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63" r:id="rId3"/>
    <p:sldId id="296" r:id="rId4"/>
    <p:sldId id="294" r:id="rId5"/>
    <p:sldId id="297" r:id="rId6"/>
    <p:sldId id="298" r:id="rId7"/>
    <p:sldId id="299" r:id="rId8"/>
    <p:sldId id="300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32" r:id="rId21"/>
    <p:sldId id="315" r:id="rId22"/>
    <p:sldId id="317" r:id="rId23"/>
    <p:sldId id="316" r:id="rId24"/>
    <p:sldId id="318" r:id="rId25"/>
    <p:sldId id="319" r:id="rId26"/>
    <p:sldId id="320" r:id="rId27"/>
    <p:sldId id="325" r:id="rId28"/>
    <p:sldId id="329" r:id="rId29"/>
    <p:sldId id="331" r:id="rId30"/>
    <p:sldId id="333" r:id="rId31"/>
    <p:sldId id="328" r:id="rId32"/>
    <p:sldId id="334" r:id="rId33"/>
    <p:sldId id="301" r:id="rId34"/>
    <p:sldId id="336" r:id="rId35"/>
    <p:sldId id="337" r:id="rId36"/>
    <p:sldId id="338" r:id="rId37"/>
    <p:sldId id="330" r:id="rId38"/>
    <p:sldId id="339" r:id="rId39"/>
    <p:sldId id="341" r:id="rId40"/>
    <p:sldId id="342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07F"/>
    <a:srgbClr val="4A7EBB"/>
    <a:srgbClr val="39471D"/>
    <a:srgbClr val="4D1C1B"/>
    <a:srgbClr val="18414C"/>
    <a:srgbClr val="F4DC78"/>
    <a:srgbClr val="F7FFC5"/>
    <a:srgbClr val="F5BF77"/>
    <a:srgbClr val="D6F478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4671" autoAdjust="0"/>
  </p:normalViewPr>
  <p:slideViewPr>
    <p:cSldViewPr>
      <p:cViewPr>
        <p:scale>
          <a:sx n="60" d="100"/>
          <a:sy n="60" d="100"/>
        </p:scale>
        <p:origin x="-2544" y="-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54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esktop\Competition%20Lect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esktop\Competition%20Lec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924672754112364"/>
          <c:y val="5.7278554921527496E-2"/>
          <c:w val="0.73292898284577679"/>
          <c:h val="0.7337583364213398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 w="6350">
                <a:noFill/>
              </a:ln>
            </c:spPr>
          </c:marker>
          <c:trendline>
            <c:trendlineType val="linear"/>
          </c:trendline>
          <c:xVal>
            <c:numRef>
              <c:f>'Anchovy Larval Survival'!$A$1:$A$13</c:f>
              <c:numCache>
                <c:formatCode>General</c:formatCode>
                <c:ptCount val="13"/>
                <c:pt idx="0">
                  <c:v>13</c:v>
                </c:pt>
                <c:pt idx="1">
                  <c:v>17</c:v>
                </c:pt>
                <c:pt idx="2">
                  <c:v>18.7</c:v>
                </c:pt>
                <c:pt idx="3">
                  <c:v>19</c:v>
                </c:pt>
                <c:pt idx="4">
                  <c:v>19</c:v>
                </c:pt>
                <c:pt idx="5">
                  <c:v>22</c:v>
                </c:pt>
                <c:pt idx="6">
                  <c:v>24</c:v>
                </c:pt>
                <c:pt idx="7">
                  <c:v>27</c:v>
                </c:pt>
                <c:pt idx="8">
                  <c:v>27</c:v>
                </c:pt>
                <c:pt idx="9">
                  <c:v>27.3</c:v>
                </c:pt>
                <c:pt idx="10">
                  <c:v>27.3</c:v>
                </c:pt>
                <c:pt idx="11">
                  <c:v>27.6</c:v>
                </c:pt>
                <c:pt idx="12">
                  <c:v>27.7</c:v>
                </c:pt>
              </c:numCache>
            </c:numRef>
          </c:xVal>
          <c:yVal>
            <c:numRef>
              <c:f>'Anchovy Larval Survival'!$B$1:$B$13</c:f>
              <c:numCache>
                <c:formatCode>General</c:formatCode>
                <c:ptCount val="13"/>
                <c:pt idx="0">
                  <c:v>0.28000000000000008</c:v>
                </c:pt>
                <c:pt idx="1">
                  <c:v>0.29000000000000009</c:v>
                </c:pt>
                <c:pt idx="2">
                  <c:v>0.19000000000000006</c:v>
                </c:pt>
                <c:pt idx="3">
                  <c:v>0.26</c:v>
                </c:pt>
                <c:pt idx="4">
                  <c:v>0.23</c:v>
                </c:pt>
                <c:pt idx="5">
                  <c:v>0.25</c:v>
                </c:pt>
                <c:pt idx="6">
                  <c:v>0.22000000000000006</c:v>
                </c:pt>
                <c:pt idx="7">
                  <c:v>0.22000000000000006</c:v>
                </c:pt>
                <c:pt idx="8">
                  <c:v>0.12000000000000002</c:v>
                </c:pt>
                <c:pt idx="9">
                  <c:v>0.14000000000000001</c:v>
                </c:pt>
                <c:pt idx="10">
                  <c:v>0.15500000000000005</c:v>
                </c:pt>
                <c:pt idx="11">
                  <c:v>0.12000000000000002</c:v>
                </c:pt>
                <c:pt idx="12">
                  <c:v>9.5000000000000043E-2</c:v>
                </c:pt>
              </c:numCache>
            </c:numRef>
          </c:yVal>
        </c:ser>
        <c:axId val="59493760"/>
        <c:axId val="59713024"/>
      </c:scatterChart>
      <c:valAx>
        <c:axId val="59493760"/>
        <c:scaling>
          <c:orientation val="minMax"/>
          <c:max val="3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Calm periods per month</a:t>
                </a:r>
              </a:p>
            </c:rich>
          </c:tx>
          <c:layout>
            <c:manualLayout>
              <c:xMode val="edge"/>
              <c:yMode val="edge"/>
              <c:x val="0.37140646229868968"/>
              <c:y val="0.89353564312995404"/>
            </c:manualLayout>
          </c:layout>
        </c:title>
        <c:numFmt formatCode="General" sourceLinked="1"/>
        <c:tickLblPos val="nextTo"/>
        <c:crossAx val="59713024"/>
        <c:crosses val="autoZero"/>
        <c:crossBetween val="midCat"/>
        <c:majorUnit val="5"/>
      </c:valAx>
      <c:valAx>
        <c:axId val="59713024"/>
        <c:scaling>
          <c:orientation val="minMax"/>
          <c:max val="0.35000000000000014"/>
          <c:min val="5.0000000000000031E-2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Daily larval mortality rate, d'</a:t>
                </a:r>
              </a:p>
            </c:rich>
          </c:tx>
          <c:layout/>
        </c:title>
        <c:numFmt formatCode="General" sourceLinked="1"/>
        <c:tickLblPos val="nextTo"/>
        <c:crossAx val="59493760"/>
        <c:crosses val="autoZero"/>
        <c:crossBetween val="midCat"/>
        <c:majorUnit val="5.0000000000000031E-2"/>
      </c:valAx>
    </c:plotArea>
    <c:plotVisOnly val="1"/>
    <c:dispBlanksAs val="gap"/>
  </c:chart>
  <c:spPr>
    <a:ln>
      <a:noFill/>
    </a:ln>
  </c:spPr>
  <c:txPr>
    <a:bodyPr/>
    <a:lstStyle/>
    <a:p>
      <a:pPr>
        <a:defRPr sz="15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5470428617477958"/>
          <c:y val="7.0435475716295839E-2"/>
          <c:w val="0.68616318197865656"/>
          <c:h val="0.64469029440643588"/>
        </c:manualLayout>
      </c:layout>
      <c:scatterChart>
        <c:scatterStyle val="lineMarker"/>
        <c:ser>
          <c:idx val="0"/>
          <c:order val="0"/>
          <c:xVal>
            <c:numRef>
              <c:f>Chaos!$A$5:$A$42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xVal>
          <c:yVal>
            <c:numRef>
              <c:f>Chaos!$B$5:$B$42</c:f>
              <c:numCache>
                <c:formatCode>General</c:formatCode>
                <c:ptCount val="38"/>
                <c:pt idx="0">
                  <c:v>1</c:v>
                </c:pt>
                <c:pt idx="1">
                  <c:v>17.913497368515685</c:v>
                </c:pt>
                <c:pt idx="2">
                  <c:v>295.78468814779831</c:v>
                </c:pt>
                <c:pt idx="3">
                  <c:v>1280.6512640518138</c:v>
                </c:pt>
                <c:pt idx="4">
                  <c:v>48.242098042821766</c:v>
                </c:pt>
                <c:pt idx="5">
                  <c:v>688.28830968440502</c:v>
                </c:pt>
                <c:pt idx="6">
                  <c:v>449.84259985958681</c:v>
                </c:pt>
                <c:pt idx="7">
                  <c:v>927.27383816671988</c:v>
                </c:pt>
                <c:pt idx="8">
                  <c:v>191.65122038841807</c:v>
                </c:pt>
                <c:pt idx="9">
                  <c:v>1370.3344679359534</c:v>
                </c:pt>
                <c:pt idx="10">
                  <c:v>33.511493709005144</c:v>
                </c:pt>
                <c:pt idx="11">
                  <c:v>513.28219177906692</c:v>
                </c:pt>
                <c:pt idx="12">
                  <c:v>779.43576653699085</c:v>
                </c:pt>
                <c:pt idx="13">
                  <c:v>328.38175816568088</c:v>
                </c:pt>
                <c:pt idx="14">
                  <c:v>1215.1704738648141</c:v>
                </c:pt>
                <c:pt idx="15">
                  <c:v>62.75180737521309</c:v>
                </c:pt>
                <c:pt idx="16">
                  <c:v>834.86139630911612</c:v>
                </c:pt>
                <c:pt idx="17">
                  <c:v>269.31215664450463</c:v>
                </c:pt>
                <c:pt idx="18">
                  <c:v>1324.6309159704508</c:v>
                </c:pt>
                <c:pt idx="19">
                  <c:v>40.371923813669994</c:v>
                </c:pt>
                <c:pt idx="20">
                  <c:v>598.25867790019663</c:v>
                </c:pt>
                <c:pt idx="21">
                  <c:v>603.29824665728574</c:v>
                </c:pt>
                <c:pt idx="22">
                  <c:v>593.78843202453265</c:v>
                </c:pt>
                <c:pt idx="23">
                  <c:v>611.82480913890549</c:v>
                </c:pt>
                <c:pt idx="24">
                  <c:v>577.9471863067829</c:v>
                </c:pt>
                <c:pt idx="25">
                  <c:v>642.72516567923162</c:v>
                </c:pt>
                <c:pt idx="26">
                  <c:v>523.1654981556544</c:v>
                </c:pt>
                <c:pt idx="27">
                  <c:v>757.50614105050261</c:v>
                </c:pt>
                <c:pt idx="28">
                  <c:v>354.7025229625761</c:v>
                </c:pt>
                <c:pt idx="29">
                  <c:v>1156.2619700194577</c:v>
                </c:pt>
                <c:pt idx="30">
                  <c:v>79.302883851518402</c:v>
                </c:pt>
                <c:pt idx="31">
                  <c:v>974.20481046136172</c:v>
                </c:pt>
                <c:pt idx="32">
                  <c:v>160.60852241078334</c:v>
                </c:pt>
                <c:pt idx="33">
                  <c:v>1333.6094204209548</c:v>
                </c:pt>
                <c:pt idx="34">
                  <c:v>38.925042586918849</c:v>
                </c:pt>
                <c:pt idx="35">
                  <c:v>580.85229365659916</c:v>
                </c:pt>
                <c:pt idx="36">
                  <c:v>636.97886718245627</c:v>
                </c:pt>
                <c:pt idx="37">
                  <c:v>533.0411845891897</c:v>
                </c:pt>
              </c:numCache>
            </c:numRef>
          </c:yVal>
        </c:ser>
        <c:axId val="59767040"/>
        <c:axId val="60301696"/>
      </c:scatterChart>
      <c:valAx>
        <c:axId val="5976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52828735988133346"/>
              <c:y val="0.86389984667035824"/>
            </c:manualLayout>
          </c:layout>
        </c:title>
        <c:numFmt formatCode="General" sourceLinked="1"/>
        <c:tickLblPos val="nextTo"/>
        <c:crossAx val="60301696"/>
        <c:crosses val="autoZero"/>
        <c:crossBetween val="midCat"/>
      </c:valAx>
      <c:valAx>
        <c:axId val="60301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Size</a:t>
                </a:r>
              </a:p>
            </c:rich>
          </c:tx>
          <c:layout/>
        </c:title>
        <c:numFmt formatCode="General" sourceLinked="1"/>
        <c:tickLblPos val="nextTo"/>
        <c:crossAx val="59767040"/>
        <c:crosses val="autoZero"/>
        <c:crossBetween val="midCat"/>
        <c:majorUnit val="400"/>
      </c:valAx>
    </c:plotArea>
    <c:plotVisOnly val="1"/>
    <c:dispBlanksAs val="gap"/>
  </c:chart>
  <c:txPr>
    <a:bodyPr/>
    <a:lstStyle/>
    <a:p>
      <a:pPr>
        <a:defRPr sz="16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2953286880342635"/>
          <c:y val="7.047078737150983E-2"/>
          <c:w val="0.71135428784096844"/>
          <c:h val="0.66837623604609608"/>
        </c:manualLayout>
      </c:layout>
      <c:scatterChart>
        <c:scatterStyle val="lineMarker"/>
        <c:ser>
          <c:idx val="0"/>
          <c:order val="0"/>
          <c:xVal>
            <c:numRef>
              <c:f>Contest!$A$4:$A$41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xVal>
          <c:yVal>
            <c:numRef>
              <c:f>Contest!$B$4:$B$41</c:f>
              <c:numCache>
                <c:formatCode>General</c:formatCode>
                <c:ptCount val="38"/>
                <c:pt idx="0">
                  <c:v>1</c:v>
                </c:pt>
                <c:pt idx="1">
                  <c:v>4.9603174603174605</c:v>
                </c:pt>
                <c:pt idx="2">
                  <c:v>23.854961832061065</c:v>
                </c:pt>
                <c:pt idx="3">
                  <c:v>100.16025641025638</c:v>
                </c:pt>
                <c:pt idx="4">
                  <c:v>278.0249110320284</c:v>
                </c:pt>
                <c:pt idx="5">
                  <c:v>431.15342163355427</c:v>
                </c:pt>
                <c:pt idx="6">
                  <c:v>484.52617216571565</c:v>
                </c:pt>
                <c:pt idx="7">
                  <c:v>496.82666870166867</c:v>
                </c:pt>
                <c:pt idx="8">
                  <c:v>499.36209488550952</c:v>
                </c:pt>
                <c:pt idx="9">
                  <c:v>499.87228862872303</c:v>
                </c:pt>
                <c:pt idx="10">
                  <c:v>499.97445250541574</c:v>
                </c:pt>
                <c:pt idx="11">
                  <c:v>499.99489029221866</c:v>
                </c:pt>
                <c:pt idx="12">
                  <c:v>499.99897805008851</c:v>
                </c:pt>
                <c:pt idx="13">
                  <c:v>499.99979560968353</c:v>
                </c:pt>
                <c:pt idx="14">
                  <c:v>499.99995912192333</c:v>
                </c:pt>
                <c:pt idx="15">
                  <c:v>499.99999182438421</c:v>
                </c:pt>
                <c:pt idx="16">
                  <c:v>499.99999836487683</c:v>
                </c:pt>
                <c:pt idx="17">
                  <c:v>499.99999967297515</c:v>
                </c:pt>
                <c:pt idx="18">
                  <c:v>499.99999993459494</c:v>
                </c:pt>
                <c:pt idx="19">
                  <c:v>499.99999998691885</c:v>
                </c:pt>
                <c:pt idx="20">
                  <c:v>499.99999999738367</c:v>
                </c:pt>
                <c:pt idx="21">
                  <c:v>499.99999999947664</c:v>
                </c:pt>
                <c:pt idx="22">
                  <c:v>499.99999999989529</c:v>
                </c:pt>
                <c:pt idx="23">
                  <c:v>499.99999999997891</c:v>
                </c:pt>
                <c:pt idx="24">
                  <c:v>499.99999999999574</c:v>
                </c:pt>
                <c:pt idx="25">
                  <c:v>499.99999999999909</c:v>
                </c:pt>
                <c:pt idx="26">
                  <c:v>499.99999999999977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</c:numCache>
            </c:numRef>
          </c:yVal>
        </c:ser>
        <c:axId val="60317696"/>
        <c:axId val="60319616"/>
      </c:scatterChart>
      <c:valAx>
        <c:axId val="60317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60319616"/>
        <c:crosses val="autoZero"/>
        <c:crossBetween val="midCat"/>
      </c:valAx>
      <c:valAx>
        <c:axId val="603196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Size</a:t>
                </a:r>
              </a:p>
            </c:rich>
          </c:tx>
          <c:layout/>
        </c:title>
        <c:numFmt formatCode="General" sourceLinked="1"/>
        <c:tickLblPos val="nextTo"/>
        <c:crossAx val="6031769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600" b="1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A4B1C-258B-46A1-8275-B61B03884FB5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AA02-5520-4094-9864-8975EC99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10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Survival determined by wind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00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01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Once weened juvenile squirrels must find a territory and cache cones before winter. 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Number of offspring produced each year exceeds available territories. 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 much time, very difficult to displace an adult!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Once weened juvenile squirrels must find a territory and cache cones before winter. 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Number of offspring produced each year exceeds available territories. 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 much time, very difficult to displace an adult!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Redeye are round herring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000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Bass nests; cavity nesting bird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latin typeface="Arial Narrow" pitchFamily="34" charset="0"/>
              </a:rPr>
              <a:t>i.e., which of these rates increase with population size, which decrease?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4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0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62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1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5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C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9471D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3.png"/><Relationship Id="rId18" Type="http://schemas.microsoft.com/office/2007/relationships/hdphoto" Target="../media/hdphoto9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10" Type="http://schemas.microsoft.com/office/2007/relationships/hdphoto" Target="../media/hdphoto5.wdp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3.png"/><Relationship Id="rId18" Type="http://schemas.microsoft.com/office/2007/relationships/hdphoto" Target="../media/hdphoto9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10" Type="http://schemas.microsoft.com/office/2007/relationships/hdphoto" Target="../media/hdphoto5.wdp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rgbClr val="EDD07F"/>
          </a:solidFill>
          <a:ln w="5715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FW364 Ecological Problem Solving 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Population Regulation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October 9, 2013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8670" y="5404512"/>
            <a:ext cx="7427794" cy="973068"/>
          </a:xfrm>
          <a:prstGeom prst="rect">
            <a:avLst/>
          </a:prstGeom>
          <a:solidFill>
            <a:srgbClr val="EDD07F"/>
          </a:solidFill>
          <a:ln w="5715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independent factors are often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unpredictable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1551295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would we include them in a model?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169" y="208469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Stochastic variation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(environmental stochasticity)</a:t>
            </a:r>
            <a:endParaRPr lang="en-US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264" y="3074819"/>
            <a:ext cx="7391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independent factors affect populations,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regardless of population size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e.g., Transport of cod larvae by currents to an unfavorable area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(and subsequent increase in </a:t>
            </a:r>
            <a:r>
              <a:rPr lang="en-US" b="1" dirty="0" smtClean="0">
                <a:solidFill>
                  <a:srgbClr val="EDD07F"/>
                </a:solidFill>
                <a:latin typeface="+mj-lt"/>
              </a:rPr>
              <a:t>d’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independent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number of larvae transported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008" y="5500048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Density independent factors do not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regulate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 a population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" pitchFamily="2" charset="2"/>
              </a:rPr>
              <a:t>b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ecause there is no feedback with population size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3000" b="1" u="sng" dirty="0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dependent Factors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9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066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Density dependent factors do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regulate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 populations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16002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Definition of density dependence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Population growth rate depends on the current population size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 effect on population density (abundance) that results in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negative feedback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between population size and population growth rate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i.e., when density gets larger, there are stronger factors limiting growth</a:t>
            </a:r>
          </a:p>
          <a:p>
            <a:pPr algn="ctr"/>
            <a:r>
              <a:rPr lang="en-US" b="1" dirty="0" smtClean="0">
                <a:solidFill>
                  <a:srgbClr val="F4DC78"/>
                </a:solidFill>
                <a:latin typeface="Arial Narrow" pitchFamily="34" charset="0"/>
              </a:rPr>
              <a:t>(the more density pushes “up”, the more density dependent factors push “down”)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What does this look like in terms of our population growth rate, </a:t>
            </a:r>
            <a:r>
              <a:rPr lang="el-GR" sz="2200" b="1" dirty="0" smtClean="0">
                <a:solidFill>
                  <a:srgbClr val="FFFF00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?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larger or smaller at high population size?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066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Density dependent factors do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regulate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 populations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1600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Definition of density dependence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Population growth rate depends on the current population size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 effect on population density (abundance) that results in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negative feedback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between population size and population growth rate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i.e., when density gets larger, there are stronger factors limiting growth</a:t>
            </a:r>
          </a:p>
          <a:p>
            <a:pPr algn="ctr"/>
            <a:r>
              <a:rPr lang="en-US" b="1" dirty="0" smtClean="0">
                <a:solidFill>
                  <a:srgbClr val="F4DC78"/>
                </a:solidFill>
                <a:latin typeface="Arial Narrow" pitchFamily="34" charset="0"/>
              </a:rPr>
              <a:t>(the more density pushes “up”, the more density dependent factors push “down”)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What does this look like in terms of our population growth rate, </a:t>
            </a:r>
            <a:r>
              <a:rPr lang="el-GR" sz="2200" b="1" dirty="0" smtClean="0">
                <a:solidFill>
                  <a:srgbClr val="FFFF00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?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larger or smaller at high population size?</a:t>
            </a:r>
          </a:p>
          <a:p>
            <a:pPr lvl="3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lowest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at high population size</a:t>
            </a:r>
          </a:p>
          <a:p>
            <a:pPr lvl="3"/>
            <a:r>
              <a:rPr lang="en-US" sz="2200" b="1" dirty="0" smtClean="0">
                <a:solidFill>
                  <a:schemeClr val="bg1"/>
                </a:solidFill>
              </a:rPr>
              <a:t>	</a:t>
            </a:r>
            <a:r>
              <a:rPr lang="en-US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is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greatest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at low population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size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6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0" y="914400"/>
            <a:ext cx="2135674" cy="1048406"/>
            <a:chOff x="6064468" y="2640716"/>
            <a:chExt cx="2317532" cy="120080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99167">
                          <a14:foregroundMark x1="6667" y1="62698" x2="6667" y2="62698"/>
                          <a14:foregroundMark x1="17500" y1="63492" x2="17500" y2="63492"/>
                          <a14:foregroundMark x1="63750" y1="79365" x2="63750" y2="79365"/>
                          <a14:foregroundMark x1="19583" y1="80952" x2="19583" y2="80952"/>
                          <a14:foregroundMark x1="9167" y1="84921" x2="9167" y2="84921"/>
                          <a14:foregroundMark x1="92917" y1="80952" x2="92917" y2="80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4468" y="2640716"/>
              <a:ext cx="2286000" cy="120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064468" y="3536722"/>
              <a:ext cx="609600" cy="304800"/>
            </a:xfrm>
            <a:prstGeom prst="rect">
              <a:avLst/>
            </a:prstGeom>
            <a:solidFill>
              <a:srgbClr val="4D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3523586"/>
              <a:ext cx="304800" cy="304800"/>
            </a:xfrm>
            <a:prstGeom prst="rect">
              <a:avLst/>
            </a:prstGeom>
            <a:solidFill>
              <a:srgbClr val="4D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2456" y="990600"/>
            <a:ext cx="8194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dependence causes population regulation…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… like how cruise control regulates the speed of your car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Called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negative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feedback, because population regulation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involves an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opposing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force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Conversely,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positive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feedback causes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amplification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(acceleration)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0" y="914400"/>
            <a:ext cx="2135674" cy="1048406"/>
            <a:chOff x="6064468" y="2640716"/>
            <a:chExt cx="2317532" cy="120080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99167">
                          <a14:foregroundMark x1="6667" y1="62698" x2="6667" y2="62698"/>
                          <a14:foregroundMark x1="17500" y1="63492" x2="17500" y2="63492"/>
                          <a14:foregroundMark x1="63750" y1="79365" x2="63750" y2="79365"/>
                          <a14:foregroundMark x1="19583" y1="80952" x2="19583" y2="80952"/>
                          <a14:foregroundMark x1="9167" y1="84921" x2="9167" y2="84921"/>
                          <a14:foregroundMark x1="92917" y1="80952" x2="92917" y2="80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4468" y="2640716"/>
              <a:ext cx="2286000" cy="120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064468" y="3536722"/>
              <a:ext cx="609600" cy="304800"/>
            </a:xfrm>
            <a:prstGeom prst="rect">
              <a:avLst/>
            </a:prstGeom>
            <a:solidFill>
              <a:srgbClr val="4D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3523586"/>
              <a:ext cx="304800" cy="304800"/>
            </a:xfrm>
            <a:prstGeom prst="rect">
              <a:avLst/>
            </a:prstGeom>
            <a:solidFill>
              <a:srgbClr val="4D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2456" y="990600"/>
            <a:ext cx="819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dependence causes population regulation…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… like how cruise control regulates the speed of your car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352" y="1918648"/>
            <a:ext cx="7892516" cy="864977"/>
          </a:xfrm>
          <a:prstGeom prst="rect">
            <a:avLst/>
          </a:prstGeom>
          <a:solidFill>
            <a:srgbClr val="EDD07F"/>
          </a:solidFill>
          <a:ln w="3810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8055" y="197324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Population regulated by density-dependence typically shows increases (or decreases) until reaching a constant value</a:t>
            </a:r>
            <a:endParaRPr lang="en-US" b="1" dirty="0" smtClean="0">
              <a:latin typeface="Arial Narrow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997116"/>
            <a:ext cx="4558352" cy="3654380"/>
            <a:chOff x="228600" y="2997116"/>
            <a:chExt cx="4558352" cy="3654380"/>
          </a:xfrm>
        </p:grpSpPr>
        <p:sp>
          <p:nvSpPr>
            <p:cNvPr id="13" name="Rectangle 12"/>
            <p:cNvSpPr/>
            <p:nvPr/>
          </p:nvSpPr>
          <p:spPr>
            <a:xfrm>
              <a:off x="228600" y="3352799"/>
              <a:ext cx="4297680" cy="3298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40" y="3532496"/>
              <a:ext cx="4057650" cy="3046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89780" y="2997116"/>
              <a:ext cx="409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  <a:latin typeface="Arial Narrow" pitchFamily="34" charset="0"/>
                </a:rPr>
                <a:t>Paramecium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 growing in a test tube</a:t>
              </a:r>
              <a:endParaRPr lang="en-US" b="1" i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3920" y="2999096"/>
            <a:ext cx="4297680" cy="3652401"/>
            <a:chOff x="4693920" y="2999096"/>
            <a:chExt cx="4297680" cy="3652401"/>
          </a:xfrm>
        </p:grpSpPr>
        <p:sp>
          <p:nvSpPr>
            <p:cNvPr id="14" name="Rectangle 13"/>
            <p:cNvSpPr/>
            <p:nvPr/>
          </p:nvSpPr>
          <p:spPr>
            <a:xfrm>
              <a:off x="4693920" y="3352800"/>
              <a:ext cx="4297680" cy="3298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453548"/>
              <a:ext cx="4056265" cy="3126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04512" y="2999096"/>
              <a:ext cx="288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Growth plotted on log-scale</a:t>
              </a:r>
            </a:p>
          </p:txBody>
        </p:sp>
      </p:grpSp>
      <p:sp>
        <p:nvSpPr>
          <p:cNvPr id="2" name="Oval 1"/>
          <p:cNvSpPr/>
          <p:nvPr/>
        </p:nvSpPr>
        <p:spPr>
          <a:xfrm rot="1439123">
            <a:off x="5715595" y="3720562"/>
            <a:ext cx="528654" cy="227578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804650">
            <a:off x="1152620" y="4376381"/>
            <a:ext cx="840102" cy="197180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7479374" y="2527075"/>
            <a:ext cx="471933" cy="227578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2843127" y="2760417"/>
            <a:ext cx="865495" cy="240965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43600" y="5410200"/>
            <a:ext cx="253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Exponential growth: </a:t>
            </a:r>
            <a:r>
              <a:rPr lang="el-GR" b="1" dirty="0" smtClean="0">
                <a:latin typeface="+mj-lt"/>
              </a:rPr>
              <a:t>λ</a:t>
            </a:r>
            <a:r>
              <a:rPr lang="en-US" b="1" dirty="0" smtClean="0">
                <a:latin typeface="Arial Narrow" pitchFamily="34" charset="0"/>
              </a:rPr>
              <a:t> &gt; 1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5092" y="3974068"/>
            <a:ext cx="17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Stable size: </a:t>
            </a:r>
            <a:r>
              <a:rPr lang="el-GR" b="1" dirty="0" smtClean="0">
                <a:latin typeface="+mj-lt"/>
              </a:rPr>
              <a:t>λ</a:t>
            </a:r>
            <a:r>
              <a:rPr lang="en-US" b="1" dirty="0" smtClean="0">
                <a:latin typeface="Arial Narrow" pitchFamily="34" charset="0"/>
              </a:rPr>
              <a:t> = 1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2448" y="5650468"/>
            <a:ext cx="288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Exponential growth at start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5492" y="4431268"/>
            <a:ext cx="17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Stable size ~550</a:t>
            </a:r>
          </a:p>
        </p:txBody>
      </p:sp>
    </p:spTree>
    <p:extLst>
      <p:ext uri="{BB962C8B-B14F-4D97-AF65-F5344CB8AC3E}">
        <p14:creationId xmlns="" xmlns:p14="http://schemas.microsoft.com/office/powerpoint/2010/main" val="29970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2456" y="990600"/>
            <a:ext cx="81943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What causes the growth rate,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to decline at high density?</a:t>
            </a:r>
          </a:p>
          <a:p>
            <a:pPr algn="ctr"/>
            <a:endParaRPr lang="en-US" sz="500" b="1" dirty="0" smtClean="0">
              <a:solidFill>
                <a:srgbClr val="EDD07F"/>
              </a:solidFill>
            </a:endParaRPr>
          </a:p>
          <a:p>
            <a:pPr algn="ctr"/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 smtClean="0">
                <a:solidFill>
                  <a:srgbClr val="EDD07F"/>
                </a:solidFill>
              </a:rPr>
              <a:t> = 1 + b’ – d’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What Causes Density Dependence?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20" y="1779896"/>
            <a:ext cx="84009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nything that increases 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d’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or decreases 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b’</a:t>
            </a:r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500" b="1" dirty="0" smtClean="0">
              <a:solidFill>
                <a:srgbClr val="EDD07F"/>
              </a:solidFill>
              <a:latin typeface="+mj-lt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More competition for good nesting sites:	    ↓ 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b’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Increased shading (for plants):		    ↑ 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d’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Accumulation of wastes:			    </a:t>
            </a:r>
            <a:r>
              <a:rPr lang="en-US" sz="2200" b="1" dirty="0" smtClean="0">
                <a:solidFill>
                  <a:prstClr val="white"/>
                </a:solidFill>
                <a:latin typeface="Arial Narrow" pitchFamily="34" charset="0"/>
              </a:rPr>
              <a:t>↑ </a:t>
            </a:r>
            <a:r>
              <a:rPr lang="en-US" sz="2200" b="1" dirty="0">
                <a:solidFill>
                  <a:srgbClr val="EDD07F"/>
                </a:solidFill>
              </a:rPr>
              <a:t>d</a:t>
            </a:r>
            <a:r>
              <a:rPr lang="en-US" sz="2200" b="1" dirty="0" smtClean="0">
                <a:solidFill>
                  <a:srgbClr val="EDD07F"/>
                </a:solidFill>
              </a:rPr>
              <a:t>’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Lower food availability per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individual:	    ↑ </a:t>
            </a:r>
            <a:r>
              <a:rPr lang="en-US" sz="2200" b="1" dirty="0">
                <a:solidFill>
                  <a:srgbClr val="EDD07F"/>
                </a:solidFill>
              </a:rPr>
              <a:t>d’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64" y="4041724"/>
            <a:ext cx="2176768" cy="1825676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622332" cy="1783186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373" t="6220" r="5105" b="12664"/>
          <a:stretch/>
        </p:blipFill>
        <p:spPr bwMode="auto">
          <a:xfrm>
            <a:off x="2590800" y="4572000"/>
            <a:ext cx="2743200" cy="1874796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93056" y="1398896"/>
            <a:ext cx="72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– e’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1964" y="2659559"/>
            <a:ext cx="252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All of these may also increase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emigration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3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2456" y="990600"/>
            <a:ext cx="8194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do we know when density dependence is operating?</a:t>
            </a:r>
          </a:p>
          <a:p>
            <a:pPr algn="ctr"/>
            <a:endParaRPr lang="en-US" sz="500" b="1" dirty="0" smtClean="0">
              <a:solidFill>
                <a:srgbClr val="EDD07F"/>
              </a:solidFill>
            </a:endParaRPr>
          </a:p>
          <a:p>
            <a:pPr algn="ctr"/>
            <a:endParaRPr lang="en-US" sz="300" b="1" dirty="0" smtClean="0">
              <a:solidFill>
                <a:srgbClr val="EDD07F"/>
              </a:solidFill>
            </a:endParaRPr>
          </a:p>
          <a:p>
            <a:pPr algn="ctr"/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 smtClean="0">
                <a:solidFill>
                  <a:srgbClr val="EDD07F"/>
                </a:solidFill>
              </a:rPr>
              <a:t> = 1 + b’ – d’ – e’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656" y="1973759"/>
            <a:ext cx="7127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dependent factors assessed by looking at per capita rates (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en-US" sz="2200" b="1" dirty="0" smtClean="0">
                <a:solidFill>
                  <a:srgbClr val="EDD07F"/>
                </a:solidFill>
              </a:rPr>
              <a:t> b’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EDD07F"/>
                </a:solidFill>
              </a:rPr>
              <a:t>d’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for population of interest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425785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Exercise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Let’s take this statement about density dependence: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“the population grows faster at low density and slower at high density”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represent it graphically by showing how </a:t>
            </a:r>
            <a:r>
              <a:rPr lang="el-GR" sz="2200" b="1" dirty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b’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</a:t>
            </a:r>
            <a:r>
              <a:rPr lang="en-US" sz="2200" b="1" dirty="0" smtClean="0">
                <a:solidFill>
                  <a:srgbClr val="EDD07F"/>
                </a:solidFill>
              </a:rPr>
              <a:t> e’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change with density (population size)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6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99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“the population grows faster at low density and slower at high density”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Think about what this statement means for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500" y="2062918"/>
            <a:ext cx="8153400" cy="3421128"/>
            <a:chOff x="571500" y="2062918"/>
            <a:chExt cx="8153400" cy="3421128"/>
          </a:xfrm>
        </p:grpSpPr>
        <p:sp>
          <p:nvSpPr>
            <p:cNvPr id="43" name="TextBox 42"/>
            <p:cNvSpPr txBox="1"/>
            <p:nvPr/>
          </p:nvSpPr>
          <p:spPr>
            <a:xfrm>
              <a:off x="571500" y="2062918"/>
              <a:ext cx="815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To which figure do </a:t>
              </a:r>
              <a:r>
                <a:rPr lang="el-GR" sz="2200" b="1" dirty="0" smtClean="0">
                  <a:solidFill>
                    <a:srgbClr val="EDD07F"/>
                  </a:solidFill>
                </a:rPr>
                <a:t>λ</a:t>
              </a:r>
              <a:r>
                <a:rPr lang="en-US" sz="2200" b="1" dirty="0">
                  <a:solidFill>
                    <a:schemeClr val="bg1"/>
                  </a:solidFill>
                </a:rPr>
                <a:t>, </a:t>
              </a:r>
              <a:r>
                <a:rPr lang="en-US" sz="2200" b="1" dirty="0">
                  <a:solidFill>
                    <a:srgbClr val="EDD07F"/>
                  </a:solidFill>
                </a:rPr>
                <a:t>b’</a:t>
              </a:r>
              <a:r>
                <a:rPr lang="en-US" sz="2200" b="1" dirty="0">
                  <a:solidFill>
                    <a:schemeClr val="bg1"/>
                  </a:solidFill>
                </a:rPr>
                <a:t>, </a:t>
              </a:r>
              <a:r>
                <a:rPr lang="en-US" sz="2200" b="1" dirty="0">
                  <a:solidFill>
                    <a:srgbClr val="EDD07F"/>
                  </a:solidFill>
                </a:rPr>
                <a:t>d’</a:t>
              </a:r>
              <a:r>
                <a:rPr lang="en-US" sz="2200" b="1" dirty="0">
                  <a:solidFill>
                    <a:schemeClr val="bg1"/>
                  </a:solidFill>
                </a:rPr>
                <a:t>,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and </a:t>
              </a:r>
              <a:r>
                <a:rPr lang="en-US" sz="2200" b="1" dirty="0" smtClean="0">
                  <a:solidFill>
                    <a:srgbClr val="EDD07F"/>
                  </a:solidFill>
                </a:rPr>
                <a:t>e’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belong given density dependence?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2000" y="2763995"/>
              <a:ext cx="3276600" cy="27200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33600" y="5005338"/>
              <a:ext cx="762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 err="1" smtClean="0">
                  <a:solidFill>
                    <a:srgbClr val="663300"/>
                  </a:solidFill>
                  <a:latin typeface="+mj-lt"/>
                </a:rPr>
                <a:t>N</a:t>
              </a:r>
              <a:r>
                <a:rPr lang="en-US" sz="2200" b="1" baseline="-25000" dirty="0" err="1" smtClean="0">
                  <a:solidFill>
                    <a:srgbClr val="663300"/>
                  </a:solidFill>
                  <a:latin typeface="+mj-lt"/>
                </a:rPr>
                <a:t>t</a:t>
              </a:r>
              <a:endParaRPr lang="en-US" sz="22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129271" y="3878864"/>
              <a:ext cx="17489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>
                  <a:solidFill>
                    <a:srgbClr val="663300"/>
                  </a:solidFill>
                  <a:latin typeface="+mj-lt"/>
                </a:rPr>
                <a:t>P</a:t>
              </a:r>
              <a:r>
                <a:rPr lang="en-US" sz="2200" b="1" dirty="0" smtClean="0">
                  <a:solidFill>
                    <a:srgbClr val="663300"/>
                  </a:solidFill>
                  <a:latin typeface="+mj-lt"/>
                </a:rPr>
                <a:t>arameter</a:t>
              </a:r>
              <a:endParaRPr lang="en-US" sz="22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1717344" y="3473764"/>
              <a:ext cx="1767114" cy="1249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527630" y="3136806"/>
              <a:ext cx="2" cy="1766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527632" y="4902825"/>
              <a:ext cx="212996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 rot="16200000">
              <a:off x="1049059" y="4512270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low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44234" y="4852938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95600" y="4856331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many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832385" y="3186959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high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763995"/>
              <a:ext cx="3276600" cy="27200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48400" y="5005338"/>
              <a:ext cx="762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 err="1" smtClean="0">
                  <a:solidFill>
                    <a:srgbClr val="663300"/>
                  </a:solidFill>
                  <a:latin typeface="+mj-lt"/>
                </a:rPr>
                <a:t>N</a:t>
              </a:r>
              <a:r>
                <a:rPr lang="en-US" sz="2200" b="1" baseline="-25000" dirty="0" err="1" smtClean="0">
                  <a:solidFill>
                    <a:srgbClr val="663300"/>
                  </a:solidFill>
                  <a:latin typeface="+mj-lt"/>
                </a:rPr>
                <a:t>t</a:t>
              </a:r>
              <a:endParaRPr lang="en-US" sz="22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4244071" y="3878864"/>
              <a:ext cx="17489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>
                  <a:solidFill>
                    <a:srgbClr val="663300"/>
                  </a:solidFill>
                  <a:latin typeface="+mj-lt"/>
                </a:rPr>
                <a:t>P</a:t>
              </a:r>
              <a:r>
                <a:rPr lang="en-US" sz="2200" b="1" dirty="0" smtClean="0">
                  <a:solidFill>
                    <a:srgbClr val="663300"/>
                  </a:solidFill>
                  <a:latin typeface="+mj-lt"/>
                </a:rPr>
                <a:t>arameter</a:t>
              </a:r>
              <a:endParaRPr lang="en-US" sz="2200" b="1" baseline="-25000" dirty="0" smtClean="0">
                <a:solidFill>
                  <a:srgbClr val="663300"/>
                </a:solidFill>
                <a:latin typeface="+mj-lt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5867400" y="3387014"/>
              <a:ext cx="1752600" cy="1303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642430" y="3136806"/>
              <a:ext cx="2" cy="1766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642432" y="4902825"/>
              <a:ext cx="212996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 rot="16200000">
              <a:off x="5163859" y="4512270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low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59034" y="4852938"/>
              <a:ext cx="53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4856331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many</a:t>
              </a:r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4947185" y="3186959"/>
              <a:ext cx="941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39471D"/>
                  </a:solidFill>
                  <a:latin typeface="Arial Narrow" pitchFamily="34" charset="0"/>
                </a:rPr>
                <a:t>high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76400" y="2763995"/>
              <a:ext cx="17048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Figure 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15000" y="2763995"/>
              <a:ext cx="17048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Figure B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117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99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“the population grows faster at low density and slower at high density”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Think about what this statement means for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rgbClr val="EDD07F"/>
                </a:solidFill>
              </a:rPr>
              <a:t>,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" y="2062918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To which figure do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b’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d’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belong given density dependence?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8797" y="5533508"/>
            <a:ext cx="1239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DD07F"/>
                </a:solidFill>
              </a:rPr>
              <a:t>d’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20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36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1292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717344" y="3473764"/>
            <a:ext cx="1767114" cy="124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5276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5276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16200000">
            <a:off x="10490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442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956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8323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768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484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42440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867400" y="3387014"/>
            <a:ext cx="1752600" cy="130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6424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6424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16200000">
            <a:off x="51638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590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104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62" name="Rectangle 61"/>
          <p:cNvSpPr/>
          <p:nvPr/>
        </p:nvSpPr>
        <p:spPr>
          <a:xfrm rot="16200000">
            <a:off x="49471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764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150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9764" y="5969913"/>
            <a:ext cx="8426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As population size increases, the death rate and emigration rate increase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2590800"/>
            <a:ext cx="3924300" cy="33735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78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99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“the population grows faster at low density and slower at high density”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Think about what this statement means for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rgbClr val="EDD07F"/>
                </a:solidFill>
              </a:rPr>
              <a:t>,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" y="2062918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To which figure do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b’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d’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belong given density dependence?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75997" y="5533508"/>
            <a:ext cx="1239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EDD07F"/>
                </a:solidFill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>
                <a:solidFill>
                  <a:srgbClr val="EDD07F"/>
                </a:solidFill>
              </a:rPr>
              <a:t>b</a:t>
            </a:r>
            <a:r>
              <a:rPr lang="en-US" sz="2200" b="1" dirty="0" smtClean="0">
                <a:solidFill>
                  <a:srgbClr val="EDD07F"/>
                </a:solidFill>
              </a:rPr>
              <a:t>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20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36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1292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717344" y="3473764"/>
            <a:ext cx="1767114" cy="124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5276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5276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16200000">
            <a:off x="10490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442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956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8323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768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484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42440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867400" y="3387014"/>
            <a:ext cx="1752600" cy="130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6424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6424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16200000">
            <a:off x="51638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590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104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62" name="Rectangle 61"/>
          <p:cNvSpPr/>
          <p:nvPr/>
        </p:nvSpPr>
        <p:spPr>
          <a:xfrm rot="16200000">
            <a:off x="49471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764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150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9764" y="5969913"/>
            <a:ext cx="8426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As population size increases, the growth rate and birth rate decrease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36744" y="2590800"/>
            <a:ext cx="3924300" cy="33735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Continue to make population growth models more realistic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by adding in density dependence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Objectives for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Today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Introduce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density dependence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(modeling style)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Discuss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scramble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contest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competition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Objectives for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Next Monday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Continue discussion of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scramble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contest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competition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Introduce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llee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(inverse density dependence)</a:t>
            </a:r>
          </a:p>
          <a:p>
            <a:endParaRPr lang="en-US" sz="1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Text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(optional reading)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Chapter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Outline for Today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2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72813" y="5743902"/>
            <a:ext cx="7892516" cy="647931"/>
          </a:xfrm>
          <a:prstGeom prst="rect">
            <a:avLst/>
          </a:prstGeom>
          <a:solidFill>
            <a:srgbClr val="EDD07F"/>
          </a:solidFill>
          <a:ln w="3810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99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“the population grows faster at low density and slower at high density”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Think about what this statement means for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rgbClr val="EDD07F"/>
                </a:solidFill>
              </a:rPr>
              <a:t>,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" y="2062918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To which figure do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b’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rgbClr val="EDD07F"/>
                </a:solidFill>
              </a:rPr>
              <a:t>d’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 smtClean="0">
                <a:solidFill>
                  <a:srgbClr val="EDD07F"/>
                </a:solidFill>
              </a:rPr>
              <a:t>e’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belong given density dependence?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36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1292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717344" y="3473764"/>
            <a:ext cx="1767114" cy="124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5276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5276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16200000">
            <a:off x="10490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442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956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8323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76800" y="2763995"/>
            <a:ext cx="3276600" cy="2720051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48400" y="5005338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4244071" y="3878864"/>
            <a:ext cx="174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663300"/>
                </a:solidFill>
                <a:latin typeface="+mj-lt"/>
              </a:rPr>
              <a:t>P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arameter</a:t>
            </a:r>
            <a:endParaRPr lang="en-US" sz="22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867400" y="3387014"/>
            <a:ext cx="1752600" cy="130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642430" y="3136806"/>
            <a:ext cx="2" cy="1766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642432" y="4902825"/>
            <a:ext cx="212996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16200000">
            <a:off x="5163859" y="451227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59034" y="4852938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10400" y="4856331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many</a:t>
            </a:r>
          </a:p>
        </p:txBody>
      </p:sp>
      <p:sp>
        <p:nvSpPr>
          <p:cNvPr id="62" name="Rectangle 61"/>
          <p:cNvSpPr/>
          <p:nvPr/>
        </p:nvSpPr>
        <p:spPr>
          <a:xfrm rot="16200000">
            <a:off x="4947185" y="3186959"/>
            <a:ext cx="94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764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15000" y="2763995"/>
            <a:ext cx="170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Figure 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" y="58674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Arial Narrow" pitchFamily="34" charset="0"/>
              </a:rPr>
              <a:t>Note: we will see later that the actual relationships are not linear</a:t>
            </a:r>
          </a:p>
        </p:txBody>
      </p:sp>
    </p:spTree>
    <p:extLst>
      <p:ext uri="{BB962C8B-B14F-4D97-AF65-F5344CB8AC3E}">
        <p14:creationId xmlns="" xmlns:p14="http://schemas.microsoft.com/office/powerpoint/2010/main" val="5429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371600"/>
            <a:ext cx="8686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With density dependence, our vital rates (</a:t>
            </a:r>
            <a:r>
              <a:rPr lang="el-GR" sz="2200" b="1" dirty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rgbClr val="EDD07F"/>
                </a:solidFill>
              </a:rPr>
              <a:t>,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>
                <a:solidFill>
                  <a:srgbClr val="EDD07F"/>
                </a:solidFill>
              </a:rPr>
              <a:t>e</a:t>
            </a:r>
            <a:r>
              <a:rPr lang="en-US" sz="2200" b="1" dirty="0" smtClean="0">
                <a:solidFill>
                  <a:srgbClr val="EDD07F"/>
                </a:solidFill>
              </a:rPr>
              <a:t>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) are not constants!</a:t>
            </a:r>
          </a:p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Vital rates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change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with population size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Importantly, the vital rates will change in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way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i.e., we can write an equation that describes the effect of density on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endParaRPr lang="en-US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Remember from classes on Population Variation…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Two types of variation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variation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Stochastic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variation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561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Deterministic Variation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198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variation is variation we can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identify or predict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known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cause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 be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incorporated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a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16347" y="1659147"/>
            <a:ext cx="7027653" cy="2204469"/>
            <a:chOff x="2116347" y="1659147"/>
            <a:chExt cx="7027653" cy="22044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597" y="2048334"/>
              <a:ext cx="1554803" cy="1380666"/>
            </a:xfrm>
            <a:prstGeom prst="rect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158041" y="2278812"/>
              <a:ext cx="2032959" cy="1220417"/>
              <a:chOff x="2158041" y="2278812"/>
              <a:chExt cx="2032959" cy="122041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175294" y="2286000"/>
                <a:ext cx="1143000" cy="1161470"/>
              </a:xfrm>
              <a:prstGeom prst="rect">
                <a:avLst/>
              </a:prstGeom>
              <a:solidFill>
                <a:srgbClr val="184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64444" y="2392414"/>
                <a:ext cx="462112" cy="462112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183577" y="2286000"/>
                <a:ext cx="1007423" cy="1161470"/>
              </a:xfrm>
              <a:prstGeom prst="rect">
                <a:avLst/>
              </a:prstGeom>
              <a:solidFill>
                <a:srgbClr val="EBF6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8714" y="2337759"/>
                <a:ext cx="1033155" cy="116147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5200" y="2286000"/>
                <a:ext cx="668056" cy="64472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158041" y="2278812"/>
                <a:ext cx="2015706" cy="1168658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16347" y="3463506"/>
              <a:ext cx="2178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Diurnal variation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0294" y="3463506"/>
              <a:ext cx="2788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Seasonal variation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355403" y="1659147"/>
              <a:ext cx="2788597" cy="2192547"/>
              <a:chOff x="6355403" y="1659147"/>
              <a:chExt cx="2788597" cy="219254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7766" y="1659147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43332" y="1785910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6230" y="1696990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12004" y="2231525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7570" y="2358288"/>
                <a:ext cx="766332" cy="107574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20468" y="2269368"/>
                <a:ext cx="766332" cy="1075743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355403" y="3451584"/>
                <a:ext cx="2788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Density dependence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04800" y="4191000"/>
            <a:ext cx="8465756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9729" y="4463296"/>
            <a:ext cx="838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</a:rPr>
              <a:t>General strategy</a:t>
            </a:r>
            <a:r>
              <a:rPr lang="en-US" sz="2200" b="1" dirty="0" smtClean="0">
                <a:latin typeface="Arial Narrow" pitchFamily="34" charset="0"/>
              </a:rPr>
              <a:t> for incorporating deterministic variation: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Add factors (parameters) to model that describe variation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e.g., </a:t>
            </a:r>
            <a:r>
              <a:rPr lang="el-GR" sz="2400" b="1" dirty="0" smtClean="0">
                <a:solidFill>
                  <a:srgbClr val="112D35"/>
                </a:solidFill>
                <a:latin typeface="+mj-lt"/>
              </a:rPr>
              <a:t>λ</a:t>
            </a:r>
            <a:r>
              <a:rPr lang="en-US" sz="2400" b="1" dirty="0" smtClean="0">
                <a:solidFill>
                  <a:srgbClr val="112D35"/>
                </a:solidFill>
                <a:latin typeface="+mj-lt"/>
              </a:rPr>
              <a:t> = f(density)</a:t>
            </a:r>
          </a:p>
          <a:p>
            <a:pPr algn="ctr"/>
            <a:endParaRPr lang="en-US" sz="1000" b="1" dirty="0">
              <a:solidFill>
                <a:srgbClr val="112D35"/>
              </a:solidFill>
              <a:latin typeface="+mj-lt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We’ll see examples later when covering density-dependence</a:t>
            </a:r>
          </a:p>
        </p:txBody>
      </p:sp>
    </p:spTree>
    <p:extLst>
      <p:ext uri="{BB962C8B-B14F-4D97-AF65-F5344CB8AC3E}">
        <p14:creationId xmlns="" xmlns:p14="http://schemas.microsoft.com/office/powerpoint/2010/main" val="1754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056" y="3352800"/>
            <a:ext cx="8458200" cy="3200132"/>
          </a:xfrm>
          <a:prstGeom prst="rect">
            <a:avLst/>
          </a:prstGeom>
          <a:solidFill>
            <a:srgbClr val="EDD07F"/>
          </a:solidFill>
          <a:ln w="3810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Operation of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3716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With density dependence, our vital rates (</a:t>
            </a:r>
            <a:r>
              <a:rPr lang="el-GR" sz="2200" b="1" dirty="0">
                <a:solidFill>
                  <a:srgbClr val="EDD07F"/>
                </a:solidFill>
              </a:rPr>
              <a:t>λ</a:t>
            </a:r>
            <a:r>
              <a:rPr lang="en-US" sz="2200" b="1" dirty="0">
                <a:solidFill>
                  <a:srgbClr val="EDD07F"/>
                </a:solidFill>
              </a:rPr>
              <a:t>, b’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d’</a:t>
            </a:r>
            <a:r>
              <a:rPr lang="en-US" sz="2200" b="1" dirty="0">
                <a:solidFill>
                  <a:schemeClr val="bg1"/>
                </a:solidFill>
              </a:rPr>
              <a:t>,</a:t>
            </a:r>
            <a:r>
              <a:rPr lang="en-US" sz="2200" b="1" dirty="0">
                <a:solidFill>
                  <a:srgbClr val="EDD07F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2200" b="1" dirty="0">
                <a:solidFill>
                  <a:srgbClr val="EDD07F"/>
                </a:solidFill>
              </a:rPr>
              <a:t>e</a:t>
            </a:r>
            <a:r>
              <a:rPr lang="en-US" sz="2200" b="1" dirty="0" smtClean="0">
                <a:solidFill>
                  <a:srgbClr val="EDD07F"/>
                </a:solidFill>
              </a:rPr>
              <a:t>’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) are not constants!</a:t>
            </a:r>
          </a:p>
          <a:p>
            <a:pPr marL="342900" indent="-342900" algn="ctr">
              <a:buFont typeface="Wingdings"/>
              <a:buChar char="à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Vital rates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change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with population size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Importantly, the vital rates will change in a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deterministic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way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i.e., we can write an equation that describes the effect of density on </a:t>
            </a:r>
            <a:r>
              <a:rPr lang="el-GR" sz="2200" b="1" dirty="0" smtClean="0">
                <a:solidFill>
                  <a:srgbClr val="EDD07F"/>
                </a:solidFill>
              </a:rPr>
              <a:t>λ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56" y="3429000"/>
            <a:ext cx="8001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This contrasts with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:</a:t>
            </a:r>
          </a:p>
          <a:p>
            <a:pPr algn="ctr"/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Exponential growth (no regulation):   Vital rates are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constant</a:t>
            </a: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Stochastic exponential growth: 	      Vital rates vary </a:t>
            </a:r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randomly</a:t>
            </a:r>
          </a:p>
          <a:p>
            <a:r>
              <a:rPr lang="en-US" sz="22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			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(environmental stochasticity)</a:t>
            </a:r>
          </a:p>
          <a:p>
            <a:pPr algn="ctr"/>
            <a:endParaRPr lang="en-US" sz="1500" b="1" u="sng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200" b="1" u="sng" dirty="0" smtClean="0">
                <a:latin typeface="Arial Narrow" pitchFamily="34" charset="0"/>
                <a:sym typeface="Wingdings" pitchFamily="2" charset="2"/>
              </a:rPr>
              <a:t>For density dependent growth, vital rates vary deterministically</a:t>
            </a: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(i.e., systematically, predictably)</a:t>
            </a:r>
          </a:p>
          <a:p>
            <a:pPr algn="ctr"/>
            <a:endParaRPr lang="en-US" sz="1500" b="1" dirty="0"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As in the textbook, we will model density effects on </a:t>
            </a:r>
            <a:r>
              <a:rPr lang="el-GR" sz="2000" b="1" dirty="0" smtClean="0">
                <a:latin typeface="+mj-lt"/>
                <a:sym typeface="Wingdings" pitchFamily="2" charset="2"/>
              </a:rPr>
              <a:t>λ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(not </a:t>
            </a:r>
            <a:r>
              <a:rPr lang="en-US" sz="2000" b="1" dirty="0" smtClean="0">
                <a:latin typeface="+mj-lt"/>
                <a:sym typeface="Wingdings" pitchFamily="2" charset="2"/>
              </a:rPr>
              <a:t>b’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000" b="1" dirty="0" smtClean="0">
                <a:latin typeface="+mj-lt"/>
                <a:sym typeface="Wingdings" pitchFamily="2" charset="2"/>
              </a:rPr>
              <a:t>d’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or </a:t>
            </a:r>
            <a:r>
              <a:rPr lang="en-US" sz="2000" b="1" dirty="0">
                <a:latin typeface="+mj-lt"/>
                <a:sym typeface="Wingdings" pitchFamily="2" charset="2"/>
              </a:rPr>
              <a:t>e</a:t>
            </a:r>
            <a:r>
              <a:rPr lang="en-US" sz="2000" b="1" dirty="0" smtClean="0">
                <a:latin typeface="+mj-lt"/>
                <a:sym typeface="Wingdings" pitchFamily="2" charset="2"/>
              </a:rPr>
              <a:t>’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directly)</a:t>
            </a:r>
          </a:p>
        </p:txBody>
      </p:sp>
    </p:spTree>
    <p:extLst>
      <p:ext uri="{BB962C8B-B14F-4D97-AF65-F5344CB8AC3E}">
        <p14:creationId xmlns="" xmlns:p14="http://schemas.microsoft.com/office/powerpoint/2010/main" val="2828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91585" y="3989696"/>
            <a:ext cx="2880815" cy="484183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4137" y="3997656"/>
            <a:ext cx="2880815" cy="484183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Modeling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160383"/>
            <a:ext cx="8686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The exact form of the relationship between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  <a:sym typeface="Wingdings" pitchFamily="2" charset="2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and density (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  <a:sym typeface="Wingdings" pitchFamily="2" charset="2"/>
              </a:rPr>
              <a:t>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) in our model depends on how individuals within the population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interact</a:t>
            </a:r>
          </a:p>
          <a:p>
            <a:pPr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(note: also applies to 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  <a:sym typeface="Wingdings" pitchFamily="2" charset="2"/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for continuous growth)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6441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There are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two forms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 of density dependent competition:</a:t>
            </a:r>
            <a:endParaRPr lang="en-US" sz="2000" b="1" dirty="0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44" y="2590800"/>
            <a:ext cx="765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Populations do not all “behave” the same at high density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i.e., how competition occurs differs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0386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Scramble competition</a:t>
            </a:r>
            <a:endParaRPr lang="en-US" sz="20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024952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Contest competition</a:t>
            </a:r>
            <a:endParaRPr lang="en-US" sz="2000" b="1" dirty="0" smtClean="0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8194" name="Picture 2" descr="C:\Users\jaegeran\Pictures\Deer Camp\Deer Camp 2010\Dun Lookin November 2010\Andrea Deer Camp Pics\82 Andrea Deer Camp 2010 Tw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752" y="4607256"/>
            <a:ext cx="2562291" cy="1737360"/>
          </a:xfrm>
          <a:prstGeom prst="rect">
            <a:avLst/>
          </a:prstGeom>
          <a:noFill/>
          <a:ln w="28575">
            <a:solidFill>
              <a:srgbClr val="EDD07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752" y="4625984"/>
            <a:ext cx="2612571" cy="1737360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47800" y="6146112"/>
            <a:ext cx="2286000" cy="412776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85248" y="6158777"/>
            <a:ext cx="237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  <a:sym typeface="Wingdings" pitchFamily="2" charset="2"/>
              </a:rPr>
              <a:t>Planktivorous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fish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9885" y="6132464"/>
            <a:ext cx="1774371" cy="399127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61133" y="6145130"/>
            <a:ext cx="206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Red squirrels</a:t>
            </a:r>
          </a:p>
        </p:txBody>
      </p:sp>
    </p:spTree>
    <p:extLst>
      <p:ext uri="{BB962C8B-B14F-4D97-AF65-F5344CB8AC3E}">
        <p14:creationId xmlns="" xmlns:p14="http://schemas.microsoft.com/office/powerpoint/2010/main" val="17492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6" grpId="0"/>
      <p:bldP spid="7" grpId="0"/>
      <p:bldP spid="8" grpId="0"/>
      <p:bldP spid="9" grpId="0"/>
      <p:bldP spid="14" grpId="0" animBg="1"/>
      <p:bldP spid="15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20185" y="968993"/>
            <a:ext cx="2880815" cy="41148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915537" y="976952"/>
            <a:ext cx="2880815" cy="41148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Modeling Density Dependence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990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Scramble competition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97695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Contest competition</a:t>
            </a:r>
          </a:p>
        </p:txBody>
      </p:sp>
      <p:pic>
        <p:nvPicPr>
          <p:cNvPr id="8194" name="Picture 2" descr="C:\Users\jaegeran\Pictures\Deer Camp\Deer Camp 2010\Dun Lookin November 2010\Andrea Deer Camp Pics\82 Andrea Deer Camp 2010 Tw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508896"/>
            <a:ext cx="1442974" cy="978408"/>
          </a:xfrm>
          <a:prstGeom prst="rect">
            <a:avLst/>
          </a:prstGeom>
          <a:noFill/>
          <a:ln w="28575">
            <a:solidFill>
              <a:srgbClr val="EDD07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7" y="1523392"/>
            <a:ext cx="1470349" cy="977782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152400" y="4310629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All individuals have some resources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607" y="3657600"/>
            <a:ext cx="8349993" cy="1359932"/>
            <a:chOff x="641607" y="3657600"/>
            <a:chExt cx="8349993" cy="1359932"/>
          </a:xfrm>
        </p:grpSpPr>
        <p:sp>
          <p:nvSpPr>
            <p:cNvPr id="13" name="TextBox 12"/>
            <p:cNvSpPr txBox="1"/>
            <p:nvPr/>
          </p:nvSpPr>
          <p:spPr>
            <a:xfrm>
              <a:off x="641607" y="3657600"/>
              <a:ext cx="7655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  <a:sym typeface="Wingdings" pitchFamily="2" charset="2"/>
                </a:rPr>
                <a:t>How resources are shared:</a:t>
              </a:r>
              <a:endParaRPr lang="en-US" sz="20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3879742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Equally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3879742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Unequally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3400" y="4309646"/>
              <a:ext cx="464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Some individuals have many resources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Others have few resources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0544" y="5181600"/>
            <a:ext cx="8354704" cy="1421487"/>
            <a:chOff x="650544" y="5181600"/>
            <a:chExt cx="8354704" cy="1421487"/>
          </a:xfrm>
        </p:grpSpPr>
        <p:sp>
          <p:nvSpPr>
            <p:cNvPr id="16" name="TextBox 15"/>
            <p:cNvSpPr txBox="1"/>
            <p:nvPr/>
          </p:nvSpPr>
          <p:spPr>
            <a:xfrm>
              <a:off x="650544" y="5181600"/>
              <a:ext cx="7655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  <a:sym typeface="Wingdings" pitchFamily="2" charset="2"/>
                </a:rPr>
                <a:t>How effects of density dependence are experienced:</a:t>
              </a:r>
              <a:endParaRPr lang="en-US" sz="20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5527849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Equally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5527849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Unequally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9144" y="5895201"/>
              <a:ext cx="293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All individuals affected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7048" y="5895201"/>
              <a:ext cx="464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Some individuals are unaffected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Others are strongly affected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65076" y="1867544"/>
            <a:ext cx="1313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versus</a:t>
            </a:r>
            <a:endParaRPr lang="en-US" sz="2000" b="1" dirty="0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659338"/>
            <a:ext cx="7985234" cy="769662"/>
            <a:chOff x="609600" y="2659338"/>
            <a:chExt cx="7985234" cy="769662"/>
          </a:xfrm>
        </p:grpSpPr>
        <p:sp>
          <p:nvSpPr>
            <p:cNvPr id="25" name="TextBox 24"/>
            <p:cNvSpPr txBox="1"/>
            <p:nvPr/>
          </p:nvSpPr>
          <p:spPr>
            <a:xfrm>
              <a:off x="644856" y="2659338"/>
              <a:ext cx="7655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  <a:sym typeface="Wingdings" pitchFamily="2" charset="2"/>
                </a:rPr>
                <a:t>Characteristics of competition:</a:t>
              </a:r>
              <a:endParaRPr lang="en-US" sz="2000" b="1" dirty="0" smtClean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3028890"/>
              <a:ext cx="3501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Exploitative, free-for-all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9185" y="3028890"/>
              <a:ext cx="3965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Interference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94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Scramble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976952"/>
            <a:ext cx="2577152" cy="41148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685800" y="990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Scramble competition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7" y="1523392"/>
            <a:ext cx="1470349" cy="977782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132" y="2785914"/>
            <a:ext cx="85344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tabLst>
                <a:tab pos="1146175" algn="l"/>
              </a:tabLst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Example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 	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Planktivorous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fish 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Prey base evenly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distributed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evenly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available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 predators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Every additional fish added reduces the prey availability for all other fish</a:t>
            </a:r>
          </a:p>
          <a:p>
            <a:pPr marL="0" lvl="4">
              <a:tabLst>
                <a:tab pos="1146175" algn="l"/>
              </a:tabLst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4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we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model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scramble competition (i.e., how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 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change with density):</a:t>
            </a:r>
          </a:p>
          <a:p>
            <a:pPr marL="0" lvl="4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4">
              <a:tabLst>
                <a:tab pos="45720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Every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individual added to the population has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same (negative) effect</a:t>
            </a:r>
          </a:p>
          <a:p>
            <a:pPr marL="0" lvl="4"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on the per capita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growth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rate, i.e., no individuals are “special”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4"/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>
              <a:tabLst>
                <a:tab pos="45720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Assume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linear relationship between per capita growth rate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EDD07F"/>
                </a:solidFill>
                <a:latin typeface="+mj-lt"/>
              </a:rPr>
              <a:t>ln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 </a:t>
            </a:r>
            <a:r>
              <a:rPr lang="el-GR" sz="22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en-US" sz="2200" b="1" dirty="0" smtClean="0">
                <a:solidFill>
                  <a:srgbClr val="EDD07F"/>
                </a:solidFill>
                <a:latin typeface="+mj-lt"/>
              </a:rPr>
              <a:t> </a:t>
            </a:r>
            <a:r>
              <a:rPr lang="en-US" sz="2300" b="1" dirty="0" smtClean="0">
                <a:solidFill>
                  <a:srgbClr val="EDD07F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marL="0" lvl="4"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and population density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1592759"/>
            <a:ext cx="5820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All individuals experience the negative effects of density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equally: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symmetrical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effect of density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3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4773307" y="3094607"/>
            <a:ext cx="3629056" cy="2083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09803" y="1393908"/>
            <a:ext cx="2562075" cy="1713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Scramble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204010" y="1392424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398977" y="1392424"/>
            <a:ext cx="1694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2204010" y="5194281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04010" y="1392424"/>
            <a:ext cx="1693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04010" y="1392424"/>
            <a:ext cx="1693" cy="380185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36286" y="519428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36286" y="477284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36286" y="4346951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136286" y="3926995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2136286" y="3505556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2136286" y="3079666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136286" y="265971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136286" y="223827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136286" y="1813863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136286" y="1392424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04010" y="5194281"/>
            <a:ext cx="6194967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220401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3236786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4269563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530234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6335117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7366200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8398977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204010" y="1720375"/>
            <a:ext cx="518082" cy="274529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2722090" y="1994903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2979439" y="2131427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236786" y="2267949"/>
            <a:ext cx="257347" cy="132071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3494134" y="2400020"/>
            <a:ext cx="26073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3754867" y="2536542"/>
            <a:ext cx="257347" cy="13800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4012216" y="2674548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4269563" y="281107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4526911" y="2947594"/>
            <a:ext cx="260733" cy="132071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4787644" y="3079666"/>
            <a:ext cx="257347" cy="13800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5044993" y="321767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5302340" y="3354194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5557993" y="3490717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5820421" y="3627239"/>
            <a:ext cx="257347" cy="13355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6077770" y="3760794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>
            <a:off x="6335117" y="3897316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6590770" y="4033839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6853199" y="417036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7110547" y="4306885"/>
            <a:ext cx="255653" cy="13355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7366200" y="4440439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>
            <a:off x="7623547" y="4576962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7885975" y="4713485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>
            <a:off x="8141629" y="4850006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1445511" y="5028080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-2.50</a:t>
            </a:r>
            <a:endParaRPr lang="en-US"/>
          </a:p>
        </p:txBody>
      </p:sp>
      <p:sp>
        <p:nvSpPr>
          <p:cNvPr id="109" name="Rectangle 103"/>
          <p:cNvSpPr>
            <a:spLocks noChangeArrowheads="1"/>
          </p:cNvSpPr>
          <p:nvPr/>
        </p:nvSpPr>
        <p:spPr bwMode="auto">
          <a:xfrm>
            <a:off x="1445511" y="4606641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-2.00</a:t>
            </a:r>
            <a:endParaRPr lang="en-US"/>
          </a:p>
        </p:txBody>
      </p:sp>
      <p:sp>
        <p:nvSpPr>
          <p:cNvPr id="110" name="Rectangle 104"/>
          <p:cNvSpPr>
            <a:spLocks noChangeArrowheads="1"/>
          </p:cNvSpPr>
          <p:nvPr/>
        </p:nvSpPr>
        <p:spPr bwMode="auto">
          <a:xfrm>
            <a:off x="1445511" y="418223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-1.50</a:t>
            </a:r>
            <a:endParaRPr lang="en-US"/>
          </a:p>
        </p:txBody>
      </p:sp>
      <p:sp>
        <p:nvSpPr>
          <p:cNvPr id="111" name="Rectangle 105"/>
          <p:cNvSpPr>
            <a:spLocks noChangeArrowheads="1"/>
          </p:cNvSpPr>
          <p:nvPr/>
        </p:nvSpPr>
        <p:spPr bwMode="auto">
          <a:xfrm>
            <a:off x="1445511" y="376079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-1.00</a:t>
            </a:r>
            <a:endParaRPr lang="en-US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1445511" y="333935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-0.50</a:t>
            </a:r>
            <a:endParaRPr lang="en-US"/>
          </a:p>
        </p:txBody>
      </p:sp>
      <p:sp>
        <p:nvSpPr>
          <p:cNvPr id="113" name="Rectangle 107"/>
          <p:cNvSpPr>
            <a:spLocks noChangeArrowheads="1"/>
          </p:cNvSpPr>
          <p:nvPr/>
        </p:nvSpPr>
        <p:spPr bwMode="auto">
          <a:xfrm>
            <a:off x="1538629" y="2914947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0.00</a:t>
            </a:r>
            <a:endParaRPr lang="en-US"/>
          </a:p>
        </p:txBody>
      </p:sp>
      <p:sp>
        <p:nvSpPr>
          <p:cNvPr id="114" name="Rectangle 108"/>
          <p:cNvSpPr>
            <a:spLocks noChangeArrowheads="1"/>
          </p:cNvSpPr>
          <p:nvPr/>
        </p:nvSpPr>
        <p:spPr bwMode="auto">
          <a:xfrm>
            <a:off x="1538629" y="249350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0.50</a:t>
            </a:r>
            <a:endParaRPr lang="en-US"/>
          </a:p>
        </p:txBody>
      </p:sp>
      <p:sp>
        <p:nvSpPr>
          <p:cNvPr id="115" name="Rectangle 109"/>
          <p:cNvSpPr>
            <a:spLocks noChangeArrowheads="1"/>
          </p:cNvSpPr>
          <p:nvPr/>
        </p:nvSpPr>
        <p:spPr bwMode="auto">
          <a:xfrm>
            <a:off x="1538629" y="207206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1.00</a:t>
            </a:r>
            <a:endParaRPr lang="en-US"/>
          </a:p>
        </p:txBody>
      </p:sp>
      <p:sp>
        <p:nvSpPr>
          <p:cNvPr id="116" name="Rectangle 110"/>
          <p:cNvSpPr>
            <a:spLocks noChangeArrowheads="1"/>
          </p:cNvSpPr>
          <p:nvPr/>
        </p:nvSpPr>
        <p:spPr bwMode="auto">
          <a:xfrm>
            <a:off x="1538629" y="1647661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1.50</a:t>
            </a:r>
            <a:endParaRPr lang="en-US"/>
          </a:p>
        </p:txBody>
      </p:sp>
      <p:sp>
        <p:nvSpPr>
          <p:cNvPr id="117" name="Rectangle 111"/>
          <p:cNvSpPr>
            <a:spLocks noChangeArrowheads="1"/>
          </p:cNvSpPr>
          <p:nvPr/>
        </p:nvSpPr>
        <p:spPr bwMode="auto">
          <a:xfrm>
            <a:off x="1538629" y="1226222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2.00</a:t>
            </a:r>
            <a:endParaRPr lang="en-US"/>
          </a:p>
        </p:txBody>
      </p:sp>
      <p:sp>
        <p:nvSpPr>
          <p:cNvPr id="118" name="Rectangle 112"/>
          <p:cNvSpPr>
            <a:spLocks noChangeArrowheads="1"/>
          </p:cNvSpPr>
          <p:nvPr/>
        </p:nvSpPr>
        <p:spPr bwMode="auto">
          <a:xfrm>
            <a:off x="2136285" y="5338224"/>
            <a:ext cx="142219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9" name="Rectangle 113"/>
          <p:cNvSpPr>
            <a:spLocks noChangeArrowheads="1"/>
          </p:cNvSpPr>
          <p:nvPr/>
        </p:nvSpPr>
        <p:spPr bwMode="auto">
          <a:xfrm>
            <a:off x="302515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0" name="Rectangle 114"/>
          <p:cNvSpPr>
            <a:spLocks noChangeArrowheads="1"/>
          </p:cNvSpPr>
          <p:nvPr/>
        </p:nvSpPr>
        <p:spPr bwMode="auto">
          <a:xfrm>
            <a:off x="4057928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21" name="Rectangle 115"/>
          <p:cNvSpPr>
            <a:spLocks noChangeArrowheads="1"/>
          </p:cNvSpPr>
          <p:nvPr/>
        </p:nvSpPr>
        <p:spPr bwMode="auto">
          <a:xfrm>
            <a:off x="5090705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22" name="Rectangle 116"/>
          <p:cNvSpPr>
            <a:spLocks noChangeArrowheads="1"/>
          </p:cNvSpPr>
          <p:nvPr/>
        </p:nvSpPr>
        <p:spPr bwMode="auto">
          <a:xfrm>
            <a:off x="612348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123" name="Rectangle 117"/>
          <p:cNvSpPr>
            <a:spLocks noChangeArrowheads="1"/>
          </p:cNvSpPr>
          <p:nvPr/>
        </p:nvSpPr>
        <p:spPr bwMode="auto">
          <a:xfrm>
            <a:off x="7085149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24" name="Rectangle 118"/>
          <p:cNvSpPr>
            <a:spLocks noChangeArrowheads="1"/>
          </p:cNvSpPr>
          <p:nvPr/>
        </p:nvSpPr>
        <p:spPr bwMode="auto">
          <a:xfrm>
            <a:off x="8117926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1200</a:t>
            </a:r>
            <a:endParaRPr lang="en-US" dirty="0"/>
          </a:p>
        </p:txBody>
      </p:sp>
      <p:sp>
        <p:nvSpPr>
          <p:cNvPr id="125" name="Rectangle 119"/>
          <p:cNvSpPr>
            <a:spLocks noChangeArrowheads="1"/>
          </p:cNvSpPr>
          <p:nvPr/>
        </p:nvSpPr>
        <p:spPr bwMode="auto">
          <a:xfrm>
            <a:off x="5149963" y="5729985"/>
            <a:ext cx="303059" cy="4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N</a:t>
            </a:r>
            <a:endParaRPr lang="en-US" dirty="0"/>
          </a:p>
        </p:txBody>
      </p:sp>
      <p:sp>
        <p:nvSpPr>
          <p:cNvPr id="126" name="Rectangle 120"/>
          <p:cNvSpPr>
            <a:spLocks noChangeArrowheads="1"/>
          </p:cNvSpPr>
          <p:nvPr/>
        </p:nvSpPr>
        <p:spPr bwMode="auto">
          <a:xfrm rot="16200000">
            <a:off x="162573" y="3051857"/>
            <a:ext cx="17972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l</a:t>
            </a:r>
            <a:r>
              <a:rPr lang="en-US" sz="3100" b="1" dirty="0" err="1" smtClean="0">
                <a:solidFill>
                  <a:srgbClr val="000000"/>
                </a:solidFill>
              </a:rPr>
              <a:t>n</a:t>
            </a:r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sp>
        <p:nvSpPr>
          <p:cNvPr id="129" name="Rectangle 120"/>
          <p:cNvSpPr>
            <a:spLocks noChangeArrowheads="1"/>
          </p:cNvSpPr>
          <p:nvPr/>
        </p:nvSpPr>
        <p:spPr bwMode="auto">
          <a:xfrm rot="16200000">
            <a:off x="-253517" y="3061946"/>
            <a:ext cx="184390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smtClean="0">
                <a:solidFill>
                  <a:srgbClr val="000000"/>
                </a:solidFill>
              </a:rPr>
              <a:t>r </a:t>
            </a:r>
            <a:r>
              <a:rPr lang="en-US" sz="2400" b="1" dirty="0" smtClean="0">
                <a:solidFill>
                  <a:srgbClr val="000000"/>
                </a:solidFill>
              </a:rPr>
              <a:t>(continuous)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5569" y="3084436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20"/>
          <p:cNvSpPr>
            <a:spLocks noChangeArrowheads="1"/>
          </p:cNvSpPr>
          <p:nvPr/>
        </p:nvSpPr>
        <p:spPr bwMode="auto">
          <a:xfrm>
            <a:off x="6514377" y="2729119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36" name="Rectangle 120"/>
          <p:cNvSpPr>
            <a:spLocks noChangeArrowheads="1"/>
          </p:cNvSpPr>
          <p:nvPr/>
        </p:nvSpPr>
        <p:spPr bwMode="auto">
          <a:xfrm>
            <a:off x="2455775" y="3496456"/>
            <a:ext cx="27309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Carrying capacity (K)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Equilibrium point with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no population growth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8" name="Rectangle 120"/>
          <p:cNvSpPr>
            <a:spLocks noChangeArrowheads="1"/>
          </p:cNvSpPr>
          <p:nvPr/>
        </p:nvSpPr>
        <p:spPr bwMode="auto">
          <a:xfrm>
            <a:off x="6315703" y="3106923"/>
            <a:ext cx="1784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 dirty="0" smtClean="0"/>
              <a:t>λ = 1, so </a:t>
            </a:r>
            <a:r>
              <a:rPr lang="en-US" sz="2200" b="1" dirty="0" err="1" smtClean="0"/>
              <a:t>ln</a:t>
            </a:r>
            <a:r>
              <a:rPr lang="el-GR" sz="2200" b="1" dirty="0" smtClean="0"/>
              <a:t>λ</a:t>
            </a:r>
            <a:r>
              <a:rPr lang="en-US" sz="2200" b="1" dirty="0" smtClean="0"/>
              <a:t> = 0</a:t>
            </a:r>
            <a:endParaRPr lang="en-US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92941" y="3190960"/>
            <a:ext cx="194703" cy="29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sp>
        <p:nvSpPr>
          <p:cNvPr id="273" name="Rectangle 120"/>
          <p:cNvSpPr>
            <a:spLocks noChangeArrowheads="1"/>
          </p:cNvSpPr>
          <p:nvPr/>
        </p:nvSpPr>
        <p:spPr bwMode="auto">
          <a:xfrm>
            <a:off x="3249307" y="1445892"/>
            <a:ext cx="1554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ln</a:t>
            </a:r>
            <a:r>
              <a:rPr lang="el-GR" sz="2000" b="1" dirty="0" smtClean="0">
                <a:solidFill>
                  <a:srgbClr val="000000"/>
                </a:solidFill>
              </a:rPr>
              <a:t>λ</a:t>
            </a:r>
            <a:r>
              <a:rPr lang="en-US" sz="2000" b="1" dirty="0" smtClean="0">
                <a:solidFill>
                  <a:srgbClr val="000000"/>
                </a:solidFill>
              </a:rPr>
              <a:t> &gt; 0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Population growing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5" name="Rectangle 120"/>
          <p:cNvSpPr>
            <a:spLocks noChangeArrowheads="1"/>
          </p:cNvSpPr>
          <p:nvPr/>
        </p:nvSpPr>
        <p:spPr bwMode="auto">
          <a:xfrm>
            <a:off x="4726009" y="3969422"/>
            <a:ext cx="1554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ln</a:t>
            </a:r>
            <a:r>
              <a:rPr lang="el-GR" sz="2000" b="1" dirty="0" smtClean="0">
                <a:solidFill>
                  <a:srgbClr val="000000"/>
                </a:solidFill>
              </a:rPr>
              <a:t>λ</a:t>
            </a:r>
            <a:r>
              <a:rPr lang="en-US" sz="2000" b="1" dirty="0" smtClean="0">
                <a:solidFill>
                  <a:srgbClr val="000000"/>
                </a:solidFill>
              </a:rPr>
              <a:t> &lt; 0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Population shrinking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7" name="Rectangle 120"/>
          <p:cNvSpPr>
            <a:spLocks noChangeArrowheads="1"/>
          </p:cNvSpPr>
          <p:nvPr/>
        </p:nvSpPr>
        <p:spPr bwMode="auto">
          <a:xfrm>
            <a:off x="6998873" y="3375588"/>
            <a:ext cx="51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 dirty="0" smtClean="0"/>
              <a:t>r = 0</a:t>
            </a:r>
            <a:endParaRPr lang="en-US" sz="2200" b="1" dirty="0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299712" y="1525979"/>
            <a:ext cx="881242" cy="1628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120"/>
          <p:cNvSpPr>
            <a:spLocks noChangeArrowheads="1"/>
          </p:cNvSpPr>
          <p:nvPr/>
        </p:nvSpPr>
        <p:spPr bwMode="auto">
          <a:xfrm>
            <a:off x="259111" y="1329479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00"/>
                </a:solidFill>
              </a:rPr>
              <a:t>ln</a:t>
            </a:r>
            <a:r>
              <a:rPr lang="en-US" sz="2300" b="1" dirty="0" smtClean="0">
                <a:solidFill>
                  <a:srgbClr val="000000"/>
                </a:solidFill>
              </a:rPr>
              <a:t> </a:t>
            </a:r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sp>
        <p:nvSpPr>
          <p:cNvPr id="286" name="Rectangle 120"/>
          <p:cNvSpPr>
            <a:spLocks noChangeArrowheads="1"/>
          </p:cNvSpPr>
          <p:nvPr/>
        </p:nvSpPr>
        <p:spPr bwMode="auto">
          <a:xfrm>
            <a:off x="196047" y="1039313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88" name="Rectangle 120"/>
          <p:cNvSpPr>
            <a:spLocks noChangeArrowheads="1"/>
          </p:cNvSpPr>
          <p:nvPr/>
        </p:nvSpPr>
        <p:spPr bwMode="auto">
          <a:xfrm>
            <a:off x="1905000" y="997622"/>
            <a:ext cx="3994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ln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&gt; 0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means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&gt; 1</a:t>
            </a:r>
          </a:p>
        </p:txBody>
      </p:sp>
      <p:sp>
        <p:nvSpPr>
          <p:cNvPr id="289" name="Rectangle 120"/>
          <p:cNvSpPr>
            <a:spLocks noChangeArrowheads="1"/>
          </p:cNvSpPr>
          <p:nvPr/>
        </p:nvSpPr>
        <p:spPr bwMode="auto">
          <a:xfrm>
            <a:off x="4054366" y="4865079"/>
            <a:ext cx="3994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ln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&lt; 0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means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0 &lt;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729105" y="6198513"/>
            <a:ext cx="780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Let’s look at </a:t>
            </a:r>
            <a:r>
              <a:rPr lang="el-GR" sz="2400" b="1" dirty="0" smtClean="0">
                <a:latin typeface="+mj-lt"/>
              </a:rPr>
              <a:t>λ</a:t>
            </a:r>
            <a:r>
              <a:rPr lang="en-US" sz="2400" b="1" dirty="0" smtClean="0">
                <a:latin typeface="Arial Narrow" pitchFamily="34" charset="0"/>
              </a:rPr>
              <a:t> versus population size…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15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1" grpId="0" animBg="1"/>
      <p:bldP spid="133" grpId="0"/>
      <p:bldP spid="136" grpId="0"/>
      <p:bldP spid="138" grpId="0"/>
      <p:bldP spid="273" grpId="0"/>
      <p:bldP spid="275" grpId="0"/>
      <p:bldP spid="277" grpId="0"/>
      <p:bldP spid="282" grpId="0"/>
      <p:bldP spid="286" grpId="0"/>
      <p:bldP spid="288" grpId="0"/>
      <p:bldP spid="289" grpId="0"/>
      <p:bldP spid="2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Scramble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427162" y="1110446"/>
            <a:ext cx="7031038" cy="5061754"/>
            <a:chOff x="1630363" y="1341438"/>
            <a:chExt cx="6619875" cy="5061754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2114550" y="151923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7977188" y="1519238"/>
              <a:ext cx="1587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>
              <a:off x="2114550" y="534828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2114550" y="1519238"/>
              <a:ext cx="1588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2114550" y="1519238"/>
              <a:ext cx="1588" cy="3829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2052638" y="534828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052638" y="4708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2052638" y="4073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2052638" y="3433763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052638" y="2794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052638" y="2159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052638" y="151923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14550" y="5348288"/>
              <a:ext cx="586263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21145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30924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703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50482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60213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69992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79771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114550" y="2159000"/>
              <a:ext cx="488950" cy="874713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603500" y="3033713"/>
              <a:ext cx="244475" cy="3476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847975" y="3381375"/>
              <a:ext cx="244475" cy="2921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092450" y="3673475"/>
              <a:ext cx="244475" cy="2492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336925" y="3922713"/>
              <a:ext cx="244475" cy="2079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581400" y="4130675"/>
              <a:ext cx="244475" cy="1825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825875" y="4313238"/>
              <a:ext cx="244475" cy="1555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4070350" y="4468813"/>
              <a:ext cx="244475" cy="1301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4314825" y="4598988"/>
              <a:ext cx="244475" cy="10953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559300" y="4708525"/>
              <a:ext cx="244475" cy="9842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4803775" y="4806950"/>
              <a:ext cx="244475" cy="793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5048250" y="4886325"/>
              <a:ext cx="239713" cy="666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5287963" y="4953000"/>
              <a:ext cx="244475" cy="6350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532438" y="5016500"/>
              <a:ext cx="244475" cy="4603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5776913" y="5062538"/>
              <a:ext cx="244475" cy="412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021388" y="5103813"/>
              <a:ext cx="244475" cy="3651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6265863" y="5140325"/>
              <a:ext cx="244475" cy="317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6510338" y="5172075"/>
              <a:ext cx="244475" cy="254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6754813" y="5197475"/>
              <a:ext cx="244475" cy="2063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999288" y="5218113"/>
              <a:ext cx="244475" cy="222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7243763" y="5240338"/>
              <a:ext cx="244475" cy="142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488238" y="5254625"/>
              <a:ext cx="244475" cy="1587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732713" y="5270500"/>
              <a:ext cx="244475" cy="1111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2114550" y="2159000"/>
              <a:ext cx="25400" cy="7778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>
              <a:off x="4559300" y="4708525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1630363" y="517048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1630363" y="4530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1630363" y="3895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1630363" y="3255963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85" name="Rectangle 94"/>
            <p:cNvSpPr>
              <a:spLocks noChangeArrowheads="1"/>
            </p:cNvSpPr>
            <p:nvPr/>
          </p:nvSpPr>
          <p:spPr bwMode="auto">
            <a:xfrm>
              <a:off x="1630363" y="2616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86" name="Rectangle 95"/>
            <p:cNvSpPr>
              <a:spLocks noChangeArrowheads="1"/>
            </p:cNvSpPr>
            <p:nvPr/>
          </p:nvSpPr>
          <p:spPr bwMode="auto">
            <a:xfrm>
              <a:off x="1630363" y="1981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5.0</a:t>
              </a:r>
              <a:endParaRPr lang="en-US"/>
            </a:p>
          </p:txBody>
        </p:sp>
        <p:sp>
          <p:nvSpPr>
            <p:cNvPr id="87" name="Rectangle 96"/>
            <p:cNvSpPr>
              <a:spLocks noChangeArrowheads="1"/>
            </p:cNvSpPr>
            <p:nvPr/>
          </p:nvSpPr>
          <p:spPr bwMode="auto">
            <a:xfrm>
              <a:off x="1630363" y="134143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6.0</a:t>
              </a:r>
              <a:endParaRPr lang="en-US"/>
            </a:p>
          </p:txBody>
        </p:sp>
        <p:sp>
          <p:nvSpPr>
            <p:cNvPr id="88" name="Rectangle 97"/>
            <p:cNvSpPr>
              <a:spLocks noChangeArrowheads="1"/>
            </p:cNvSpPr>
            <p:nvPr/>
          </p:nvSpPr>
          <p:spPr bwMode="auto">
            <a:xfrm>
              <a:off x="2052638" y="5503863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9" name="Rectangle 98"/>
            <p:cNvSpPr>
              <a:spLocks noChangeArrowheads="1"/>
            </p:cNvSpPr>
            <p:nvPr/>
          </p:nvSpPr>
          <p:spPr bwMode="auto">
            <a:xfrm>
              <a:off x="29003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38782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48561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5829300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67389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7168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4944196" y="5926138"/>
              <a:ext cx="24601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</p:grpSp>
      <p:sp>
        <p:nvSpPr>
          <p:cNvPr id="102" name="Rectangle 120"/>
          <p:cNvSpPr>
            <a:spLocks noChangeArrowheads="1"/>
          </p:cNvSpPr>
          <p:nvPr/>
        </p:nvSpPr>
        <p:spPr bwMode="auto">
          <a:xfrm rot="16200000">
            <a:off x="236768" y="2820865"/>
            <a:ext cx="148624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427162" y="1595802"/>
            <a:ext cx="464269" cy="298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20"/>
          <p:cNvSpPr>
            <a:spLocks noChangeArrowheads="1"/>
          </p:cNvSpPr>
          <p:nvPr/>
        </p:nvSpPr>
        <p:spPr bwMode="auto">
          <a:xfrm>
            <a:off x="293590" y="1595802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sp>
        <p:nvSpPr>
          <p:cNvPr id="107" name="Rectangle 120"/>
          <p:cNvSpPr>
            <a:spLocks noChangeArrowheads="1"/>
          </p:cNvSpPr>
          <p:nvPr/>
        </p:nvSpPr>
        <p:spPr bwMode="auto">
          <a:xfrm>
            <a:off x="214760" y="1305636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960561" y="4476763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20"/>
          <p:cNvSpPr>
            <a:spLocks noChangeArrowheads="1"/>
          </p:cNvSpPr>
          <p:nvPr/>
        </p:nvSpPr>
        <p:spPr bwMode="auto">
          <a:xfrm>
            <a:off x="6249369" y="4121446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12" name="Rectangle 120"/>
          <p:cNvSpPr>
            <a:spLocks noChangeArrowheads="1"/>
          </p:cNvSpPr>
          <p:nvPr/>
        </p:nvSpPr>
        <p:spPr bwMode="auto">
          <a:xfrm>
            <a:off x="2143624" y="4661574"/>
            <a:ext cx="2730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Carrying capacity (K)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108062" y="4505571"/>
            <a:ext cx="322938" cy="216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83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1" grpId="0"/>
      <p:bldP spid="1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Scramble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427162" y="1110446"/>
            <a:ext cx="7031038" cy="5061754"/>
            <a:chOff x="1630363" y="1341438"/>
            <a:chExt cx="6619875" cy="5061754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2114550" y="151923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7977188" y="1519238"/>
              <a:ext cx="1587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>
              <a:off x="2114550" y="534828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2114550" y="1519238"/>
              <a:ext cx="1588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2114550" y="1519238"/>
              <a:ext cx="1588" cy="3829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2052638" y="534828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052638" y="4708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2052638" y="4073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2052638" y="3433763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052638" y="2794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052638" y="2159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052638" y="151923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14550" y="5348288"/>
              <a:ext cx="586263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21145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30924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703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50482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60213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69992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79771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114550" y="2159000"/>
              <a:ext cx="488950" cy="874713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603500" y="3033713"/>
              <a:ext cx="244475" cy="3476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847975" y="3381375"/>
              <a:ext cx="244475" cy="2921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092450" y="3673475"/>
              <a:ext cx="244475" cy="2492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336925" y="3922713"/>
              <a:ext cx="244475" cy="2079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581400" y="4130675"/>
              <a:ext cx="244475" cy="1825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825875" y="4313238"/>
              <a:ext cx="244475" cy="1555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4070350" y="4468813"/>
              <a:ext cx="244475" cy="1301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4314825" y="4598988"/>
              <a:ext cx="244475" cy="10953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559300" y="4708525"/>
              <a:ext cx="244475" cy="9842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4803775" y="4806950"/>
              <a:ext cx="244475" cy="793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5048250" y="4886325"/>
              <a:ext cx="239713" cy="666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5287963" y="4953000"/>
              <a:ext cx="244475" cy="6350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532438" y="5016500"/>
              <a:ext cx="244475" cy="4603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5776913" y="5062538"/>
              <a:ext cx="244475" cy="412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021388" y="5103813"/>
              <a:ext cx="244475" cy="3651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6265863" y="5140325"/>
              <a:ext cx="244475" cy="317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6510338" y="5172075"/>
              <a:ext cx="244475" cy="254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6754813" y="5197475"/>
              <a:ext cx="244475" cy="2063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999288" y="5218113"/>
              <a:ext cx="244475" cy="222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7243763" y="5240338"/>
              <a:ext cx="244475" cy="142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488238" y="5254625"/>
              <a:ext cx="244475" cy="1587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732713" y="5270500"/>
              <a:ext cx="244475" cy="1111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2114550" y="2159000"/>
              <a:ext cx="25400" cy="7778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>
              <a:off x="4559300" y="4708525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1630363" y="517048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1630363" y="4530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1630363" y="3895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1630363" y="3255963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85" name="Rectangle 94"/>
            <p:cNvSpPr>
              <a:spLocks noChangeArrowheads="1"/>
            </p:cNvSpPr>
            <p:nvPr/>
          </p:nvSpPr>
          <p:spPr bwMode="auto">
            <a:xfrm>
              <a:off x="1630363" y="2616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86" name="Rectangle 95"/>
            <p:cNvSpPr>
              <a:spLocks noChangeArrowheads="1"/>
            </p:cNvSpPr>
            <p:nvPr/>
          </p:nvSpPr>
          <p:spPr bwMode="auto">
            <a:xfrm>
              <a:off x="1630363" y="1981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5.0</a:t>
              </a:r>
              <a:endParaRPr lang="en-US"/>
            </a:p>
          </p:txBody>
        </p:sp>
        <p:sp>
          <p:nvSpPr>
            <p:cNvPr id="87" name="Rectangle 96"/>
            <p:cNvSpPr>
              <a:spLocks noChangeArrowheads="1"/>
            </p:cNvSpPr>
            <p:nvPr/>
          </p:nvSpPr>
          <p:spPr bwMode="auto">
            <a:xfrm>
              <a:off x="1630363" y="134143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6.0</a:t>
              </a:r>
              <a:endParaRPr lang="en-US"/>
            </a:p>
          </p:txBody>
        </p:sp>
        <p:sp>
          <p:nvSpPr>
            <p:cNvPr id="88" name="Rectangle 97"/>
            <p:cNvSpPr>
              <a:spLocks noChangeArrowheads="1"/>
            </p:cNvSpPr>
            <p:nvPr/>
          </p:nvSpPr>
          <p:spPr bwMode="auto">
            <a:xfrm>
              <a:off x="2052638" y="5503863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9" name="Rectangle 98"/>
            <p:cNvSpPr>
              <a:spLocks noChangeArrowheads="1"/>
            </p:cNvSpPr>
            <p:nvPr/>
          </p:nvSpPr>
          <p:spPr bwMode="auto">
            <a:xfrm>
              <a:off x="29003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38782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48561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5829300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67389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7168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4944196" y="5926138"/>
              <a:ext cx="24601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</p:grpSp>
      <p:sp>
        <p:nvSpPr>
          <p:cNvPr id="102" name="Rectangle 120"/>
          <p:cNvSpPr>
            <a:spLocks noChangeArrowheads="1"/>
          </p:cNvSpPr>
          <p:nvPr/>
        </p:nvSpPr>
        <p:spPr bwMode="auto">
          <a:xfrm rot="16200000">
            <a:off x="236768" y="2820865"/>
            <a:ext cx="148624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427162" y="1595802"/>
            <a:ext cx="464269" cy="298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20"/>
          <p:cNvSpPr>
            <a:spLocks noChangeArrowheads="1"/>
          </p:cNvSpPr>
          <p:nvPr/>
        </p:nvSpPr>
        <p:spPr bwMode="auto">
          <a:xfrm>
            <a:off x="293590" y="1595802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960561" y="4476763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20"/>
          <p:cNvSpPr>
            <a:spLocks noChangeArrowheads="1"/>
          </p:cNvSpPr>
          <p:nvPr/>
        </p:nvSpPr>
        <p:spPr bwMode="auto">
          <a:xfrm>
            <a:off x="6249369" y="4121446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12" name="Rectangle 120"/>
          <p:cNvSpPr>
            <a:spLocks noChangeArrowheads="1"/>
          </p:cNvSpPr>
          <p:nvPr/>
        </p:nvSpPr>
        <p:spPr bwMode="auto">
          <a:xfrm>
            <a:off x="2143624" y="4661574"/>
            <a:ext cx="2730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Carrying capacity (K)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108062" y="4505571"/>
            <a:ext cx="322938" cy="216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50453" y="5607268"/>
            <a:ext cx="8107852" cy="114300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Rectangle 114"/>
          <p:cNvSpPr/>
          <p:nvPr/>
        </p:nvSpPr>
        <p:spPr>
          <a:xfrm>
            <a:off x="729105" y="5668013"/>
            <a:ext cx="7805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Challenge: Why does this function decelerate as it declines?</a:t>
            </a:r>
          </a:p>
          <a:p>
            <a:pPr marL="0" lvl="3" algn="ctr"/>
            <a:r>
              <a:rPr lang="en-US" sz="2000" b="1" dirty="0" smtClean="0">
                <a:latin typeface="Arial Narrow" pitchFamily="34" charset="0"/>
              </a:rPr>
              <a:t>i.e., if every additional individual reduces the growth rate for everyone,</a:t>
            </a:r>
          </a:p>
          <a:p>
            <a:pPr marL="0" lvl="3" algn="ctr"/>
            <a:r>
              <a:rPr lang="en-US" sz="2000" b="1" dirty="0" smtClean="0">
                <a:latin typeface="Arial Narrow" pitchFamily="34" charset="0"/>
              </a:rPr>
              <a:t>why doesn’t this look like a straight line?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8" name="Rectangle 120"/>
          <p:cNvSpPr>
            <a:spLocks noChangeArrowheads="1"/>
          </p:cNvSpPr>
          <p:nvPr/>
        </p:nvSpPr>
        <p:spPr bwMode="auto">
          <a:xfrm>
            <a:off x="214760" y="1305636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71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Big Question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664" y="1219200"/>
            <a:ext cx="7086600" cy="1273165"/>
          </a:xfrm>
          <a:prstGeom prst="rect">
            <a:avLst/>
          </a:prstGeom>
          <a:solidFill>
            <a:srgbClr val="EDD07F"/>
          </a:solidFill>
          <a:ln w="57150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3264" y="1349365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How does exponential population growth come to an end?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719" y="2743200"/>
            <a:ext cx="8666481" cy="3499280"/>
            <a:chOff x="172719" y="2743200"/>
            <a:chExt cx="8666481" cy="3499280"/>
          </a:xfrm>
        </p:grpSpPr>
        <p:sp>
          <p:nvSpPr>
            <p:cNvPr id="10" name="Rectangle 9"/>
            <p:cNvSpPr/>
            <p:nvPr/>
          </p:nvSpPr>
          <p:spPr>
            <a:xfrm>
              <a:off x="3692127" y="2743200"/>
              <a:ext cx="1676400" cy="636583"/>
            </a:xfrm>
            <a:prstGeom prst="rect">
              <a:avLst/>
            </a:prstGeom>
            <a:solidFill>
              <a:srgbClr val="EDD07F"/>
            </a:solidFill>
            <a:ln w="28575">
              <a:solidFill>
                <a:srgbClr val="F7F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719" y="3503269"/>
              <a:ext cx="8666481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Given 511 muskox in 1964 and our estimate of </a:t>
              </a:r>
              <a:r>
                <a:rPr lang="el-GR" sz="2400" b="1" dirty="0">
                  <a:solidFill>
                    <a:schemeClr val="bg1"/>
                  </a:solidFill>
                </a:rPr>
                <a:t>λ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as 1.15,</a:t>
              </a:r>
            </a:p>
            <a:p>
              <a:pPr lvl="0" algn="ctr"/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what would the population size be in:</a:t>
              </a:r>
            </a:p>
            <a:p>
              <a:pPr lvl="0" algn="ctr"/>
              <a:endParaRPr lang="en-US" sz="10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1371600" lvl="2" indent="-457200">
                <a:buAutoNum type="alphaLcParenR"/>
                <a:tabLst>
                  <a:tab pos="2681288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1974 ? 	N</a:t>
              </a:r>
              <a:r>
                <a:rPr lang="en-US" sz="2200" b="1" baseline="-25000" dirty="0" smtClean="0">
                  <a:solidFill>
                    <a:schemeClr val="bg1"/>
                  </a:solidFill>
                  <a:latin typeface="Arial Narrow" pitchFamily="34" charset="0"/>
                </a:rPr>
                <a:t>1974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= N</a:t>
              </a:r>
              <a:r>
                <a:rPr lang="en-US" sz="2200" b="1" baseline="-25000" dirty="0" smtClean="0">
                  <a:solidFill>
                    <a:schemeClr val="bg1"/>
                  </a:solidFill>
                  <a:latin typeface="Arial Narrow" pitchFamily="34" charset="0"/>
                </a:rPr>
                <a:t>1964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λ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10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= 511 * 1.15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10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= 2,067 muskox</a:t>
              </a:r>
            </a:p>
            <a:p>
              <a:pPr lvl="0"/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2">
                <a:tabLst>
                  <a:tab pos="1379538" algn="l"/>
                  <a:tab pos="2681288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b)	1984 ?	N</a:t>
              </a:r>
              <a:r>
                <a:rPr lang="en-US" sz="2200" b="1" baseline="-25000" dirty="0" smtClean="0">
                  <a:solidFill>
                    <a:schemeClr val="bg1"/>
                  </a:solidFill>
                  <a:latin typeface="Arial Narrow" pitchFamily="34" charset="0"/>
                </a:rPr>
                <a:t>1984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N</a:t>
              </a:r>
              <a:r>
                <a:rPr lang="en-US" sz="2200" b="1" baseline="-25000" dirty="0">
                  <a:solidFill>
                    <a:schemeClr val="bg1"/>
                  </a:solidFill>
                  <a:latin typeface="Arial Narrow" pitchFamily="34" charset="0"/>
                </a:rPr>
                <a:t>1964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λ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20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511 *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1.15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20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8,363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muskox</a:t>
              </a:r>
            </a:p>
            <a:p>
              <a:pPr lvl="0"/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2">
                <a:tabLst>
                  <a:tab pos="1379538" algn="l"/>
                  <a:tab pos="2681288" algn="l"/>
                </a:tabLst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c) 	1994 ?	N</a:t>
              </a:r>
              <a:r>
                <a:rPr lang="en-US" sz="2200" b="1" baseline="-25000" dirty="0" smtClean="0">
                  <a:solidFill>
                    <a:schemeClr val="bg1"/>
                  </a:solidFill>
                  <a:latin typeface="Arial Narrow" pitchFamily="34" charset="0"/>
                </a:rPr>
                <a:t>1994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N</a:t>
              </a:r>
              <a:r>
                <a:rPr lang="en-US" sz="2200" b="1" baseline="-25000" dirty="0">
                  <a:solidFill>
                    <a:schemeClr val="bg1"/>
                  </a:solidFill>
                  <a:latin typeface="Arial Narrow" pitchFamily="34" charset="0"/>
                </a:rPr>
                <a:t>1964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λ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30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511 *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1.15</a:t>
              </a:r>
              <a:r>
                <a:rPr lang="en-US" sz="22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30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=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33,834 muskox  (!!!)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95836" y="2811440"/>
              <a:ext cx="151013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  <a:latin typeface="+mj-lt"/>
                </a:rPr>
                <a:t>N</a:t>
              </a:r>
              <a:r>
                <a:rPr lang="en-US" sz="2500" b="1" baseline="-25000" dirty="0" err="1">
                  <a:solidFill>
                    <a:srgbClr val="663300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 </a:t>
              </a:r>
              <a:r>
                <a:rPr lang="el-GR" sz="2500" b="1" dirty="0" smtClean="0">
                  <a:solidFill>
                    <a:srgbClr val="663300"/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rgbClr val="663300"/>
                  </a:solidFill>
                </a:rPr>
                <a:t>t</a:t>
              </a:r>
              <a:endParaRPr lang="en-US" sz="2500" b="1" baseline="30000" dirty="0" smtClean="0">
                <a:solidFill>
                  <a:srgbClr val="6633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85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Scramble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427162" y="1110446"/>
            <a:ext cx="7031038" cy="5061754"/>
            <a:chOff x="1630363" y="1341438"/>
            <a:chExt cx="6619875" cy="5061754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2114550" y="151923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7977188" y="1519238"/>
              <a:ext cx="1587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>
              <a:off x="2114550" y="534828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2114550" y="1519238"/>
              <a:ext cx="1588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2114550" y="1519238"/>
              <a:ext cx="1588" cy="3829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2052638" y="534828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052638" y="4708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2052638" y="4073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2052638" y="3433763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052638" y="2794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052638" y="2159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052638" y="151923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14550" y="5348288"/>
              <a:ext cx="586263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21145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30924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703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50482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60213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69992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79771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114550" y="2159000"/>
              <a:ext cx="488950" cy="874713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603500" y="3033713"/>
              <a:ext cx="244475" cy="3476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847975" y="3381375"/>
              <a:ext cx="244475" cy="2921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092450" y="3673475"/>
              <a:ext cx="244475" cy="2492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336925" y="3922713"/>
              <a:ext cx="244475" cy="2079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581400" y="4130675"/>
              <a:ext cx="244475" cy="1825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825875" y="4313238"/>
              <a:ext cx="244475" cy="1555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4070350" y="4468813"/>
              <a:ext cx="244475" cy="1301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4314825" y="4598988"/>
              <a:ext cx="244475" cy="10953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559300" y="4708525"/>
              <a:ext cx="244475" cy="9842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4803775" y="4806950"/>
              <a:ext cx="244475" cy="793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5048250" y="4886325"/>
              <a:ext cx="239713" cy="666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5287963" y="4953000"/>
              <a:ext cx="244475" cy="6350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532438" y="5016500"/>
              <a:ext cx="244475" cy="4603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5776913" y="5062538"/>
              <a:ext cx="244475" cy="412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021388" y="5103813"/>
              <a:ext cx="244475" cy="3651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6265863" y="5140325"/>
              <a:ext cx="244475" cy="317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6510338" y="5172075"/>
              <a:ext cx="244475" cy="254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6754813" y="5197475"/>
              <a:ext cx="244475" cy="2063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999288" y="5218113"/>
              <a:ext cx="244475" cy="222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7243763" y="5240338"/>
              <a:ext cx="244475" cy="142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488238" y="5254625"/>
              <a:ext cx="244475" cy="1587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732713" y="5270500"/>
              <a:ext cx="244475" cy="1111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2114550" y="2159000"/>
              <a:ext cx="25400" cy="7778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>
              <a:off x="4559300" y="4708525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1630363" y="517048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1630363" y="4530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1630363" y="3895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1630363" y="3255963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85" name="Rectangle 94"/>
            <p:cNvSpPr>
              <a:spLocks noChangeArrowheads="1"/>
            </p:cNvSpPr>
            <p:nvPr/>
          </p:nvSpPr>
          <p:spPr bwMode="auto">
            <a:xfrm>
              <a:off x="1630363" y="2616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86" name="Rectangle 95"/>
            <p:cNvSpPr>
              <a:spLocks noChangeArrowheads="1"/>
            </p:cNvSpPr>
            <p:nvPr/>
          </p:nvSpPr>
          <p:spPr bwMode="auto">
            <a:xfrm>
              <a:off x="1630363" y="1981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5.0</a:t>
              </a:r>
              <a:endParaRPr lang="en-US"/>
            </a:p>
          </p:txBody>
        </p:sp>
        <p:sp>
          <p:nvSpPr>
            <p:cNvPr id="87" name="Rectangle 96"/>
            <p:cNvSpPr>
              <a:spLocks noChangeArrowheads="1"/>
            </p:cNvSpPr>
            <p:nvPr/>
          </p:nvSpPr>
          <p:spPr bwMode="auto">
            <a:xfrm>
              <a:off x="1630363" y="134143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6.0</a:t>
              </a:r>
              <a:endParaRPr lang="en-US"/>
            </a:p>
          </p:txBody>
        </p:sp>
        <p:sp>
          <p:nvSpPr>
            <p:cNvPr id="88" name="Rectangle 97"/>
            <p:cNvSpPr>
              <a:spLocks noChangeArrowheads="1"/>
            </p:cNvSpPr>
            <p:nvPr/>
          </p:nvSpPr>
          <p:spPr bwMode="auto">
            <a:xfrm>
              <a:off x="2052638" y="5503863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9" name="Rectangle 98"/>
            <p:cNvSpPr>
              <a:spLocks noChangeArrowheads="1"/>
            </p:cNvSpPr>
            <p:nvPr/>
          </p:nvSpPr>
          <p:spPr bwMode="auto">
            <a:xfrm>
              <a:off x="29003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38782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48561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5829300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67389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7168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4944196" y="5926138"/>
              <a:ext cx="24601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</p:grpSp>
      <p:sp>
        <p:nvSpPr>
          <p:cNvPr id="102" name="Rectangle 120"/>
          <p:cNvSpPr>
            <a:spLocks noChangeArrowheads="1"/>
          </p:cNvSpPr>
          <p:nvPr/>
        </p:nvSpPr>
        <p:spPr bwMode="auto">
          <a:xfrm rot="16200000">
            <a:off x="236768" y="2820865"/>
            <a:ext cx="148624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427162" y="1595802"/>
            <a:ext cx="464269" cy="298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20"/>
          <p:cNvSpPr>
            <a:spLocks noChangeArrowheads="1"/>
          </p:cNvSpPr>
          <p:nvPr/>
        </p:nvSpPr>
        <p:spPr bwMode="auto">
          <a:xfrm>
            <a:off x="293590" y="1595802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960561" y="4476763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20"/>
          <p:cNvSpPr>
            <a:spLocks noChangeArrowheads="1"/>
          </p:cNvSpPr>
          <p:nvPr/>
        </p:nvSpPr>
        <p:spPr bwMode="auto">
          <a:xfrm>
            <a:off x="6249369" y="4121446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12" name="Rectangle 120"/>
          <p:cNvSpPr>
            <a:spLocks noChangeArrowheads="1"/>
          </p:cNvSpPr>
          <p:nvPr/>
        </p:nvSpPr>
        <p:spPr bwMode="auto">
          <a:xfrm>
            <a:off x="2143624" y="4661574"/>
            <a:ext cx="2730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Carrying capacity (K)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108062" y="4505571"/>
            <a:ext cx="322938" cy="216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50453" y="5607268"/>
            <a:ext cx="8107852" cy="114300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Rectangle 114"/>
          <p:cNvSpPr/>
          <p:nvPr/>
        </p:nvSpPr>
        <p:spPr>
          <a:xfrm>
            <a:off x="729105" y="5668013"/>
            <a:ext cx="7805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Challenge: Why does this function decelerate as it declines?</a:t>
            </a:r>
          </a:p>
          <a:p>
            <a:pPr marL="0" lvl="3" algn="ctr"/>
            <a:r>
              <a:rPr lang="en-US" sz="2000" b="1" dirty="0" smtClean="0">
                <a:latin typeface="Arial Narrow" pitchFamily="34" charset="0"/>
              </a:rPr>
              <a:t>i.e., if every additional individual reduces the growth rate for everyone,</a:t>
            </a:r>
          </a:p>
          <a:p>
            <a:pPr marL="0" lvl="3" algn="ctr"/>
            <a:r>
              <a:rPr lang="en-US" sz="2000" b="1" dirty="0" smtClean="0">
                <a:latin typeface="Arial Narrow" pitchFamily="34" charset="0"/>
              </a:rPr>
              <a:t>why doesn’t this look like a straight line?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16892" y="1440359"/>
            <a:ext cx="5576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dirty="0" smtClean="0">
                <a:latin typeface="Arial Narrow" pitchFamily="34" charset="0"/>
              </a:rPr>
              <a:t>The proportion of the population each additional individual makes up gets smaller as N increases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3064690" y="2397204"/>
                <a:ext cx="5088710" cy="114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/>
                <a:r>
                  <a:rPr lang="en-US" sz="2200" b="1" dirty="0" smtClean="0">
                    <a:latin typeface="Arial Narrow" pitchFamily="34" charset="0"/>
                  </a:rPr>
                  <a:t>Starting at N = 1, the addition of the second individual cuts the food </a:t>
                </a:r>
                <a:r>
                  <a:rPr lang="en-US" sz="2200" b="1" dirty="0">
                    <a:latin typeface="Arial Narrow" pitchFamily="34" charset="0"/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 smtClean="0">
                    <a:latin typeface="Arial Narrow" pitchFamily="34" charset="0"/>
                  </a:rPr>
                  <a:t> , the third individual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 smtClean="0">
                    <a:latin typeface="Arial Narrow" pitchFamily="34" charset="0"/>
                  </a:rPr>
                  <a:t> , the fourth </a:t>
                </a:r>
                <a:r>
                  <a:rPr lang="en-US" sz="2200" b="1" dirty="0">
                    <a:latin typeface="Arial Narrow" pitchFamily="34" charset="0"/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 smtClean="0">
                    <a:latin typeface="Arial Narrow" pitchFamily="34" charset="0"/>
                  </a:rPr>
                  <a:t> , etc.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90" y="2397204"/>
                <a:ext cx="5088710" cy="11494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57" t="-15873" b="-65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20"/>
          <p:cNvSpPr>
            <a:spLocks noChangeArrowheads="1"/>
          </p:cNvSpPr>
          <p:nvPr/>
        </p:nvSpPr>
        <p:spPr bwMode="auto">
          <a:xfrm>
            <a:off x="214760" y="1305636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1530" y="2888128"/>
            <a:ext cx="15101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EDD07F"/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rgbClr val="EDD07F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EDD07F"/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rgbClr val="EDD07F"/>
                </a:solidFill>
              </a:rPr>
              <a:t>N</a:t>
            </a:r>
            <a:r>
              <a:rPr lang="en-US" sz="2500" b="1" baseline="-25000" dirty="0" smtClean="0">
                <a:solidFill>
                  <a:srgbClr val="EDD07F"/>
                </a:solidFill>
              </a:rPr>
              <a:t>0 </a:t>
            </a:r>
            <a:r>
              <a:rPr lang="el-GR" sz="2500" b="1" dirty="0" smtClean="0">
                <a:solidFill>
                  <a:srgbClr val="EDD07F"/>
                </a:solidFill>
              </a:rPr>
              <a:t>λ</a:t>
            </a:r>
            <a:r>
              <a:rPr lang="en-US" sz="2500" b="1" baseline="30000" dirty="0" smtClean="0">
                <a:solidFill>
                  <a:srgbClr val="EDD07F"/>
                </a:solidFill>
              </a:rPr>
              <a:t>t</a:t>
            </a:r>
            <a:endParaRPr lang="en-US" sz="2500" b="1" baseline="30000" dirty="0" smtClean="0">
              <a:solidFill>
                <a:srgbClr val="EDD07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7747" y="2899867"/>
            <a:ext cx="21922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EDD07F"/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rgbClr val="EDD07F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EDD07F"/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rgbClr val="EDD07F"/>
                </a:solidFill>
              </a:rPr>
              <a:t>N</a:t>
            </a:r>
            <a:r>
              <a:rPr lang="en-US" sz="2500" b="1" baseline="-25000" dirty="0" smtClean="0">
                <a:solidFill>
                  <a:srgbClr val="EDD07F"/>
                </a:solidFill>
              </a:rPr>
              <a:t>0 </a:t>
            </a:r>
            <a:r>
              <a:rPr lang="en-US" sz="2500" b="1" i="1" dirty="0" err="1">
                <a:solidFill>
                  <a:srgbClr val="EDD07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EDD07F"/>
                </a:solidFill>
              </a:rPr>
              <a:t>rt</a:t>
            </a:r>
            <a:endParaRPr lang="en-US" sz="2500" b="1" baseline="30000" dirty="0" smtClean="0">
              <a:solidFill>
                <a:srgbClr val="EDD07F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Equivalency of </a:t>
            </a:r>
            <a:r>
              <a:rPr lang="en-US" sz="3000" b="1" dirty="0" err="1" smtClean="0">
                <a:solidFill>
                  <a:srgbClr val="EDD07F"/>
                </a:solidFill>
                <a:latin typeface="+mj-lt"/>
              </a:rPr>
              <a:t>ln</a:t>
            </a:r>
            <a:r>
              <a:rPr lang="en-US" sz="3000" b="1" dirty="0" smtClean="0">
                <a:solidFill>
                  <a:srgbClr val="EDD07F"/>
                </a:solidFill>
                <a:latin typeface="+mj-lt"/>
              </a:rPr>
              <a:t> </a:t>
            </a:r>
            <a:r>
              <a:rPr lang="el-GR" sz="3000" b="1" dirty="0" smtClean="0">
                <a:solidFill>
                  <a:srgbClr val="EDD07F"/>
                </a:solidFill>
                <a:latin typeface="+mj-lt"/>
              </a:rPr>
              <a:t>λ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3000" b="1" dirty="0" smtClean="0">
                <a:solidFill>
                  <a:srgbClr val="EDD07F"/>
                </a:solidFill>
                <a:latin typeface="+mj-lt"/>
              </a:rPr>
              <a:t>r</a:t>
            </a:r>
            <a:endParaRPr lang="en-US" sz="3000" b="1" dirty="0">
              <a:solidFill>
                <a:srgbClr val="EDD07F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1230124"/>
            <a:ext cx="58201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 analogy (not a real mathematical proof)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8625" y="1866037"/>
            <a:ext cx="7074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Remember how we linearized our growth equations?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1000" y="3525172"/>
            <a:ext cx="8429297" cy="1949968"/>
            <a:chOff x="381000" y="3067972"/>
            <a:chExt cx="8429297" cy="1949968"/>
          </a:xfrm>
        </p:grpSpPr>
        <p:sp>
          <p:nvSpPr>
            <p:cNvPr id="3" name="Rectangle 2"/>
            <p:cNvSpPr/>
            <p:nvPr/>
          </p:nvSpPr>
          <p:spPr>
            <a:xfrm>
              <a:off x="381000" y="4125724"/>
              <a:ext cx="380999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 + t </a:t>
              </a:r>
              <a:r>
                <a:rPr lang="en-US" sz="2500" b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ln</a:t>
              </a:r>
              <a:r>
                <a:rPr lang="en-US" sz="25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l-GR" sz="25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λ</a:t>
              </a:r>
              <a:endParaRPr lang="en-US" sz="25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085" y="3067972"/>
              <a:ext cx="298386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 </a:t>
              </a:r>
              <a:r>
                <a:rPr lang="el-GR" sz="2500" b="1" dirty="0" smtClean="0">
                  <a:solidFill>
                    <a:srgbClr val="EDD07F"/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rgbClr val="EDD07F"/>
                  </a:solidFill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298" y="3493640"/>
              <a:ext cx="380999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 + </a:t>
              </a:r>
              <a:r>
                <a:rPr lang="en-US" sz="2500" b="1" dirty="0" err="1" smtClean="0">
                  <a:solidFill>
                    <a:srgbClr val="EDD07F"/>
                  </a:solidFill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 (</a:t>
              </a:r>
              <a:r>
                <a:rPr lang="el-GR" sz="2500" b="1" dirty="0" smtClean="0">
                  <a:solidFill>
                    <a:srgbClr val="EDD07F"/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rgbClr val="EDD07F"/>
                  </a:solidFill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97365" y="3067972"/>
              <a:ext cx="25146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 </a:t>
              </a:r>
              <a:r>
                <a:rPr lang="en-US" sz="2500" b="1" i="1" dirty="0" err="1" smtClean="0">
                  <a:solidFill>
                    <a:srgbClr val="EDD07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500" b="1" baseline="30000" dirty="0" err="1" smtClean="0">
                  <a:solidFill>
                    <a:srgbClr val="EDD07F"/>
                  </a:solidFill>
                </a:rPr>
                <a:t>rt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24097" y="3496270"/>
              <a:ext cx="38862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 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 + </a:t>
              </a:r>
              <a:r>
                <a:rPr lang="en-US" sz="2500" b="1" dirty="0" err="1" smtClean="0">
                  <a:solidFill>
                    <a:srgbClr val="EDD07F"/>
                  </a:solidFill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 (</a:t>
              </a:r>
              <a:r>
                <a:rPr lang="en-US" sz="2500" b="1" i="1" dirty="0" err="1" smtClean="0">
                  <a:solidFill>
                    <a:srgbClr val="EDD07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500" b="1" baseline="30000" dirty="0" err="1" smtClean="0">
                  <a:solidFill>
                    <a:srgbClr val="EDD07F"/>
                  </a:solidFill>
                </a:rPr>
                <a:t>rt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47897" y="4540886"/>
              <a:ext cx="34671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 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 + </a:t>
              </a:r>
              <a:r>
                <a:rPr lang="en-US" sz="2500" b="1" dirty="0" err="1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r</a:t>
              </a:r>
              <a:r>
                <a:rPr lang="en-US" sz="2500" b="1" dirty="0" err="1" smtClean="0">
                  <a:solidFill>
                    <a:srgbClr val="EDD07F"/>
                  </a:solidFill>
                </a:rPr>
                <a:t>t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13131" y="3921938"/>
              <a:ext cx="34671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N</a:t>
              </a:r>
              <a:r>
                <a:rPr lang="en-US" sz="2500" b="1" baseline="-25000" dirty="0" err="1" smtClean="0">
                  <a:solidFill>
                    <a:srgbClr val="EDD07F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) = </a:t>
              </a:r>
              <a:r>
                <a:rPr lang="en-US" sz="2500" b="1" dirty="0" err="1" smtClean="0">
                  <a:solidFill>
                    <a:srgbClr val="EDD07F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  <a:latin typeface="+mj-lt"/>
                </a:rPr>
                <a:t> (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EDD07F"/>
                  </a:solidFill>
                </a:rPr>
                <a:t>0 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 + </a:t>
              </a:r>
              <a:r>
                <a:rPr lang="en-US" sz="2500" b="1" dirty="0" err="1" smtClean="0">
                  <a:solidFill>
                    <a:srgbClr val="EDD07F"/>
                  </a:solidFill>
                </a:rPr>
                <a:t>rt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 </a:t>
              </a:r>
              <a:r>
                <a:rPr lang="en-US" sz="2500" b="1" dirty="0" err="1" smtClean="0">
                  <a:solidFill>
                    <a:srgbClr val="EDD07F"/>
                  </a:solidFill>
                </a:rPr>
                <a:t>ln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 (</a:t>
              </a:r>
              <a:r>
                <a:rPr lang="en-US" sz="2500" b="1" i="1" dirty="0" smtClean="0">
                  <a:solidFill>
                    <a:srgbClr val="EDD07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500" b="1" dirty="0" smtClean="0">
                  <a:solidFill>
                    <a:srgbClr val="EDD07F"/>
                  </a:solidFill>
                </a:rPr>
                <a:t>)</a:t>
              </a:r>
              <a:endParaRPr lang="en-US" sz="2500" b="1" dirty="0" smtClean="0">
                <a:solidFill>
                  <a:srgbClr val="EDD07F"/>
                </a:solidFill>
                <a:latin typeface="+mj-lt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11480" y="4246592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923045" y="4671159"/>
              <a:ext cx="274320" cy="276999"/>
            </a:xfrm>
            <a:prstGeom prst="rightArrow">
              <a:avLst>
                <a:gd name="adj1" fmla="val 50000"/>
                <a:gd name="adj2" fmla="val 6032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66800" y="5867400"/>
            <a:ext cx="70747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300" b="1" dirty="0" err="1">
                <a:solidFill>
                  <a:srgbClr val="EDD07F"/>
                </a:solidFill>
                <a:latin typeface="Arial Narrow" pitchFamily="34" charset="0"/>
              </a:rPr>
              <a:t>l</a:t>
            </a:r>
            <a:r>
              <a:rPr lang="en-US" sz="2300" b="1" dirty="0" err="1" smtClean="0">
                <a:solidFill>
                  <a:srgbClr val="EDD07F"/>
                </a:solidFill>
                <a:latin typeface="Arial Narrow" pitchFamily="34" charset="0"/>
              </a:rPr>
              <a:t>n</a:t>
            </a:r>
            <a:r>
              <a:rPr lang="en-US" sz="2300" b="1" dirty="0" smtClean="0">
                <a:solidFill>
                  <a:srgbClr val="EDD07F"/>
                </a:solidFill>
                <a:latin typeface="Arial Narrow" pitchFamily="34" charset="0"/>
              </a:rPr>
              <a:t> </a:t>
            </a:r>
            <a:r>
              <a:rPr lang="el-GR" sz="2300" b="1" dirty="0" smtClean="0">
                <a:solidFill>
                  <a:srgbClr val="EDD07F"/>
                </a:solidFill>
                <a:latin typeface="Arial Narrow" pitchFamily="34" charset="0"/>
              </a:rPr>
              <a:t>λ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300" b="1" dirty="0" smtClean="0">
                <a:solidFill>
                  <a:srgbClr val="EDD07F"/>
                </a:solidFill>
                <a:latin typeface="Arial Narrow" pitchFamily="34" charset="0"/>
              </a:rPr>
              <a:t>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are mathematically similar to each other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68" y="2464713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Discrete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0633" y="2454166"/>
            <a:ext cx="19654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Continuous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/>
      <p:bldP spid="32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egeran\Pictures\Deer Camp\Deer Camp 2010\Dun Lookin November 2010\Andrea Deer Camp Pics\82 Andrea Deer Camp 2010 Tw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2766"/>
            <a:ext cx="1442974" cy="978408"/>
          </a:xfrm>
          <a:prstGeom prst="rect">
            <a:avLst/>
          </a:prstGeom>
          <a:noFill/>
          <a:ln w="28575">
            <a:solidFill>
              <a:srgbClr val="EDD07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Contest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1" y="976952"/>
            <a:ext cx="2348552" cy="411480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533401" y="990600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Contest competition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132" y="2785914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tabLst>
                <a:tab pos="1146175" algn="l"/>
              </a:tabLst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Example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 	Red squirrels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Highly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territorial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species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erritory ownership means access to cached food for winter = survival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Territory ownership means access to nesting spot = reproduction</a:t>
            </a:r>
          </a:p>
          <a:p>
            <a:pPr marL="0" lvl="4">
              <a:tabLst>
                <a:tab pos="457200" algn="l"/>
                <a:tab pos="14351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As population increases from low to high density, available territories 	become saturated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0800" y="1592759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Some individuals experience little negative effect of density, while others are strongly affected: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asymmetric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7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67" y="1064813"/>
            <a:ext cx="7953233" cy="55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867560" y="2253083"/>
            <a:ext cx="1280160" cy="1280160"/>
          </a:xfrm>
          <a:custGeom>
            <a:avLst/>
            <a:gdLst>
              <a:gd name="connsiteX0" fmla="*/ 358445 w 1163117"/>
              <a:gd name="connsiteY0" fmla="*/ 0 h 1207008"/>
              <a:gd name="connsiteX1" fmla="*/ 1104595 w 1163117"/>
              <a:gd name="connsiteY1" fmla="*/ 87782 h 1207008"/>
              <a:gd name="connsiteX2" fmla="*/ 1104595 w 1163117"/>
              <a:gd name="connsiteY2" fmla="*/ 87782 h 1207008"/>
              <a:gd name="connsiteX3" fmla="*/ 1163117 w 1163117"/>
              <a:gd name="connsiteY3" fmla="*/ 1053388 h 1207008"/>
              <a:gd name="connsiteX4" fmla="*/ 1163117 w 1163117"/>
              <a:gd name="connsiteY4" fmla="*/ 1053388 h 1207008"/>
              <a:gd name="connsiteX5" fmla="*/ 0 w 1163117"/>
              <a:gd name="connsiteY5" fmla="*/ 1207008 h 1207008"/>
              <a:gd name="connsiteX6" fmla="*/ 0 w 1163117"/>
              <a:gd name="connsiteY6" fmla="*/ 1207008 h 1207008"/>
              <a:gd name="connsiteX7" fmla="*/ 504749 w 1163117"/>
              <a:gd name="connsiteY7" fmla="*/ 497433 h 1207008"/>
              <a:gd name="connsiteX8" fmla="*/ 504749 w 1163117"/>
              <a:gd name="connsiteY8" fmla="*/ 497433 h 1207008"/>
              <a:gd name="connsiteX9" fmla="*/ 358445 w 1163117"/>
              <a:gd name="connsiteY9" fmla="*/ 0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3117" h="1207008">
                <a:moveTo>
                  <a:pt x="358445" y="0"/>
                </a:moveTo>
                <a:lnTo>
                  <a:pt x="1104595" y="87782"/>
                </a:lnTo>
                <a:lnTo>
                  <a:pt x="1104595" y="87782"/>
                </a:lnTo>
                <a:lnTo>
                  <a:pt x="1163117" y="1053388"/>
                </a:lnTo>
                <a:lnTo>
                  <a:pt x="1163117" y="1053388"/>
                </a:lnTo>
                <a:lnTo>
                  <a:pt x="0" y="1207008"/>
                </a:lnTo>
                <a:lnTo>
                  <a:pt x="0" y="1207008"/>
                </a:lnTo>
                <a:lnTo>
                  <a:pt x="504749" y="497433"/>
                </a:lnTo>
                <a:lnTo>
                  <a:pt x="504749" y="497433"/>
                </a:lnTo>
                <a:lnTo>
                  <a:pt x="35844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49010"/>
            <a:ext cx="1981200" cy="136412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2667000"/>
            <a:ext cx="990600" cy="3048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0619" y="2416455"/>
            <a:ext cx="523035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2260" y="2893163"/>
            <a:ext cx="261517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943" y="3864255"/>
            <a:ext cx="261517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3778" y="4063595"/>
            <a:ext cx="130758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581" y="4746313"/>
            <a:ext cx="523034" cy="238354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02509" y="4778588"/>
            <a:ext cx="479751" cy="25061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4642273"/>
            <a:ext cx="692051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3451" y="4789118"/>
            <a:ext cx="384965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5950" y="4754274"/>
            <a:ext cx="176477" cy="46617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3550483"/>
            <a:ext cx="1143000" cy="24505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3825" y="3726484"/>
            <a:ext cx="1143000" cy="12252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36825" y="3702883"/>
            <a:ext cx="1143000" cy="12252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0743121">
            <a:off x="2719947" y="3751446"/>
            <a:ext cx="346025" cy="1524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1087387">
            <a:off x="3048174" y="3512092"/>
            <a:ext cx="346025" cy="1524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1087387">
            <a:off x="5257794" y="3534305"/>
            <a:ext cx="128138" cy="408313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087387">
            <a:off x="5211219" y="3726530"/>
            <a:ext cx="128138" cy="408313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41271" y="5257800"/>
            <a:ext cx="240129" cy="1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6600" y="5320352"/>
            <a:ext cx="240129" cy="1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584142">
            <a:off x="2804281" y="3925217"/>
            <a:ext cx="240129" cy="6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4794673"/>
            <a:ext cx="692051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9051" y="5195788"/>
            <a:ext cx="1388373" cy="120501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96664" y="5798293"/>
            <a:ext cx="683160" cy="60250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25" y="3487234"/>
            <a:ext cx="2019300" cy="15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5438" y="5106331"/>
            <a:ext cx="1307182" cy="10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406743" y="2593643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038064" y="2457399"/>
            <a:ext cx="829496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09096" y="1500167"/>
            <a:ext cx="733960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15752" y="3366448"/>
            <a:ext cx="733960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200" y="1390982"/>
            <a:ext cx="879929" cy="742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6496" y="5351584"/>
            <a:ext cx="879929" cy="742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53153" y="3499054"/>
            <a:ext cx="701482" cy="1032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09157" y="4507065"/>
            <a:ext cx="729980" cy="946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57934" y="1322535"/>
            <a:ext cx="991497" cy="946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1212" y="1159619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2702256" y="3948752"/>
            <a:ext cx="828857" cy="802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77752" y="4884760"/>
            <a:ext cx="635514" cy="742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833575">
            <a:off x="7741114" y="4992567"/>
            <a:ext cx="262453" cy="7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03654">
            <a:off x="3396853" y="2539051"/>
            <a:ext cx="674005" cy="861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Red Squirrel Population Growth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633" y="4097492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440" y="2358451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978885" y="5784005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976045" y="4705744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69870" y="819071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776912" y="1341979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4" name="Group 57343"/>
          <p:cNvGrpSpPr/>
          <p:nvPr/>
        </p:nvGrpSpPr>
        <p:grpSpPr>
          <a:xfrm>
            <a:off x="1687740" y="3004971"/>
            <a:ext cx="481940" cy="441665"/>
            <a:chOff x="5877069" y="4848209"/>
            <a:chExt cx="599930" cy="59026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4586696" y="4212790"/>
            <a:ext cx="582720" cy="497612"/>
            <a:chOff x="5877069" y="4848209"/>
            <a:chExt cx="599930" cy="590263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7224712" y="2036314"/>
            <a:ext cx="582720" cy="497612"/>
            <a:chOff x="5877069" y="4848209"/>
            <a:chExt cx="599930" cy="590263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2567627" y="4407703"/>
            <a:ext cx="481940" cy="441665"/>
            <a:chOff x="5877069" y="4848209"/>
            <a:chExt cx="599930" cy="590263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6010254" y="1826847"/>
            <a:ext cx="582720" cy="497612"/>
            <a:chOff x="5877069" y="4848209"/>
            <a:chExt cx="599930" cy="590263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1722531" y="5821701"/>
            <a:ext cx="481940" cy="441665"/>
            <a:chOff x="5877069" y="4848209"/>
            <a:chExt cx="599930" cy="590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 rot="1231142">
            <a:off x="3580219" y="3018375"/>
            <a:ext cx="481939" cy="441665"/>
            <a:chOff x="5877069" y="4848209"/>
            <a:chExt cx="599930" cy="590263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 rot="788946">
            <a:off x="1765821" y="1808552"/>
            <a:ext cx="481940" cy="441665"/>
            <a:chOff x="5877069" y="4848209"/>
            <a:chExt cx="599930" cy="590263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7633032" y="5445182"/>
            <a:ext cx="582720" cy="497612"/>
            <a:chOff x="5877069" y="4848209"/>
            <a:chExt cx="599930" cy="590263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 rot="1231142">
            <a:off x="5512373" y="5230605"/>
            <a:ext cx="582720" cy="497612"/>
            <a:chOff x="5877069" y="4848209"/>
            <a:chExt cx="599930" cy="59026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 rot="21270990">
            <a:off x="6951208" y="3992488"/>
            <a:ext cx="582720" cy="497612"/>
            <a:chOff x="5877069" y="4848209"/>
            <a:chExt cx="599930" cy="590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 rot="21293088">
            <a:off x="3337155" y="1606518"/>
            <a:ext cx="481940" cy="441665"/>
            <a:chOff x="5877069" y="4848209"/>
            <a:chExt cx="599930" cy="590263"/>
          </a:xfrm>
        </p:grpSpPr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 rot="21293088">
            <a:off x="4739396" y="1704716"/>
            <a:ext cx="582720" cy="497612"/>
            <a:chOff x="5877069" y="4848209"/>
            <a:chExt cx="599930" cy="590263"/>
          </a:xfrm>
        </p:grpSpPr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" name="Group 108"/>
          <p:cNvGrpSpPr/>
          <p:nvPr/>
        </p:nvGrpSpPr>
        <p:grpSpPr>
          <a:xfrm rot="21293088">
            <a:off x="4470228" y="2847716"/>
            <a:ext cx="582720" cy="497612"/>
            <a:chOff x="5877069" y="4848209"/>
            <a:chExt cx="599930" cy="590263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3" name="Group 112"/>
          <p:cNvGrpSpPr/>
          <p:nvPr/>
        </p:nvGrpSpPr>
        <p:grpSpPr>
          <a:xfrm rot="21293088">
            <a:off x="4434596" y="5516249"/>
            <a:ext cx="582720" cy="497612"/>
            <a:chOff x="5877069" y="4848209"/>
            <a:chExt cx="599930" cy="590263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 rot="21293088">
            <a:off x="3296587" y="5568918"/>
            <a:ext cx="481940" cy="441665"/>
            <a:chOff x="5877069" y="4848209"/>
            <a:chExt cx="599930" cy="590263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 rot="21293088">
            <a:off x="1763067" y="4422691"/>
            <a:ext cx="481940" cy="441665"/>
            <a:chOff x="5877069" y="4848209"/>
            <a:chExt cx="599930" cy="590263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 rot="21293088">
            <a:off x="5653796" y="3533516"/>
            <a:ext cx="582720" cy="497612"/>
            <a:chOff x="5877069" y="4848209"/>
            <a:chExt cx="599930" cy="590263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up 128"/>
          <p:cNvGrpSpPr/>
          <p:nvPr/>
        </p:nvGrpSpPr>
        <p:grpSpPr>
          <a:xfrm rot="21293088">
            <a:off x="7842076" y="3519228"/>
            <a:ext cx="582720" cy="497612"/>
            <a:chOff x="5877069" y="4848209"/>
            <a:chExt cx="599930" cy="590263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" name="Group 132"/>
          <p:cNvGrpSpPr/>
          <p:nvPr/>
        </p:nvGrpSpPr>
        <p:grpSpPr>
          <a:xfrm rot="21293088">
            <a:off x="6644396" y="5243252"/>
            <a:ext cx="582720" cy="497612"/>
            <a:chOff x="5877069" y="4848209"/>
            <a:chExt cx="599930" cy="590263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 rot="21293088">
            <a:off x="951677" y="2958537"/>
            <a:ext cx="481940" cy="441665"/>
            <a:chOff x="5877069" y="4848209"/>
            <a:chExt cx="599930" cy="590263"/>
          </a:xfrm>
        </p:grpSpPr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4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480" y="675049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3" y="1013632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104" y="4524367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216" y="3962108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051" y="5629749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512" y="2236385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316" y="1192600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48" name="Group 57347"/>
          <p:cNvGrpSpPr/>
          <p:nvPr/>
        </p:nvGrpSpPr>
        <p:grpSpPr>
          <a:xfrm>
            <a:off x="1312067" y="898634"/>
            <a:ext cx="1869937" cy="553998"/>
            <a:chOff x="1312067" y="898634"/>
            <a:chExt cx="1869937" cy="553998"/>
          </a:xfrm>
        </p:grpSpPr>
        <p:sp>
          <p:nvSpPr>
            <p:cNvPr id="57347" name="Rectangle 57346"/>
            <p:cNvSpPr/>
            <p:nvPr/>
          </p:nvSpPr>
          <p:spPr>
            <a:xfrm>
              <a:off x="1356206" y="898634"/>
              <a:ext cx="1777501" cy="55399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12067" y="898634"/>
              <a:ext cx="18699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algn="ctr">
                <a:tabLst>
                  <a:tab pos="514350" algn="l"/>
                </a:tabLst>
              </a:pPr>
              <a:r>
                <a:rPr lang="en-US" sz="3000" b="1" dirty="0" smtClean="0">
                  <a:latin typeface="Arial Narrow" pitchFamily="34" charset="0"/>
                </a:rPr>
                <a:t>WINTER</a:t>
              </a:r>
              <a:endParaRPr lang="en-US" sz="3000" b="1" u="sng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6947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29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67" y="1064813"/>
            <a:ext cx="7953233" cy="55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867560" y="2253083"/>
            <a:ext cx="1280160" cy="1280160"/>
          </a:xfrm>
          <a:custGeom>
            <a:avLst/>
            <a:gdLst>
              <a:gd name="connsiteX0" fmla="*/ 358445 w 1163117"/>
              <a:gd name="connsiteY0" fmla="*/ 0 h 1207008"/>
              <a:gd name="connsiteX1" fmla="*/ 1104595 w 1163117"/>
              <a:gd name="connsiteY1" fmla="*/ 87782 h 1207008"/>
              <a:gd name="connsiteX2" fmla="*/ 1104595 w 1163117"/>
              <a:gd name="connsiteY2" fmla="*/ 87782 h 1207008"/>
              <a:gd name="connsiteX3" fmla="*/ 1163117 w 1163117"/>
              <a:gd name="connsiteY3" fmla="*/ 1053388 h 1207008"/>
              <a:gd name="connsiteX4" fmla="*/ 1163117 w 1163117"/>
              <a:gd name="connsiteY4" fmla="*/ 1053388 h 1207008"/>
              <a:gd name="connsiteX5" fmla="*/ 0 w 1163117"/>
              <a:gd name="connsiteY5" fmla="*/ 1207008 h 1207008"/>
              <a:gd name="connsiteX6" fmla="*/ 0 w 1163117"/>
              <a:gd name="connsiteY6" fmla="*/ 1207008 h 1207008"/>
              <a:gd name="connsiteX7" fmla="*/ 504749 w 1163117"/>
              <a:gd name="connsiteY7" fmla="*/ 497433 h 1207008"/>
              <a:gd name="connsiteX8" fmla="*/ 504749 w 1163117"/>
              <a:gd name="connsiteY8" fmla="*/ 497433 h 1207008"/>
              <a:gd name="connsiteX9" fmla="*/ 358445 w 1163117"/>
              <a:gd name="connsiteY9" fmla="*/ 0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3117" h="1207008">
                <a:moveTo>
                  <a:pt x="358445" y="0"/>
                </a:moveTo>
                <a:lnTo>
                  <a:pt x="1104595" y="87782"/>
                </a:lnTo>
                <a:lnTo>
                  <a:pt x="1104595" y="87782"/>
                </a:lnTo>
                <a:lnTo>
                  <a:pt x="1163117" y="1053388"/>
                </a:lnTo>
                <a:lnTo>
                  <a:pt x="1163117" y="1053388"/>
                </a:lnTo>
                <a:lnTo>
                  <a:pt x="0" y="1207008"/>
                </a:lnTo>
                <a:lnTo>
                  <a:pt x="0" y="1207008"/>
                </a:lnTo>
                <a:lnTo>
                  <a:pt x="504749" y="497433"/>
                </a:lnTo>
                <a:lnTo>
                  <a:pt x="504749" y="497433"/>
                </a:lnTo>
                <a:lnTo>
                  <a:pt x="35844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49010"/>
            <a:ext cx="1981200" cy="136412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2667000"/>
            <a:ext cx="990600" cy="3048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0619" y="2416455"/>
            <a:ext cx="523035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2260" y="2893163"/>
            <a:ext cx="261517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943" y="3864255"/>
            <a:ext cx="261517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3778" y="4063595"/>
            <a:ext cx="130758" cy="476708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581" y="4746313"/>
            <a:ext cx="523034" cy="238354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02509" y="4778588"/>
            <a:ext cx="479751" cy="25061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4642273"/>
            <a:ext cx="692051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3451" y="4789118"/>
            <a:ext cx="384965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5950" y="4754274"/>
            <a:ext cx="176477" cy="46617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3550483"/>
            <a:ext cx="1143000" cy="24505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3825" y="3726484"/>
            <a:ext cx="1143000" cy="12252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36825" y="3702883"/>
            <a:ext cx="1143000" cy="12252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0743121">
            <a:off x="2719947" y="3751446"/>
            <a:ext cx="346025" cy="1524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1087387">
            <a:off x="3048174" y="3512092"/>
            <a:ext cx="346025" cy="152400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1087387">
            <a:off x="5257794" y="3534305"/>
            <a:ext cx="128138" cy="408313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087387">
            <a:off x="5211219" y="3726530"/>
            <a:ext cx="128138" cy="408313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41271" y="5257800"/>
            <a:ext cx="240129" cy="1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6600" y="5320352"/>
            <a:ext cx="240129" cy="1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584142">
            <a:off x="2804281" y="3925217"/>
            <a:ext cx="240129" cy="6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4794673"/>
            <a:ext cx="692051" cy="178512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9051" y="5195788"/>
            <a:ext cx="1388373" cy="1205011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96664" y="5798293"/>
            <a:ext cx="683160" cy="602506"/>
          </a:xfrm>
          <a:prstGeom prst="rect">
            <a:avLst/>
          </a:prstGeom>
          <a:solidFill>
            <a:srgbClr val="4D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46025" y="3487234"/>
            <a:ext cx="2019300" cy="15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5438" y="5106331"/>
            <a:ext cx="1307182" cy="10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406743" y="2593643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038064" y="2457399"/>
            <a:ext cx="829496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09096" y="1500167"/>
            <a:ext cx="733960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15752" y="3366448"/>
            <a:ext cx="733960" cy="858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200" y="1390982"/>
            <a:ext cx="879929" cy="742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6496" y="5351584"/>
            <a:ext cx="879929" cy="742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53153" y="3499054"/>
            <a:ext cx="701482" cy="1032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09157" y="4507065"/>
            <a:ext cx="729980" cy="946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57934" y="1322535"/>
            <a:ext cx="991497" cy="946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1212" y="1159619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2702256" y="3948752"/>
            <a:ext cx="828857" cy="802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77752" y="4884760"/>
            <a:ext cx="635514" cy="742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833575">
            <a:off x="7741114" y="4992567"/>
            <a:ext cx="262453" cy="7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03654">
            <a:off x="3396853" y="2539051"/>
            <a:ext cx="674005" cy="861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Red Squirrel Population Growth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4633" y="4097492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440" y="2358451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978885" y="5784005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976045" y="4705744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69870" y="819071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21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776912" y="1341979"/>
            <a:ext cx="619910" cy="6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4" name="Group 57343"/>
          <p:cNvGrpSpPr/>
          <p:nvPr/>
        </p:nvGrpSpPr>
        <p:grpSpPr>
          <a:xfrm>
            <a:off x="1687740" y="3004971"/>
            <a:ext cx="481940" cy="441665"/>
            <a:chOff x="5877069" y="4848209"/>
            <a:chExt cx="599930" cy="59026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4586696" y="4212790"/>
            <a:ext cx="582720" cy="497612"/>
            <a:chOff x="5877069" y="4848209"/>
            <a:chExt cx="599930" cy="590263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7224712" y="2036314"/>
            <a:ext cx="582720" cy="497612"/>
            <a:chOff x="5877069" y="4848209"/>
            <a:chExt cx="599930" cy="590263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2567627" y="4407703"/>
            <a:ext cx="481940" cy="441665"/>
            <a:chOff x="5877069" y="4848209"/>
            <a:chExt cx="599930" cy="590263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6010254" y="1826847"/>
            <a:ext cx="582720" cy="497612"/>
            <a:chOff x="5877069" y="4848209"/>
            <a:chExt cx="599930" cy="590263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1722531" y="5821701"/>
            <a:ext cx="481940" cy="441665"/>
            <a:chOff x="5877069" y="4848209"/>
            <a:chExt cx="599930" cy="590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 rot="1231142">
            <a:off x="3580219" y="3018375"/>
            <a:ext cx="481939" cy="441665"/>
            <a:chOff x="5877069" y="4848209"/>
            <a:chExt cx="599930" cy="590263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 rot="788946">
            <a:off x="1765821" y="1808552"/>
            <a:ext cx="481940" cy="441665"/>
            <a:chOff x="5877069" y="4848209"/>
            <a:chExt cx="599930" cy="590263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7633032" y="5445182"/>
            <a:ext cx="582720" cy="497612"/>
            <a:chOff x="5877069" y="4848209"/>
            <a:chExt cx="599930" cy="590263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 rot="1231142">
            <a:off x="5512373" y="5230605"/>
            <a:ext cx="582720" cy="497612"/>
            <a:chOff x="5877069" y="4848209"/>
            <a:chExt cx="599930" cy="59026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 rot="21270990">
            <a:off x="6951208" y="3992488"/>
            <a:ext cx="582720" cy="497612"/>
            <a:chOff x="5877069" y="4848209"/>
            <a:chExt cx="599930" cy="590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 rot="21293088">
            <a:off x="3337155" y="1606518"/>
            <a:ext cx="481940" cy="441665"/>
            <a:chOff x="5877069" y="4848209"/>
            <a:chExt cx="599930" cy="590263"/>
          </a:xfrm>
        </p:grpSpPr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 rot="21293088">
            <a:off x="4739396" y="1704716"/>
            <a:ext cx="582720" cy="497612"/>
            <a:chOff x="5877069" y="4848209"/>
            <a:chExt cx="599930" cy="590263"/>
          </a:xfrm>
        </p:grpSpPr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" name="Group 108"/>
          <p:cNvGrpSpPr/>
          <p:nvPr/>
        </p:nvGrpSpPr>
        <p:grpSpPr>
          <a:xfrm rot="21293088">
            <a:off x="4470228" y="2847716"/>
            <a:ext cx="582720" cy="497612"/>
            <a:chOff x="5877069" y="4848209"/>
            <a:chExt cx="599930" cy="590263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3" name="Group 112"/>
          <p:cNvGrpSpPr/>
          <p:nvPr/>
        </p:nvGrpSpPr>
        <p:grpSpPr>
          <a:xfrm rot="21293088">
            <a:off x="4434596" y="5516249"/>
            <a:ext cx="582720" cy="497612"/>
            <a:chOff x="5877069" y="4848209"/>
            <a:chExt cx="599930" cy="590263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 rot="21293088">
            <a:off x="3296587" y="5568918"/>
            <a:ext cx="481940" cy="441665"/>
            <a:chOff x="5877069" y="4848209"/>
            <a:chExt cx="599930" cy="590263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 rot="21293088">
            <a:off x="1763067" y="4422691"/>
            <a:ext cx="481940" cy="441665"/>
            <a:chOff x="5877069" y="4848209"/>
            <a:chExt cx="599930" cy="590263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 rot="21293088">
            <a:off x="5653796" y="3533516"/>
            <a:ext cx="582720" cy="497612"/>
            <a:chOff x="5877069" y="4848209"/>
            <a:chExt cx="599930" cy="590263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up 128"/>
          <p:cNvGrpSpPr/>
          <p:nvPr/>
        </p:nvGrpSpPr>
        <p:grpSpPr>
          <a:xfrm rot="21293088">
            <a:off x="7842076" y="3519228"/>
            <a:ext cx="582720" cy="497612"/>
            <a:chOff x="5877069" y="4848209"/>
            <a:chExt cx="599930" cy="590263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" name="Group 132"/>
          <p:cNvGrpSpPr/>
          <p:nvPr/>
        </p:nvGrpSpPr>
        <p:grpSpPr>
          <a:xfrm rot="21293088">
            <a:off x="6644396" y="5243252"/>
            <a:ext cx="582720" cy="497612"/>
            <a:chOff x="5877069" y="4848209"/>
            <a:chExt cx="599930" cy="590263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 rot="21293088">
            <a:off x="951677" y="2958537"/>
            <a:ext cx="481940" cy="441665"/>
            <a:chOff x="5877069" y="4848209"/>
            <a:chExt cx="599930" cy="590263"/>
          </a:xfrm>
        </p:grpSpPr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36" y="4896136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30742">
              <a:off x="5877069" y="48482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2500" b="99000" l="1750" r="97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750">
              <a:off x="6029469" y="5000609"/>
              <a:ext cx="437863" cy="43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4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480" y="675049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3" y="1013632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104" y="4524367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216" y="3962108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051" y="5629749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512" y="2236385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5" descr="C:\Users\jaegeran\AppData\Local\Microsoft\Windows\Temporary Internet Files\Content.IE5\3BBDLGOP\MC900432546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741" b="100000" l="0" r="100000">
                        <a14:foregroundMark x1="52593" y1="51111" x2="52593" y2="51111"/>
                        <a14:foregroundMark x1="40741" y1="36296" x2="40741" y2="3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316" y="1192600"/>
            <a:ext cx="1054743" cy="105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roup 155"/>
          <p:cNvGrpSpPr/>
          <p:nvPr/>
        </p:nvGrpSpPr>
        <p:grpSpPr>
          <a:xfrm>
            <a:off x="1312067" y="898634"/>
            <a:ext cx="1869937" cy="553998"/>
            <a:chOff x="1312067" y="898634"/>
            <a:chExt cx="1869937" cy="553998"/>
          </a:xfrm>
        </p:grpSpPr>
        <p:sp>
          <p:nvSpPr>
            <p:cNvPr id="157" name="Rectangle 156"/>
            <p:cNvSpPr/>
            <p:nvPr/>
          </p:nvSpPr>
          <p:spPr>
            <a:xfrm>
              <a:off x="1356206" y="898634"/>
              <a:ext cx="1777501" cy="55399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312067" y="898634"/>
              <a:ext cx="18699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algn="ctr">
                <a:tabLst>
                  <a:tab pos="514350" algn="l"/>
                </a:tabLst>
              </a:pPr>
              <a:r>
                <a:rPr lang="en-US" sz="3000" b="1" dirty="0" smtClean="0">
                  <a:latin typeface="Arial Narrow" pitchFamily="34" charset="0"/>
                </a:rPr>
                <a:t>WINTER</a:t>
              </a:r>
              <a:endParaRPr lang="en-US" sz="3000" b="1" u="sng" dirty="0">
                <a:latin typeface="Arial Narrow" pitchFamily="34" charset="0"/>
              </a:endParaRPr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533400" y="1466694"/>
            <a:ext cx="8153400" cy="4690426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3" name="TextBox 152"/>
          <p:cNvSpPr txBox="1"/>
          <p:nvPr/>
        </p:nvSpPr>
        <p:spPr>
          <a:xfrm>
            <a:off x="869777" y="1733490"/>
            <a:ext cx="751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Territory owners have a relatively large per capita effect on population</a:t>
            </a:r>
          </a:p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 Territory owners are competitively dominant individuals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976688" y="2542442"/>
            <a:ext cx="541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Non-territory owners (“floaters” for birds) have small per capita effect on population growth rate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15044" y="3339664"/>
            <a:ext cx="7619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How </a:t>
            </a:r>
            <a:r>
              <a:rPr lang="el-GR" sz="2200" b="1" dirty="0" smtClean="0">
                <a:latin typeface="+mj-lt"/>
                <a:sym typeface="Wingdings" pitchFamily="2" charset="2"/>
              </a:rPr>
              <a:t>λ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and </a:t>
            </a:r>
            <a:r>
              <a:rPr lang="en-US" sz="2200" b="1" dirty="0" smtClean="0">
                <a:latin typeface="+mj-lt"/>
                <a:sym typeface="Wingdings" pitchFamily="2" charset="2"/>
              </a:rPr>
              <a:t>r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change with density: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    Population growth rate declines rapidly at first as population increases</a:t>
            </a:r>
          </a:p>
          <a:p>
            <a:r>
              <a:rPr lang="en-US" sz="20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   (i.e., strong competitive effect of territory owners)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    Then more slowly as carrying capacity is approached (i.e., as territories</a:t>
            </a:r>
          </a:p>
          <a:p>
            <a:r>
              <a:rPr lang="en-US" sz="20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    are saturated) and exceeded</a:t>
            </a:r>
          </a:p>
          <a:p>
            <a:endParaRPr lang="en-US" sz="20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000" b="1" dirty="0" smtClean="0">
                <a:latin typeface="Arial Narrow" pitchFamily="34" charset="0"/>
                <a:sym typeface="Wingdings" pitchFamily="2" charset="2"/>
              </a:rPr>
              <a:t> Competitive effect of additional individuals declines with density</a:t>
            </a:r>
          </a:p>
        </p:txBody>
      </p:sp>
    </p:spTree>
    <p:extLst>
      <p:ext uri="{BB962C8B-B14F-4D97-AF65-F5344CB8AC3E}">
        <p14:creationId xmlns="" xmlns:p14="http://schemas.microsoft.com/office/powerpoint/2010/main" val="2039533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4773307" y="3094607"/>
            <a:ext cx="3629056" cy="2083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09803" y="1393908"/>
            <a:ext cx="2562075" cy="1713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Contest Competition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204010" y="1392424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398977" y="1392424"/>
            <a:ext cx="1694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2204010" y="5194281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04010" y="1392424"/>
            <a:ext cx="1693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04010" y="1392424"/>
            <a:ext cx="1693" cy="380185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36286" y="519428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36286" y="477284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36286" y="4346951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136286" y="3926995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2136286" y="3505556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2136286" y="3079666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136286" y="265971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136286" y="223827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136286" y="1813863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136286" y="1392424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04010" y="5194281"/>
            <a:ext cx="6194967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220401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3236786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4269563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530234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6335117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7366200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8398977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1445511" y="5028080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-2.50</a:t>
            </a:r>
            <a:endParaRPr lang="en-US"/>
          </a:p>
        </p:txBody>
      </p:sp>
      <p:sp>
        <p:nvSpPr>
          <p:cNvPr id="109" name="Rectangle 103"/>
          <p:cNvSpPr>
            <a:spLocks noChangeArrowheads="1"/>
          </p:cNvSpPr>
          <p:nvPr/>
        </p:nvSpPr>
        <p:spPr bwMode="auto">
          <a:xfrm>
            <a:off x="1445511" y="4606641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-2.00</a:t>
            </a:r>
            <a:endParaRPr lang="en-US"/>
          </a:p>
        </p:txBody>
      </p:sp>
      <p:sp>
        <p:nvSpPr>
          <p:cNvPr id="110" name="Rectangle 104"/>
          <p:cNvSpPr>
            <a:spLocks noChangeArrowheads="1"/>
          </p:cNvSpPr>
          <p:nvPr/>
        </p:nvSpPr>
        <p:spPr bwMode="auto">
          <a:xfrm>
            <a:off x="1445511" y="418223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-1.50</a:t>
            </a:r>
            <a:endParaRPr lang="en-US"/>
          </a:p>
        </p:txBody>
      </p:sp>
      <p:sp>
        <p:nvSpPr>
          <p:cNvPr id="111" name="Rectangle 105"/>
          <p:cNvSpPr>
            <a:spLocks noChangeArrowheads="1"/>
          </p:cNvSpPr>
          <p:nvPr/>
        </p:nvSpPr>
        <p:spPr bwMode="auto">
          <a:xfrm>
            <a:off x="1445511" y="376079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-1.00</a:t>
            </a:r>
            <a:endParaRPr lang="en-US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1445511" y="333935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-0.50</a:t>
            </a:r>
            <a:endParaRPr lang="en-US"/>
          </a:p>
        </p:txBody>
      </p:sp>
      <p:sp>
        <p:nvSpPr>
          <p:cNvPr id="113" name="Rectangle 107"/>
          <p:cNvSpPr>
            <a:spLocks noChangeArrowheads="1"/>
          </p:cNvSpPr>
          <p:nvPr/>
        </p:nvSpPr>
        <p:spPr bwMode="auto">
          <a:xfrm>
            <a:off x="1538629" y="2914947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0.00</a:t>
            </a:r>
            <a:endParaRPr lang="en-US"/>
          </a:p>
        </p:txBody>
      </p:sp>
      <p:sp>
        <p:nvSpPr>
          <p:cNvPr id="114" name="Rectangle 108"/>
          <p:cNvSpPr>
            <a:spLocks noChangeArrowheads="1"/>
          </p:cNvSpPr>
          <p:nvPr/>
        </p:nvSpPr>
        <p:spPr bwMode="auto">
          <a:xfrm>
            <a:off x="1538629" y="249350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0.50</a:t>
            </a:r>
            <a:endParaRPr lang="en-US"/>
          </a:p>
        </p:txBody>
      </p:sp>
      <p:sp>
        <p:nvSpPr>
          <p:cNvPr id="115" name="Rectangle 109"/>
          <p:cNvSpPr>
            <a:spLocks noChangeArrowheads="1"/>
          </p:cNvSpPr>
          <p:nvPr/>
        </p:nvSpPr>
        <p:spPr bwMode="auto">
          <a:xfrm>
            <a:off x="1538629" y="207206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1.00</a:t>
            </a:r>
            <a:endParaRPr lang="en-US"/>
          </a:p>
        </p:txBody>
      </p:sp>
      <p:sp>
        <p:nvSpPr>
          <p:cNvPr id="116" name="Rectangle 110"/>
          <p:cNvSpPr>
            <a:spLocks noChangeArrowheads="1"/>
          </p:cNvSpPr>
          <p:nvPr/>
        </p:nvSpPr>
        <p:spPr bwMode="auto">
          <a:xfrm>
            <a:off x="1538629" y="1647661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1.50</a:t>
            </a:r>
            <a:endParaRPr lang="en-US"/>
          </a:p>
        </p:txBody>
      </p:sp>
      <p:sp>
        <p:nvSpPr>
          <p:cNvPr id="117" name="Rectangle 111"/>
          <p:cNvSpPr>
            <a:spLocks noChangeArrowheads="1"/>
          </p:cNvSpPr>
          <p:nvPr/>
        </p:nvSpPr>
        <p:spPr bwMode="auto">
          <a:xfrm>
            <a:off x="1538629" y="1226222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2.00</a:t>
            </a:r>
            <a:endParaRPr lang="en-US"/>
          </a:p>
        </p:txBody>
      </p:sp>
      <p:sp>
        <p:nvSpPr>
          <p:cNvPr id="118" name="Rectangle 112"/>
          <p:cNvSpPr>
            <a:spLocks noChangeArrowheads="1"/>
          </p:cNvSpPr>
          <p:nvPr/>
        </p:nvSpPr>
        <p:spPr bwMode="auto">
          <a:xfrm>
            <a:off x="2136285" y="5338224"/>
            <a:ext cx="142219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9" name="Rectangle 113"/>
          <p:cNvSpPr>
            <a:spLocks noChangeArrowheads="1"/>
          </p:cNvSpPr>
          <p:nvPr/>
        </p:nvSpPr>
        <p:spPr bwMode="auto">
          <a:xfrm>
            <a:off x="302515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0" name="Rectangle 114"/>
          <p:cNvSpPr>
            <a:spLocks noChangeArrowheads="1"/>
          </p:cNvSpPr>
          <p:nvPr/>
        </p:nvSpPr>
        <p:spPr bwMode="auto">
          <a:xfrm>
            <a:off x="4057928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21" name="Rectangle 115"/>
          <p:cNvSpPr>
            <a:spLocks noChangeArrowheads="1"/>
          </p:cNvSpPr>
          <p:nvPr/>
        </p:nvSpPr>
        <p:spPr bwMode="auto">
          <a:xfrm>
            <a:off x="5090705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22" name="Rectangle 116"/>
          <p:cNvSpPr>
            <a:spLocks noChangeArrowheads="1"/>
          </p:cNvSpPr>
          <p:nvPr/>
        </p:nvSpPr>
        <p:spPr bwMode="auto">
          <a:xfrm>
            <a:off x="612348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123" name="Rectangle 117"/>
          <p:cNvSpPr>
            <a:spLocks noChangeArrowheads="1"/>
          </p:cNvSpPr>
          <p:nvPr/>
        </p:nvSpPr>
        <p:spPr bwMode="auto">
          <a:xfrm>
            <a:off x="7085149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24" name="Rectangle 118"/>
          <p:cNvSpPr>
            <a:spLocks noChangeArrowheads="1"/>
          </p:cNvSpPr>
          <p:nvPr/>
        </p:nvSpPr>
        <p:spPr bwMode="auto">
          <a:xfrm>
            <a:off x="8117926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1200</a:t>
            </a:r>
            <a:endParaRPr lang="en-US" dirty="0"/>
          </a:p>
        </p:txBody>
      </p:sp>
      <p:sp>
        <p:nvSpPr>
          <p:cNvPr id="125" name="Rectangle 119"/>
          <p:cNvSpPr>
            <a:spLocks noChangeArrowheads="1"/>
          </p:cNvSpPr>
          <p:nvPr/>
        </p:nvSpPr>
        <p:spPr bwMode="auto">
          <a:xfrm>
            <a:off x="5149963" y="5729985"/>
            <a:ext cx="303059" cy="4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N</a:t>
            </a:r>
            <a:endParaRPr lang="en-US" dirty="0"/>
          </a:p>
        </p:txBody>
      </p:sp>
      <p:sp>
        <p:nvSpPr>
          <p:cNvPr id="126" name="Rectangle 120"/>
          <p:cNvSpPr>
            <a:spLocks noChangeArrowheads="1"/>
          </p:cNvSpPr>
          <p:nvPr/>
        </p:nvSpPr>
        <p:spPr bwMode="auto">
          <a:xfrm rot="16200000">
            <a:off x="162573" y="3051857"/>
            <a:ext cx="17972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l</a:t>
            </a:r>
            <a:r>
              <a:rPr lang="en-US" sz="3100" b="1" dirty="0" err="1" smtClean="0">
                <a:solidFill>
                  <a:srgbClr val="000000"/>
                </a:solidFill>
              </a:rPr>
              <a:t>n</a:t>
            </a:r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sp>
        <p:nvSpPr>
          <p:cNvPr id="129" name="Rectangle 120"/>
          <p:cNvSpPr>
            <a:spLocks noChangeArrowheads="1"/>
          </p:cNvSpPr>
          <p:nvPr/>
        </p:nvSpPr>
        <p:spPr bwMode="auto">
          <a:xfrm rot="16200000">
            <a:off x="-253517" y="3061946"/>
            <a:ext cx="184390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smtClean="0">
                <a:solidFill>
                  <a:srgbClr val="000000"/>
                </a:solidFill>
              </a:rPr>
              <a:t>r </a:t>
            </a:r>
            <a:r>
              <a:rPr lang="en-US" sz="2400" b="1" dirty="0" smtClean="0">
                <a:solidFill>
                  <a:srgbClr val="000000"/>
                </a:solidFill>
              </a:rPr>
              <a:t>(continuous)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5569" y="3084436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20"/>
          <p:cNvSpPr>
            <a:spLocks noChangeArrowheads="1"/>
          </p:cNvSpPr>
          <p:nvPr/>
        </p:nvSpPr>
        <p:spPr bwMode="auto">
          <a:xfrm>
            <a:off x="6514377" y="2729119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36" name="Rectangle 120"/>
          <p:cNvSpPr>
            <a:spLocks noChangeArrowheads="1"/>
          </p:cNvSpPr>
          <p:nvPr/>
        </p:nvSpPr>
        <p:spPr bwMode="auto">
          <a:xfrm>
            <a:off x="2455775" y="3496456"/>
            <a:ext cx="27309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Carrying capacity (K)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Equilibrium point with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no population growth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8" name="Rectangle 120"/>
          <p:cNvSpPr>
            <a:spLocks noChangeArrowheads="1"/>
          </p:cNvSpPr>
          <p:nvPr/>
        </p:nvSpPr>
        <p:spPr bwMode="auto">
          <a:xfrm>
            <a:off x="6545759" y="3106923"/>
            <a:ext cx="769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 dirty="0" err="1" smtClean="0"/>
              <a:t>ln</a:t>
            </a:r>
            <a:r>
              <a:rPr lang="el-GR" sz="2200" b="1" dirty="0" smtClean="0"/>
              <a:t>λ</a:t>
            </a:r>
            <a:r>
              <a:rPr lang="en-US" sz="2200" b="1" dirty="0" smtClean="0"/>
              <a:t> = 0</a:t>
            </a:r>
            <a:endParaRPr lang="en-US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92941" y="3190960"/>
            <a:ext cx="194703" cy="29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sp>
        <p:nvSpPr>
          <p:cNvPr id="273" name="Rectangle 120"/>
          <p:cNvSpPr>
            <a:spLocks noChangeArrowheads="1"/>
          </p:cNvSpPr>
          <p:nvPr/>
        </p:nvSpPr>
        <p:spPr bwMode="auto">
          <a:xfrm>
            <a:off x="3249307" y="1445892"/>
            <a:ext cx="1554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ln</a:t>
            </a:r>
            <a:r>
              <a:rPr lang="el-GR" sz="2000" b="1" dirty="0" smtClean="0">
                <a:solidFill>
                  <a:srgbClr val="000000"/>
                </a:solidFill>
              </a:rPr>
              <a:t>λ</a:t>
            </a:r>
            <a:r>
              <a:rPr lang="en-US" sz="2000" b="1" dirty="0" smtClean="0">
                <a:solidFill>
                  <a:srgbClr val="000000"/>
                </a:solidFill>
              </a:rPr>
              <a:t> &gt; 0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Population growing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5" name="Rectangle 120"/>
          <p:cNvSpPr>
            <a:spLocks noChangeArrowheads="1"/>
          </p:cNvSpPr>
          <p:nvPr/>
        </p:nvSpPr>
        <p:spPr bwMode="auto">
          <a:xfrm>
            <a:off x="4726009" y="3969422"/>
            <a:ext cx="1554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ln</a:t>
            </a:r>
            <a:r>
              <a:rPr lang="el-GR" sz="2000" b="1" dirty="0" smtClean="0">
                <a:solidFill>
                  <a:srgbClr val="000000"/>
                </a:solidFill>
              </a:rPr>
              <a:t>λ</a:t>
            </a:r>
            <a:r>
              <a:rPr lang="en-US" sz="2000" b="1" dirty="0" smtClean="0">
                <a:solidFill>
                  <a:srgbClr val="000000"/>
                </a:solidFill>
              </a:rPr>
              <a:t> &lt; 0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Population shrinking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7" name="Rectangle 120"/>
          <p:cNvSpPr>
            <a:spLocks noChangeArrowheads="1"/>
          </p:cNvSpPr>
          <p:nvPr/>
        </p:nvSpPr>
        <p:spPr bwMode="auto">
          <a:xfrm>
            <a:off x="7467600" y="3104094"/>
            <a:ext cx="51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 dirty="0" smtClean="0"/>
              <a:t>r = 0</a:t>
            </a:r>
            <a:endParaRPr lang="en-US" sz="2200" b="1" dirty="0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299712" y="1525979"/>
            <a:ext cx="881242" cy="1628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120"/>
          <p:cNvSpPr>
            <a:spLocks noChangeArrowheads="1"/>
          </p:cNvSpPr>
          <p:nvPr/>
        </p:nvSpPr>
        <p:spPr bwMode="auto">
          <a:xfrm>
            <a:off x="259111" y="1329479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00"/>
                </a:solidFill>
              </a:rPr>
              <a:t>ln</a:t>
            </a:r>
            <a:r>
              <a:rPr lang="en-US" sz="2300" b="1" dirty="0" smtClean="0">
                <a:solidFill>
                  <a:srgbClr val="000000"/>
                </a:solidFill>
              </a:rPr>
              <a:t> </a:t>
            </a:r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sp>
        <p:nvSpPr>
          <p:cNvPr id="286" name="Rectangle 120"/>
          <p:cNvSpPr>
            <a:spLocks noChangeArrowheads="1"/>
          </p:cNvSpPr>
          <p:nvPr/>
        </p:nvSpPr>
        <p:spPr bwMode="auto">
          <a:xfrm>
            <a:off x="196047" y="1039313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88" name="Rectangle 120"/>
          <p:cNvSpPr>
            <a:spLocks noChangeArrowheads="1"/>
          </p:cNvSpPr>
          <p:nvPr/>
        </p:nvSpPr>
        <p:spPr bwMode="auto">
          <a:xfrm>
            <a:off x="1905000" y="997622"/>
            <a:ext cx="3994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ln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&gt; 0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means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&gt; 1</a:t>
            </a:r>
          </a:p>
        </p:txBody>
      </p:sp>
      <p:sp>
        <p:nvSpPr>
          <p:cNvPr id="289" name="Rectangle 120"/>
          <p:cNvSpPr>
            <a:spLocks noChangeArrowheads="1"/>
          </p:cNvSpPr>
          <p:nvPr/>
        </p:nvSpPr>
        <p:spPr bwMode="auto">
          <a:xfrm>
            <a:off x="4054366" y="4865079"/>
            <a:ext cx="3994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ln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&lt; 0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means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0 &lt;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2215186" y="1729107"/>
            <a:ext cx="6177528" cy="1994296"/>
            <a:chOff x="1943942" y="1867357"/>
            <a:chExt cx="6177528" cy="1994296"/>
          </a:xfrm>
        </p:grpSpPr>
        <p:sp>
          <p:nvSpPr>
            <p:cNvPr id="90" name="Line 72"/>
            <p:cNvSpPr>
              <a:spLocks noChangeShapeType="1"/>
            </p:cNvSpPr>
            <p:nvPr/>
          </p:nvSpPr>
          <p:spPr bwMode="auto">
            <a:xfrm>
              <a:off x="4447493" y="3207235"/>
              <a:ext cx="62644" cy="1780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73"/>
            <p:cNvSpPr>
              <a:spLocks noChangeShapeType="1"/>
            </p:cNvSpPr>
            <p:nvPr/>
          </p:nvSpPr>
          <p:spPr bwMode="auto">
            <a:xfrm>
              <a:off x="4510137" y="3225044"/>
              <a:ext cx="62643" cy="1929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943942" y="1867357"/>
              <a:ext cx="6177528" cy="1994296"/>
              <a:chOff x="1943942" y="1867357"/>
              <a:chExt cx="6177528" cy="1994296"/>
            </a:xfrm>
          </p:grpSpPr>
          <p:sp>
            <p:nvSpPr>
              <p:cNvPr id="93" name="Line 62"/>
              <p:cNvSpPr>
                <a:spLocks noChangeShapeType="1"/>
              </p:cNvSpPr>
              <p:nvPr/>
            </p:nvSpPr>
            <p:spPr bwMode="auto">
              <a:xfrm>
                <a:off x="3135359" y="2760569"/>
                <a:ext cx="64337" cy="2967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3"/>
              <p:cNvSpPr>
                <a:spLocks noChangeShapeType="1"/>
              </p:cNvSpPr>
              <p:nvPr/>
            </p:nvSpPr>
            <p:spPr bwMode="auto">
              <a:xfrm>
                <a:off x="3216627" y="2797668"/>
                <a:ext cx="62643" cy="2522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64"/>
              <p:cNvSpPr>
                <a:spLocks noChangeShapeType="1"/>
              </p:cNvSpPr>
              <p:nvPr/>
            </p:nvSpPr>
            <p:spPr bwMode="auto">
              <a:xfrm>
                <a:off x="3401171" y="2870381"/>
                <a:ext cx="59258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65"/>
              <p:cNvSpPr>
                <a:spLocks noChangeShapeType="1"/>
              </p:cNvSpPr>
              <p:nvPr/>
            </p:nvSpPr>
            <p:spPr bwMode="auto">
              <a:xfrm>
                <a:off x="3477360" y="2900059"/>
                <a:ext cx="62643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66"/>
              <p:cNvSpPr>
                <a:spLocks noChangeShapeType="1"/>
              </p:cNvSpPr>
              <p:nvPr/>
            </p:nvSpPr>
            <p:spPr bwMode="auto">
              <a:xfrm>
                <a:off x="3663600" y="2971289"/>
                <a:ext cx="62643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67"/>
              <p:cNvSpPr>
                <a:spLocks noChangeShapeType="1"/>
              </p:cNvSpPr>
              <p:nvPr/>
            </p:nvSpPr>
            <p:spPr bwMode="auto">
              <a:xfrm>
                <a:off x="3734709" y="2996516"/>
                <a:ext cx="62643" cy="2225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68"/>
              <p:cNvSpPr>
                <a:spLocks noChangeShapeType="1"/>
              </p:cNvSpPr>
              <p:nvPr/>
            </p:nvSpPr>
            <p:spPr bwMode="auto">
              <a:xfrm>
                <a:off x="3927719" y="3058842"/>
                <a:ext cx="64337" cy="1929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69"/>
              <p:cNvSpPr>
                <a:spLocks noChangeShapeType="1"/>
              </p:cNvSpPr>
              <p:nvPr/>
            </p:nvSpPr>
            <p:spPr bwMode="auto">
              <a:xfrm>
                <a:off x="3992056" y="3078132"/>
                <a:ext cx="62643" cy="1780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0"/>
              <p:cNvSpPr>
                <a:spLocks noChangeShapeType="1"/>
              </p:cNvSpPr>
              <p:nvPr/>
            </p:nvSpPr>
            <p:spPr bwMode="auto">
              <a:xfrm>
                <a:off x="4185067" y="3137490"/>
                <a:ext cx="64337" cy="1780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1"/>
              <p:cNvSpPr>
                <a:spLocks noChangeShapeType="1"/>
              </p:cNvSpPr>
              <p:nvPr/>
            </p:nvSpPr>
            <p:spPr bwMode="auto">
              <a:xfrm>
                <a:off x="4249404" y="3155297"/>
                <a:ext cx="66030" cy="1929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4"/>
              <p:cNvSpPr>
                <a:spLocks noChangeShapeType="1"/>
              </p:cNvSpPr>
              <p:nvPr/>
            </p:nvSpPr>
            <p:spPr bwMode="auto">
              <a:xfrm>
                <a:off x="4703149" y="3276981"/>
                <a:ext cx="64337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5"/>
              <p:cNvSpPr>
                <a:spLocks noChangeShapeType="1"/>
              </p:cNvSpPr>
              <p:nvPr/>
            </p:nvSpPr>
            <p:spPr bwMode="auto">
              <a:xfrm>
                <a:off x="4767486" y="3291821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6"/>
              <p:cNvSpPr>
                <a:spLocks noChangeShapeType="1"/>
              </p:cNvSpPr>
              <p:nvPr/>
            </p:nvSpPr>
            <p:spPr bwMode="auto">
              <a:xfrm>
                <a:off x="4960496" y="3336338"/>
                <a:ext cx="64337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7"/>
              <p:cNvSpPr>
                <a:spLocks noChangeShapeType="1"/>
              </p:cNvSpPr>
              <p:nvPr/>
            </p:nvSpPr>
            <p:spPr bwMode="auto">
              <a:xfrm>
                <a:off x="5024833" y="3351177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8"/>
              <p:cNvSpPr>
                <a:spLocks noChangeShapeType="1"/>
              </p:cNvSpPr>
              <p:nvPr/>
            </p:nvSpPr>
            <p:spPr bwMode="auto">
              <a:xfrm>
                <a:off x="5217844" y="3395697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79"/>
              <p:cNvSpPr>
                <a:spLocks noChangeShapeType="1"/>
              </p:cNvSpPr>
              <p:nvPr/>
            </p:nvSpPr>
            <p:spPr bwMode="auto">
              <a:xfrm>
                <a:off x="5280486" y="3410536"/>
                <a:ext cx="6772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80"/>
              <p:cNvSpPr>
                <a:spLocks noChangeShapeType="1"/>
              </p:cNvSpPr>
              <p:nvPr/>
            </p:nvSpPr>
            <p:spPr bwMode="auto">
              <a:xfrm>
                <a:off x="5478577" y="3450602"/>
                <a:ext cx="64337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81"/>
              <p:cNvSpPr>
                <a:spLocks noChangeShapeType="1"/>
              </p:cNvSpPr>
              <p:nvPr/>
            </p:nvSpPr>
            <p:spPr bwMode="auto">
              <a:xfrm>
                <a:off x="5542914" y="3462475"/>
                <a:ext cx="67723" cy="10387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82"/>
              <p:cNvSpPr>
                <a:spLocks noChangeShapeType="1"/>
              </p:cNvSpPr>
              <p:nvPr/>
            </p:nvSpPr>
            <p:spPr bwMode="auto">
              <a:xfrm>
                <a:off x="5741005" y="3499572"/>
                <a:ext cx="59258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83"/>
              <p:cNvSpPr>
                <a:spLocks noChangeShapeType="1"/>
              </p:cNvSpPr>
              <p:nvPr/>
            </p:nvSpPr>
            <p:spPr bwMode="auto">
              <a:xfrm>
                <a:off x="5800263" y="3509960"/>
                <a:ext cx="66030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84"/>
              <p:cNvSpPr>
                <a:spLocks noChangeShapeType="1"/>
              </p:cNvSpPr>
              <p:nvPr/>
            </p:nvSpPr>
            <p:spPr bwMode="auto">
              <a:xfrm>
                <a:off x="5998351" y="3547058"/>
                <a:ext cx="59258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85"/>
              <p:cNvSpPr>
                <a:spLocks noChangeShapeType="1"/>
              </p:cNvSpPr>
              <p:nvPr/>
            </p:nvSpPr>
            <p:spPr bwMode="auto">
              <a:xfrm>
                <a:off x="6057610" y="3558930"/>
                <a:ext cx="66030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86"/>
              <p:cNvSpPr>
                <a:spLocks noChangeShapeType="1"/>
              </p:cNvSpPr>
              <p:nvPr/>
            </p:nvSpPr>
            <p:spPr bwMode="auto">
              <a:xfrm>
                <a:off x="6255699" y="3591575"/>
                <a:ext cx="57565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87"/>
              <p:cNvSpPr>
                <a:spLocks noChangeShapeType="1"/>
              </p:cNvSpPr>
              <p:nvPr/>
            </p:nvSpPr>
            <p:spPr bwMode="auto">
              <a:xfrm>
                <a:off x="6313263" y="3601964"/>
                <a:ext cx="67723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88"/>
              <p:cNvSpPr>
                <a:spLocks noChangeShapeType="1"/>
              </p:cNvSpPr>
              <p:nvPr/>
            </p:nvSpPr>
            <p:spPr bwMode="auto">
              <a:xfrm>
                <a:off x="6516433" y="3636095"/>
                <a:ext cx="59258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89"/>
              <p:cNvSpPr>
                <a:spLocks noChangeShapeType="1"/>
              </p:cNvSpPr>
              <p:nvPr/>
            </p:nvSpPr>
            <p:spPr bwMode="auto">
              <a:xfrm>
                <a:off x="6575692" y="3643514"/>
                <a:ext cx="67723" cy="10387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90"/>
              <p:cNvSpPr>
                <a:spLocks noChangeShapeType="1"/>
              </p:cNvSpPr>
              <p:nvPr/>
            </p:nvSpPr>
            <p:spPr bwMode="auto">
              <a:xfrm>
                <a:off x="6777167" y="3676162"/>
                <a:ext cx="55872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91"/>
              <p:cNvSpPr>
                <a:spLocks noChangeShapeType="1"/>
              </p:cNvSpPr>
              <p:nvPr/>
            </p:nvSpPr>
            <p:spPr bwMode="auto">
              <a:xfrm>
                <a:off x="6833040" y="3683580"/>
                <a:ext cx="66030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92"/>
              <p:cNvSpPr>
                <a:spLocks noChangeShapeType="1"/>
              </p:cNvSpPr>
              <p:nvPr/>
            </p:nvSpPr>
            <p:spPr bwMode="auto">
              <a:xfrm>
                <a:off x="7034514" y="3717712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93"/>
              <p:cNvSpPr>
                <a:spLocks noChangeShapeType="1"/>
              </p:cNvSpPr>
              <p:nvPr/>
            </p:nvSpPr>
            <p:spPr bwMode="auto">
              <a:xfrm>
                <a:off x="7088693" y="3725131"/>
                <a:ext cx="67723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94"/>
              <p:cNvSpPr>
                <a:spLocks noChangeShapeType="1"/>
              </p:cNvSpPr>
              <p:nvPr/>
            </p:nvSpPr>
            <p:spPr bwMode="auto">
              <a:xfrm>
                <a:off x="7291862" y="3753327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95"/>
              <p:cNvSpPr>
                <a:spLocks noChangeShapeType="1"/>
              </p:cNvSpPr>
              <p:nvPr/>
            </p:nvSpPr>
            <p:spPr bwMode="auto">
              <a:xfrm>
                <a:off x="7346040" y="3760745"/>
                <a:ext cx="67723" cy="742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96"/>
              <p:cNvSpPr>
                <a:spLocks noChangeShapeType="1"/>
              </p:cNvSpPr>
              <p:nvPr/>
            </p:nvSpPr>
            <p:spPr bwMode="auto">
              <a:xfrm>
                <a:off x="7549210" y="3787456"/>
                <a:ext cx="59258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97"/>
              <p:cNvSpPr>
                <a:spLocks noChangeShapeType="1"/>
              </p:cNvSpPr>
              <p:nvPr/>
            </p:nvSpPr>
            <p:spPr bwMode="auto">
              <a:xfrm>
                <a:off x="7608468" y="3794877"/>
                <a:ext cx="66030" cy="741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98"/>
              <p:cNvSpPr>
                <a:spLocks noChangeShapeType="1"/>
              </p:cNvSpPr>
              <p:nvPr/>
            </p:nvSpPr>
            <p:spPr bwMode="auto">
              <a:xfrm>
                <a:off x="7809944" y="3820104"/>
                <a:ext cx="54179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99"/>
              <p:cNvSpPr>
                <a:spLocks noChangeShapeType="1"/>
              </p:cNvSpPr>
              <p:nvPr/>
            </p:nvSpPr>
            <p:spPr bwMode="auto">
              <a:xfrm>
                <a:off x="7864122" y="3827523"/>
                <a:ext cx="67723" cy="741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00"/>
              <p:cNvSpPr>
                <a:spLocks noChangeShapeType="1"/>
              </p:cNvSpPr>
              <p:nvPr/>
            </p:nvSpPr>
            <p:spPr bwMode="auto">
              <a:xfrm>
                <a:off x="8067291" y="3854234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53"/>
              <p:cNvSpPr>
                <a:spLocks noChangeShapeType="1"/>
              </p:cNvSpPr>
              <p:nvPr/>
            </p:nvSpPr>
            <p:spPr bwMode="auto">
              <a:xfrm>
                <a:off x="1943942" y="1867357"/>
                <a:ext cx="45619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54"/>
              <p:cNvSpPr>
                <a:spLocks noChangeShapeType="1"/>
              </p:cNvSpPr>
              <p:nvPr/>
            </p:nvSpPr>
            <p:spPr bwMode="auto">
              <a:xfrm>
                <a:off x="2079113" y="2000525"/>
                <a:ext cx="45619" cy="3995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55"/>
              <p:cNvSpPr>
                <a:spLocks noChangeShapeType="1"/>
              </p:cNvSpPr>
              <p:nvPr/>
            </p:nvSpPr>
            <p:spPr bwMode="auto">
              <a:xfrm>
                <a:off x="2217662" y="2129255"/>
                <a:ext cx="45619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56"/>
              <p:cNvSpPr>
                <a:spLocks noChangeShapeType="1"/>
              </p:cNvSpPr>
              <p:nvPr/>
            </p:nvSpPr>
            <p:spPr bwMode="auto">
              <a:xfrm>
                <a:off x="2351143" y="2262423"/>
                <a:ext cx="47310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57"/>
              <p:cNvSpPr>
                <a:spLocks noChangeShapeType="1"/>
              </p:cNvSpPr>
              <p:nvPr/>
            </p:nvSpPr>
            <p:spPr bwMode="auto">
              <a:xfrm>
                <a:off x="2460969" y="2364520"/>
                <a:ext cx="54068" cy="3699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58"/>
              <p:cNvSpPr>
                <a:spLocks noChangeShapeType="1"/>
              </p:cNvSpPr>
              <p:nvPr/>
            </p:nvSpPr>
            <p:spPr bwMode="auto">
              <a:xfrm>
                <a:off x="2624862" y="2472534"/>
                <a:ext cx="50689" cy="3551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59"/>
              <p:cNvSpPr>
                <a:spLocks noChangeShapeType="1"/>
              </p:cNvSpPr>
              <p:nvPr/>
            </p:nvSpPr>
            <p:spPr bwMode="auto">
              <a:xfrm>
                <a:off x="2717793" y="2534679"/>
                <a:ext cx="59136" cy="3255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60"/>
              <p:cNvSpPr>
                <a:spLocks noChangeShapeType="1"/>
              </p:cNvSpPr>
              <p:nvPr/>
            </p:nvSpPr>
            <p:spPr bwMode="auto">
              <a:xfrm>
                <a:off x="2890135" y="2630857"/>
                <a:ext cx="59136" cy="2959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1"/>
              <p:cNvSpPr>
                <a:spLocks noChangeShapeType="1"/>
              </p:cNvSpPr>
              <p:nvPr/>
            </p:nvSpPr>
            <p:spPr bwMode="auto">
              <a:xfrm>
                <a:off x="2974616" y="2673766"/>
                <a:ext cx="59136" cy="2959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9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1" grpId="0" animBg="1"/>
      <p:bldP spid="133" grpId="0"/>
      <p:bldP spid="136" grpId="0"/>
      <p:bldP spid="138" grpId="0"/>
      <p:bldP spid="273" grpId="0"/>
      <p:bldP spid="275" grpId="0"/>
      <p:bldP spid="277" grpId="0"/>
      <p:bldP spid="282" grpId="0"/>
      <p:bldP spid="286" grpId="0"/>
      <p:bldP spid="288" grpId="0"/>
      <p:bldP spid="2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4773307" y="3094607"/>
            <a:ext cx="3629056" cy="2083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09803" y="1393908"/>
            <a:ext cx="2562075" cy="1713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Contest and Scramble Comparison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204010" y="1392424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398977" y="1392424"/>
            <a:ext cx="1694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2204010" y="5194281"/>
            <a:ext cx="6194967" cy="148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04010" y="1392424"/>
            <a:ext cx="1693" cy="380185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04010" y="1392424"/>
            <a:ext cx="1693" cy="3801859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36286" y="519428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136286" y="4772841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36286" y="4346951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136286" y="3926995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2136286" y="3505556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2136286" y="3079666"/>
            <a:ext cx="67723" cy="148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136286" y="265971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2136286" y="2238270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136286" y="1813863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136286" y="1392424"/>
            <a:ext cx="67723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04010" y="5194281"/>
            <a:ext cx="6194967" cy="1484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220401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3236786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4269563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5302340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6335117" y="5194281"/>
            <a:ext cx="1693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7366200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8398977" y="5194281"/>
            <a:ext cx="1694" cy="5787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204010" y="1720375"/>
            <a:ext cx="518082" cy="274529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2722090" y="1994903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2979439" y="2131427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236786" y="2267949"/>
            <a:ext cx="257347" cy="132071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3494134" y="2400020"/>
            <a:ext cx="26073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3754867" y="2536542"/>
            <a:ext cx="257347" cy="13800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4012216" y="2674548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4269563" y="281107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4526911" y="2947594"/>
            <a:ext cx="260733" cy="132071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4787644" y="3079666"/>
            <a:ext cx="257347" cy="13800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5044993" y="321767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5302340" y="3354194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5557993" y="3490717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5820421" y="3627239"/>
            <a:ext cx="257347" cy="13355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6077770" y="3760794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>
            <a:off x="6335117" y="3897316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6590770" y="4033839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6853199" y="4170361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7110547" y="4306885"/>
            <a:ext cx="255653" cy="133555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>
            <a:off x="7366200" y="4440439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>
            <a:off x="7623547" y="4576962"/>
            <a:ext cx="262428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7885975" y="4713485"/>
            <a:ext cx="255653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>
            <a:off x="8141629" y="4850006"/>
            <a:ext cx="257347" cy="136522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1445511" y="5028080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-2.50</a:t>
            </a:r>
            <a:endParaRPr lang="en-US"/>
          </a:p>
        </p:txBody>
      </p:sp>
      <p:sp>
        <p:nvSpPr>
          <p:cNvPr id="109" name="Rectangle 103"/>
          <p:cNvSpPr>
            <a:spLocks noChangeArrowheads="1"/>
          </p:cNvSpPr>
          <p:nvPr/>
        </p:nvSpPr>
        <p:spPr bwMode="auto">
          <a:xfrm>
            <a:off x="1445511" y="4606641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-2.00</a:t>
            </a:r>
            <a:endParaRPr lang="en-US"/>
          </a:p>
        </p:txBody>
      </p:sp>
      <p:sp>
        <p:nvSpPr>
          <p:cNvPr id="110" name="Rectangle 104"/>
          <p:cNvSpPr>
            <a:spLocks noChangeArrowheads="1"/>
          </p:cNvSpPr>
          <p:nvPr/>
        </p:nvSpPr>
        <p:spPr bwMode="auto">
          <a:xfrm>
            <a:off x="1445511" y="418223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-1.50</a:t>
            </a:r>
            <a:endParaRPr lang="en-US"/>
          </a:p>
        </p:txBody>
      </p:sp>
      <p:sp>
        <p:nvSpPr>
          <p:cNvPr id="111" name="Rectangle 105"/>
          <p:cNvSpPr>
            <a:spLocks noChangeArrowheads="1"/>
          </p:cNvSpPr>
          <p:nvPr/>
        </p:nvSpPr>
        <p:spPr bwMode="auto">
          <a:xfrm>
            <a:off x="1445511" y="376079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-1.00</a:t>
            </a:r>
            <a:endParaRPr lang="en-US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1445511" y="3339354"/>
            <a:ext cx="592577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-0.50</a:t>
            </a:r>
            <a:endParaRPr lang="en-US"/>
          </a:p>
        </p:txBody>
      </p:sp>
      <p:sp>
        <p:nvSpPr>
          <p:cNvPr id="113" name="Rectangle 107"/>
          <p:cNvSpPr>
            <a:spLocks noChangeArrowheads="1"/>
          </p:cNvSpPr>
          <p:nvPr/>
        </p:nvSpPr>
        <p:spPr bwMode="auto">
          <a:xfrm>
            <a:off x="1538629" y="2914947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0.00</a:t>
            </a:r>
            <a:endParaRPr lang="en-US"/>
          </a:p>
        </p:txBody>
      </p:sp>
      <p:sp>
        <p:nvSpPr>
          <p:cNvPr id="114" name="Rectangle 108"/>
          <p:cNvSpPr>
            <a:spLocks noChangeArrowheads="1"/>
          </p:cNvSpPr>
          <p:nvPr/>
        </p:nvSpPr>
        <p:spPr bwMode="auto">
          <a:xfrm>
            <a:off x="1538629" y="249350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0.50</a:t>
            </a:r>
            <a:endParaRPr lang="en-US"/>
          </a:p>
        </p:txBody>
      </p:sp>
      <p:sp>
        <p:nvSpPr>
          <p:cNvPr id="115" name="Rectangle 109"/>
          <p:cNvSpPr>
            <a:spLocks noChangeArrowheads="1"/>
          </p:cNvSpPr>
          <p:nvPr/>
        </p:nvSpPr>
        <p:spPr bwMode="auto">
          <a:xfrm>
            <a:off x="1538629" y="2072068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1.00</a:t>
            </a:r>
            <a:endParaRPr lang="en-US"/>
          </a:p>
        </p:txBody>
      </p:sp>
      <p:sp>
        <p:nvSpPr>
          <p:cNvPr id="116" name="Rectangle 110"/>
          <p:cNvSpPr>
            <a:spLocks noChangeArrowheads="1"/>
          </p:cNvSpPr>
          <p:nvPr/>
        </p:nvSpPr>
        <p:spPr bwMode="auto">
          <a:xfrm>
            <a:off x="1538629" y="1647661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1.50</a:t>
            </a:r>
            <a:endParaRPr lang="en-US"/>
          </a:p>
        </p:txBody>
      </p:sp>
      <p:sp>
        <p:nvSpPr>
          <p:cNvPr id="117" name="Rectangle 111"/>
          <p:cNvSpPr>
            <a:spLocks noChangeArrowheads="1"/>
          </p:cNvSpPr>
          <p:nvPr/>
        </p:nvSpPr>
        <p:spPr bwMode="auto">
          <a:xfrm>
            <a:off x="1538629" y="1226222"/>
            <a:ext cx="497765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2.00</a:t>
            </a:r>
            <a:endParaRPr lang="en-US"/>
          </a:p>
        </p:txBody>
      </p:sp>
      <p:sp>
        <p:nvSpPr>
          <p:cNvPr id="118" name="Rectangle 112"/>
          <p:cNvSpPr>
            <a:spLocks noChangeArrowheads="1"/>
          </p:cNvSpPr>
          <p:nvPr/>
        </p:nvSpPr>
        <p:spPr bwMode="auto">
          <a:xfrm>
            <a:off x="2136285" y="5338224"/>
            <a:ext cx="142219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9" name="Rectangle 113"/>
          <p:cNvSpPr>
            <a:spLocks noChangeArrowheads="1"/>
          </p:cNvSpPr>
          <p:nvPr/>
        </p:nvSpPr>
        <p:spPr bwMode="auto">
          <a:xfrm>
            <a:off x="302515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120" name="Rectangle 114"/>
          <p:cNvSpPr>
            <a:spLocks noChangeArrowheads="1"/>
          </p:cNvSpPr>
          <p:nvPr/>
        </p:nvSpPr>
        <p:spPr bwMode="auto">
          <a:xfrm>
            <a:off x="4057928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121" name="Rectangle 115"/>
          <p:cNvSpPr>
            <a:spLocks noChangeArrowheads="1"/>
          </p:cNvSpPr>
          <p:nvPr/>
        </p:nvSpPr>
        <p:spPr bwMode="auto">
          <a:xfrm>
            <a:off x="5090705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122" name="Rectangle 116"/>
          <p:cNvSpPr>
            <a:spLocks noChangeArrowheads="1"/>
          </p:cNvSpPr>
          <p:nvPr/>
        </p:nvSpPr>
        <p:spPr bwMode="auto">
          <a:xfrm>
            <a:off x="6123481" y="5338224"/>
            <a:ext cx="426656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123" name="Rectangle 117"/>
          <p:cNvSpPr>
            <a:spLocks noChangeArrowheads="1"/>
          </p:cNvSpPr>
          <p:nvPr/>
        </p:nvSpPr>
        <p:spPr bwMode="auto">
          <a:xfrm>
            <a:off x="7085149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124" name="Rectangle 118"/>
          <p:cNvSpPr>
            <a:spLocks noChangeArrowheads="1"/>
          </p:cNvSpPr>
          <p:nvPr/>
        </p:nvSpPr>
        <p:spPr bwMode="auto">
          <a:xfrm>
            <a:off x="8117926" y="5338224"/>
            <a:ext cx="568874" cy="2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1200</a:t>
            </a:r>
            <a:endParaRPr lang="en-US" dirty="0"/>
          </a:p>
        </p:txBody>
      </p:sp>
      <p:sp>
        <p:nvSpPr>
          <p:cNvPr id="125" name="Rectangle 119"/>
          <p:cNvSpPr>
            <a:spLocks noChangeArrowheads="1"/>
          </p:cNvSpPr>
          <p:nvPr/>
        </p:nvSpPr>
        <p:spPr bwMode="auto">
          <a:xfrm>
            <a:off x="5149963" y="5729985"/>
            <a:ext cx="303059" cy="4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N</a:t>
            </a:r>
            <a:endParaRPr lang="en-US" dirty="0"/>
          </a:p>
        </p:txBody>
      </p:sp>
      <p:sp>
        <p:nvSpPr>
          <p:cNvPr id="126" name="Rectangle 120"/>
          <p:cNvSpPr>
            <a:spLocks noChangeArrowheads="1"/>
          </p:cNvSpPr>
          <p:nvPr/>
        </p:nvSpPr>
        <p:spPr bwMode="auto">
          <a:xfrm rot="16200000">
            <a:off x="162573" y="3051857"/>
            <a:ext cx="17972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l</a:t>
            </a:r>
            <a:r>
              <a:rPr lang="en-US" sz="3100" b="1" dirty="0" err="1" smtClean="0">
                <a:solidFill>
                  <a:srgbClr val="000000"/>
                </a:solidFill>
              </a:rPr>
              <a:t>n</a:t>
            </a:r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sp>
        <p:nvSpPr>
          <p:cNvPr id="129" name="Rectangle 120"/>
          <p:cNvSpPr>
            <a:spLocks noChangeArrowheads="1"/>
          </p:cNvSpPr>
          <p:nvPr/>
        </p:nvSpPr>
        <p:spPr bwMode="auto">
          <a:xfrm rot="16200000">
            <a:off x="-253517" y="3061946"/>
            <a:ext cx="184390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1" dirty="0" smtClean="0">
                <a:solidFill>
                  <a:srgbClr val="000000"/>
                </a:solidFill>
              </a:rPr>
              <a:t>r </a:t>
            </a:r>
            <a:r>
              <a:rPr lang="en-US" sz="2400" b="1" dirty="0" smtClean="0">
                <a:solidFill>
                  <a:srgbClr val="000000"/>
                </a:solidFill>
              </a:rPr>
              <a:t>(continuous)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5569" y="3084436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20"/>
          <p:cNvSpPr>
            <a:spLocks noChangeArrowheads="1"/>
          </p:cNvSpPr>
          <p:nvPr/>
        </p:nvSpPr>
        <p:spPr bwMode="auto">
          <a:xfrm>
            <a:off x="6514377" y="2729119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36" name="Rectangle 120"/>
          <p:cNvSpPr>
            <a:spLocks noChangeArrowheads="1"/>
          </p:cNvSpPr>
          <p:nvPr/>
        </p:nvSpPr>
        <p:spPr bwMode="auto">
          <a:xfrm>
            <a:off x="2455775" y="3496456"/>
            <a:ext cx="2730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Carrying capacity (K)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92941" y="3190960"/>
            <a:ext cx="194703" cy="29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cxnSp>
        <p:nvCxnSpPr>
          <p:cNvPr id="278" name="Straight Arrow Connector 277"/>
          <p:cNvCxnSpPr/>
          <p:nvPr/>
        </p:nvCxnSpPr>
        <p:spPr>
          <a:xfrm>
            <a:off x="1299712" y="1525979"/>
            <a:ext cx="881242" cy="1628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120"/>
          <p:cNvSpPr>
            <a:spLocks noChangeArrowheads="1"/>
          </p:cNvSpPr>
          <p:nvPr/>
        </p:nvSpPr>
        <p:spPr bwMode="auto">
          <a:xfrm>
            <a:off x="259111" y="1329479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00"/>
                </a:solidFill>
              </a:rPr>
              <a:t>ln</a:t>
            </a:r>
            <a:r>
              <a:rPr lang="en-US" sz="2300" b="1" dirty="0" smtClean="0">
                <a:solidFill>
                  <a:srgbClr val="000000"/>
                </a:solidFill>
              </a:rPr>
              <a:t> </a:t>
            </a:r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sp>
        <p:nvSpPr>
          <p:cNvPr id="286" name="Rectangle 120"/>
          <p:cNvSpPr>
            <a:spLocks noChangeArrowheads="1"/>
          </p:cNvSpPr>
          <p:nvPr/>
        </p:nvSpPr>
        <p:spPr bwMode="auto">
          <a:xfrm>
            <a:off x="196047" y="1039313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215186" y="1729107"/>
            <a:ext cx="6177528" cy="1994296"/>
            <a:chOff x="1943942" y="1867357"/>
            <a:chExt cx="6177528" cy="1994296"/>
          </a:xfrm>
        </p:grpSpPr>
        <p:sp>
          <p:nvSpPr>
            <p:cNvPr id="90" name="Line 72"/>
            <p:cNvSpPr>
              <a:spLocks noChangeShapeType="1"/>
            </p:cNvSpPr>
            <p:nvPr/>
          </p:nvSpPr>
          <p:spPr bwMode="auto">
            <a:xfrm>
              <a:off x="4447493" y="3207235"/>
              <a:ext cx="62644" cy="1780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73"/>
            <p:cNvSpPr>
              <a:spLocks noChangeShapeType="1"/>
            </p:cNvSpPr>
            <p:nvPr/>
          </p:nvSpPr>
          <p:spPr bwMode="auto">
            <a:xfrm>
              <a:off x="4510137" y="3225044"/>
              <a:ext cx="62643" cy="1929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943942" y="1867357"/>
              <a:ext cx="6177528" cy="1994296"/>
              <a:chOff x="1943942" y="1867357"/>
              <a:chExt cx="6177528" cy="1994296"/>
            </a:xfrm>
          </p:grpSpPr>
          <p:sp>
            <p:nvSpPr>
              <p:cNvPr id="93" name="Line 62"/>
              <p:cNvSpPr>
                <a:spLocks noChangeShapeType="1"/>
              </p:cNvSpPr>
              <p:nvPr/>
            </p:nvSpPr>
            <p:spPr bwMode="auto">
              <a:xfrm>
                <a:off x="3135359" y="2760569"/>
                <a:ext cx="64337" cy="2967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3"/>
              <p:cNvSpPr>
                <a:spLocks noChangeShapeType="1"/>
              </p:cNvSpPr>
              <p:nvPr/>
            </p:nvSpPr>
            <p:spPr bwMode="auto">
              <a:xfrm>
                <a:off x="3216627" y="2797668"/>
                <a:ext cx="62643" cy="2522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64"/>
              <p:cNvSpPr>
                <a:spLocks noChangeShapeType="1"/>
              </p:cNvSpPr>
              <p:nvPr/>
            </p:nvSpPr>
            <p:spPr bwMode="auto">
              <a:xfrm>
                <a:off x="3401171" y="2870381"/>
                <a:ext cx="59258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65"/>
              <p:cNvSpPr>
                <a:spLocks noChangeShapeType="1"/>
              </p:cNvSpPr>
              <p:nvPr/>
            </p:nvSpPr>
            <p:spPr bwMode="auto">
              <a:xfrm>
                <a:off x="3477360" y="2900059"/>
                <a:ext cx="62643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66"/>
              <p:cNvSpPr>
                <a:spLocks noChangeShapeType="1"/>
              </p:cNvSpPr>
              <p:nvPr/>
            </p:nvSpPr>
            <p:spPr bwMode="auto">
              <a:xfrm>
                <a:off x="3663600" y="2971289"/>
                <a:ext cx="62643" cy="2226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67"/>
              <p:cNvSpPr>
                <a:spLocks noChangeShapeType="1"/>
              </p:cNvSpPr>
              <p:nvPr/>
            </p:nvSpPr>
            <p:spPr bwMode="auto">
              <a:xfrm>
                <a:off x="3734709" y="2996516"/>
                <a:ext cx="62643" cy="2225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68"/>
              <p:cNvSpPr>
                <a:spLocks noChangeShapeType="1"/>
              </p:cNvSpPr>
              <p:nvPr/>
            </p:nvSpPr>
            <p:spPr bwMode="auto">
              <a:xfrm>
                <a:off x="3927719" y="3058842"/>
                <a:ext cx="64337" cy="1929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69"/>
              <p:cNvSpPr>
                <a:spLocks noChangeShapeType="1"/>
              </p:cNvSpPr>
              <p:nvPr/>
            </p:nvSpPr>
            <p:spPr bwMode="auto">
              <a:xfrm>
                <a:off x="3992056" y="3078132"/>
                <a:ext cx="62643" cy="1780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0"/>
              <p:cNvSpPr>
                <a:spLocks noChangeShapeType="1"/>
              </p:cNvSpPr>
              <p:nvPr/>
            </p:nvSpPr>
            <p:spPr bwMode="auto">
              <a:xfrm>
                <a:off x="4185067" y="3137490"/>
                <a:ext cx="64337" cy="1780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1"/>
              <p:cNvSpPr>
                <a:spLocks noChangeShapeType="1"/>
              </p:cNvSpPr>
              <p:nvPr/>
            </p:nvSpPr>
            <p:spPr bwMode="auto">
              <a:xfrm>
                <a:off x="4249404" y="3155297"/>
                <a:ext cx="66030" cy="1929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4"/>
              <p:cNvSpPr>
                <a:spLocks noChangeShapeType="1"/>
              </p:cNvSpPr>
              <p:nvPr/>
            </p:nvSpPr>
            <p:spPr bwMode="auto">
              <a:xfrm>
                <a:off x="4703149" y="3276981"/>
                <a:ext cx="64337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5"/>
              <p:cNvSpPr>
                <a:spLocks noChangeShapeType="1"/>
              </p:cNvSpPr>
              <p:nvPr/>
            </p:nvSpPr>
            <p:spPr bwMode="auto">
              <a:xfrm>
                <a:off x="4767486" y="3291821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6"/>
              <p:cNvSpPr>
                <a:spLocks noChangeShapeType="1"/>
              </p:cNvSpPr>
              <p:nvPr/>
            </p:nvSpPr>
            <p:spPr bwMode="auto">
              <a:xfrm>
                <a:off x="4960496" y="3336338"/>
                <a:ext cx="64337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7"/>
              <p:cNvSpPr>
                <a:spLocks noChangeShapeType="1"/>
              </p:cNvSpPr>
              <p:nvPr/>
            </p:nvSpPr>
            <p:spPr bwMode="auto">
              <a:xfrm>
                <a:off x="5024833" y="3351177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8"/>
              <p:cNvSpPr>
                <a:spLocks noChangeShapeType="1"/>
              </p:cNvSpPr>
              <p:nvPr/>
            </p:nvSpPr>
            <p:spPr bwMode="auto">
              <a:xfrm>
                <a:off x="5217844" y="3395697"/>
                <a:ext cx="6264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79"/>
              <p:cNvSpPr>
                <a:spLocks noChangeShapeType="1"/>
              </p:cNvSpPr>
              <p:nvPr/>
            </p:nvSpPr>
            <p:spPr bwMode="auto">
              <a:xfrm>
                <a:off x="5280486" y="3410536"/>
                <a:ext cx="67723" cy="1483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80"/>
              <p:cNvSpPr>
                <a:spLocks noChangeShapeType="1"/>
              </p:cNvSpPr>
              <p:nvPr/>
            </p:nvSpPr>
            <p:spPr bwMode="auto">
              <a:xfrm>
                <a:off x="5478577" y="3450602"/>
                <a:ext cx="64337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81"/>
              <p:cNvSpPr>
                <a:spLocks noChangeShapeType="1"/>
              </p:cNvSpPr>
              <p:nvPr/>
            </p:nvSpPr>
            <p:spPr bwMode="auto">
              <a:xfrm>
                <a:off x="5542914" y="3462475"/>
                <a:ext cx="67723" cy="10387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82"/>
              <p:cNvSpPr>
                <a:spLocks noChangeShapeType="1"/>
              </p:cNvSpPr>
              <p:nvPr/>
            </p:nvSpPr>
            <p:spPr bwMode="auto">
              <a:xfrm>
                <a:off x="5741005" y="3499572"/>
                <a:ext cx="59258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83"/>
              <p:cNvSpPr>
                <a:spLocks noChangeShapeType="1"/>
              </p:cNvSpPr>
              <p:nvPr/>
            </p:nvSpPr>
            <p:spPr bwMode="auto">
              <a:xfrm>
                <a:off x="5800263" y="3509960"/>
                <a:ext cx="66030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84"/>
              <p:cNvSpPr>
                <a:spLocks noChangeShapeType="1"/>
              </p:cNvSpPr>
              <p:nvPr/>
            </p:nvSpPr>
            <p:spPr bwMode="auto">
              <a:xfrm>
                <a:off x="5998351" y="3547058"/>
                <a:ext cx="59258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85"/>
              <p:cNvSpPr>
                <a:spLocks noChangeShapeType="1"/>
              </p:cNvSpPr>
              <p:nvPr/>
            </p:nvSpPr>
            <p:spPr bwMode="auto">
              <a:xfrm>
                <a:off x="6057610" y="3558930"/>
                <a:ext cx="66030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86"/>
              <p:cNvSpPr>
                <a:spLocks noChangeShapeType="1"/>
              </p:cNvSpPr>
              <p:nvPr/>
            </p:nvSpPr>
            <p:spPr bwMode="auto">
              <a:xfrm>
                <a:off x="6255699" y="3591575"/>
                <a:ext cx="57565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87"/>
              <p:cNvSpPr>
                <a:spLocks noChangeShapeType="1"/>
              </p:cNvSpPr>
              <p:nvPr/>
            </p:nvSpPr>
            <p:spPr bwMode="auto">
              <a:xfrm>
                <a:off x="6313263" y="3601964"/>
                <a:ext cx="67723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88"/>
              <p:cNvSpPr>
                <a:spLocks noChangeShapeType="1"/>
              </p:cNvSpPr>
              <p:nvPr/>
            </p:nvSpPr>
            <p:spPr bwMode="auto">
              <a:xfrm>
                <a:off x="6516433" y="3636095"/>
                <a:ext cx="59258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89"/>
              <p:cNvSpPr>
                <a:spLocks noChangeShapeType="1"/>
              </p:cNvSpPr>
              <p:nvPr/>
            </p:nvSpPr>
            <p:spPr bwMode="auto">
              <a:xfrm>
                <a:off x="6575692" y="3643514"/>
                <a:ext cx="67723" cy="10387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90"/>
              <p:cNvSpPr>
                <a:spLocks noChangeShapeType="1"/>
              </p:cNvSpPr>
              <p:nvPr/>
            </p:nvSpPr>
            <p:spPr bwMode="auto">
              <a:xfrm>
                <a:off x="6777167" y="3676162"/>
                <a:ext cx="55872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91"/>
              <p:cNvSpPr>
                <a:spLocks noChangeShapeType="1"/>
              </p:cNvSpPr>
              <p:nvPr/>
            </p:nvSpPr>
            <p:spPr bwMode="auto">
              <a:xfrm>
                <a:off x="6833040" y="3683580"/>
                <a:ext cx="66030" cy="1187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92"/>
              <p:cNvSpPr>
                <a:spLocks noChangeShapeType="1"/>
              </p:cNvSpPr>
              <p:nvPr/>
            </p:nvSpPr>
            <p:spPr bwMode="auto">
              <a:xfrm>
                <a:off x="7034514" y="3717712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93"/>
              <p:cNvSpPr>
                <a:spLocks noChangeShapeType="1"/>
              </p:cNvSpPr>
              <p:nvPr/>
            </p:nvSpPr>
            <p:spPr bwMode="auto">
              <a:xfrm>
                <a:off x="7088693" y="3725131"/>
                <a:ext cx="67723" cy="103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94"/>
              <p:cNvSpPr>
                <a:spLocks noChangeShapeType="1"/>
              </p:cNvSpPr>
              <p:nvPr/>
            </p:nvSpPr>
            <p:spPr bwMode="auto">
              <a:xfrm>
                <a:off x="7291862" y="3753327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95"/>
              <p:cNvSpPr>
                <a:spLocks noChangeShapeType="1"/>
              </p:cNvSpPr>
              <p:nvPr/>
            </p:nvSpPr>
            <p:spPr bwMode="auto">
              <a:xfrm>
                <a:off x="7346040" y="3760745"/>
                <a:ext cx="67723" cy="742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96"/>
              <p:cNvSpPr>
                <a:spLocks noChangeShapeType="1"/>
              </p:cNvSpPr>
              <p:nvPr/>
            </p:nvSpPr>
            <p:spPr bwMode="auto">
              <a:xfrm>
                <a:off x="7549210" y="3787456"/>
                <a:ext cx="59258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97"/>
              <p:cNvSpPr>
                <a:spLocks noChangeShapeType="1"/>
              </p:cNvSpPr>
              <p:nvPr/>
            </p:nvSpPr>
            <p:spPr bwMode="auto">
              <a:xfrm>
                <a:off x="7608468" y="3794877"/>
                <a:ext cx="66030" cy="741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98"/>
              <p:cNvSpPr>
                <a:spLocks noChangeShapeType="1"/>
              </p:cNvSpPr>
              <p:nvPr/>
            </p:nvSpPr>
            <p:spPr bwMode="auto">
              <a:xfrm>
                <a:off x="7809944" y="3820104"/>
                <a:ext cx="54179" cy="742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99"/>
              <p:cNvSpPr>
                <a:spLocks noChangeShapeType="1"/>
              </p:cNvSpPr>
              <p:nvPr/>
            </p:nvSpPr>
            <p:spPr bwMode="auto">
              <a:xfrm>
                <a:off x="7864122" y="3827523"/>
                <a:ext cx="67723" cy="741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00"/>
              <p:cNvSpPr>
                <a:spLocks noChangeShapeType="1"/>
              </p:cNvSpPr>
              <p:nvPr/>
            </p:nvSpPr>
            <p:spPr bwMode="auto">
              <a:xfrm>
                <a:off x="8067291" y="3854234"/>
                <a:ext cx="54179" cy="741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53"/>
              <p:cNvSpPr>
                <a:spLocks noChangeShapeType="1"/>
              </p:cNvSpPr>
              <p:nvPr/>
            </p:nvSpPr>
            <p:spPr bwMode="auto">
              <a:xfrm>
                <a:off x="1943942" y="1867357"/>
                <a:ext cx="45619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54"/>
              <p:cNvSpPr>
                <a:spLocks noChangeShapeType="1"/>
              </p:cNvSpPr>
              <p:nvPr/>
            </p:nvSpPr>
            <p:spPr bwMode="auto">
              <a:xfrm>
                <a:off x="2079113" y="2000525"/>
                <a:ext cx="45619" cy="3995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55"/>
              <p:cNvSpPr>
                <a:spLocks noChangeShapeType="1"/>
              </p:cNvSpPr>
              <p:nvPr/>
            </p:nvSpPr>
            <p:spPr bwMode="auto">
              <a:xfrm>
                <a:off x="2217662" y="2129255"/>
                <a:ext cx="45619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56"/>
              <p:cNvSpPr>
                <a:spLocks noChangeShapeType="1"/>
              </p:cNvSpPr>
              <p:nvPr/>
            </p:nvSpPr>
            <p:spPr bwMode="auto">
              <a:xfrm>
                <a:off x="2351143" y="2262423"/>
                <a:ext cx="47310" cy="4439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57"/>
              <p:cNvSpPr>
                <a:spLocks noChangeShapeType="1"/>
              </p:cNvSpPr>
              <p:nvPr/>
            </p:nvSpPr>
            <p:spPr bwMode="auto">
              <a:xfrm>
                <a:off x="2460969" y="2364520"/>
                <a:ext cx="54068" cy="3699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58"/>
              <p:cNvSpPr>
                <a:spLocks noChangeShapeType="1"/>
              </p:cNvSpPr>
              <p:nvPr/>
            </p:nvSpPr>
            <p:spPr bwMode="auto">
              <a:xfrm>
                <a:off x="2624862" y="2472534"/>
                <a:ext cx="50689" cy="3551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59"/>
              <p:cNvSpPr>
                <a:spLocks noChangeShapeType="1"/>
              </p:cNvSpPr>
              <p:nvPr/>
            </p:nvSpPr>
            <p:spPr bwMode="auto">
              <a:xfrm>
                <a:off x="2717793" y="2534679"/>
                <a:ext cx="59136" cy="3255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60"/>
              <p:cNvSpPr>
                <a:spLocks noChangeShapeType="1"/>
              </p:cNvSpPr>
              <p:nvPr/>
            </p:nvSpPr>
            <p:spPr bwMode="auto">
              <a:xfrm>
                <a:off x="2890135" y="2630857"/>
                <a:ext cx="59136" cy="2959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1"/>
              <p:cNvSpPr>
                <a:spLocks noChangeShapeType="1"/>
              </p:cNvSpPr>
              <p:nvPr/>
            </p:nvSpPr>
            <p:spPr bwMode="auto">
              <a:xfrm>
                <a:off x="2974616" y="2673766"/>
                <a:ext cx="59136" cy="2959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6" name="Rectangle 120"/>
          <p:cNvSpPr>
            <a:spLocks noChangeArrowheads="1"/>
          </p:cNvSpPr>
          <p:nvPr/>
        </p:nvSpPr>
        <p:spPr bwMode="auto">
          <a:xfrm>
            <a:off x="7414125" y="3728681"/>
            <a:ext cx="94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contest</a:t>
            </a:r>
            <a:endParaRPr lang="en-US" sz="2400" dirty="0"/>
          </a:p>
        </p:txBody>
      </p:sp>
      <p:sp>
        <p:nvSpPr>
          <p:cNvPr id="167" name="Rectangle 120"/>
          <p:cNvSpPr>
            <a:spLocks noChangeArrowheads="1"/>
          </p:cNvSpPr>
          <p:nvPr/>
        </p:nvSpPr>
        <p:spPr bwMode="auto">
          <a:xfrm>
            <a:off x="6705600" y="4645223"/>
            <a:ext cx="1152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scramble</a:t>
            </a:r>
            <a:endParaRPr lang="en-US" sz="2400" dirty="0"/>
          </a:p>
        </p:txBody>
      </p:sp>
      <p:sp>
        <p:nvSpPr>
          <p:cNvPr id="168" name="Rectangle 167"/>
          <p:cNvSpPr/>
          <p:nvPr/>
        </p:nvSpPr>
        <p:spPr>
          <a:xfrm>
            <a:off x="729105" y="6198513"/>
            <a:ext cx="780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dirty="0" smtClean="0">
                <a:latin typeface="Arial Narrow" pitchFamily="34" charset="0"/>
              </a:rPr>
              <a:t>Let’s look at </a:t>
            </a:r>
            <a:r>
              <a:rPr lang="el-GR" sz="2400" b="1" dirty="0" smtClean="0">
                <a:latin typeface="+mj-lt"/>
              </a:rPr>
              <a:t>λ</a:t>
            </a:r>
            <a:r>
              <a:rPr lang="en-US" sz="2400" b="1" dirty="0" smtClean="0">
                <a:latin typeface="Arial Narrow" pitchFamily="34" charset="0"/>
              </a:rPr>
              <a:t> versus population size…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0" name="Rectangle 120"/>
          <p:cNvSpPr>
            <a:spLocks noChangeArrowheads="1"/>
          </p:cNvSpPr>
          <p:nvPr/>
        </p:nvSpPr>
        <p:spPr bwMode="auto">
          <a:xfrm>
            <a:off x="2803634" y="1416268"/>
            <a:ext cx="19447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Contest growth rate declines faster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71" name="Rectangle 120"/>
          <p:cNvSpPr>
            <a:spLocks noChangeArrowheads="1"/>
          </p:cNvSpPr>
          <p:nvPr/>
        </p:nvSpPr>
        <p:spPr bwMode="auto">
          <a:xfrm>
            <a:off x="4970595" y="3886200"/>
            <a:ext cx="138290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Scramble growth rate does not slow down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25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F7F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7FFC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741" y1="49398" x2="11741" y2="49398"/>
                        <a14:foregroundMark x1="16194" y1="61847" x2="16194" y2="61847"/>
                        <a14:foregroundMark x1="23077" y1="77912" x2="23077" y2="77912"/>
                        <a14:foregroundMark x1="12955" y1="55422" x2="12955" y2="55422"/>
                        <a14:foregroundMark x1="24291" y1="83133" x2="24291" y2="83133"/>
                        <a14:backgroundMark x1="72874" y1="95582" x2="72874" y2="95582"/>
                        <a14:backgroundMark x1="62348" y1="97590" x2="62348" y2="97590"/>
                        <a14:backgroundMark x1="58300" y1="93574" x2="58300" y2="93574"/>
                        <a14:backgroundMark x1="68016" y1="93574" x2="68016" y2="93574"/>
                        <a14:backgroundMark x1="29555" y1="95181" x2="29555" y2="95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7287">
            <a:off x="8254135" y="-73391"/>
            <a:ext cx="1029064" cy="10338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503362" y="1371600"/>
            <a:ext cx="7031038" cy="5061754"/>
            <a:chOff x="1630363" y="1341438"/>
            <a:chExt cx="6619875" cy="5061754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2114550" y="151923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7977188" y="1519238"/>
              <a:ext cx="1587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>
              <a:off x="2114550" y="5348288"/>
              <a:ext cx="586263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2114550" y="1519238"/>
              <a:ext cx="1588" cy="38290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2114550" y="1519238"/>
              <a:ext cx="1588" cy="3829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2052638" y="534828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052638" y="4708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2052638" y="407352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2052638" y="3433763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2052638" y="2794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052638" y="2159000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052638" y="1519238"/>
              <a:ext cx="619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14550" y="5348288"/>
              <a:ext cx="586263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21145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30924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703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5048250" y="5348288"/>
              <a:ext cx="1588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60213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69992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7977188" y="5348288"/>
              <a:ext cx="1587" cy="635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114550" y="2159000"/>
              <a:ext cx="488950" cy="874713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603500" y="3033713"/>
              <a:ext cx="244475" cy="3476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847975" y="3381375"/>
              <a:ext cx="244475" cy="2921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092450" y="3673475"/>
              <a:ext cx="244475" cy="2492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336925" y="3922713"/>
              <a:ext cx="244475" cy="2079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581400" y="4130675"/>
              <a:ext cx="244475" cy="1825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825875" y="4313238"/>
              <a:ext cx="244475" cy="1555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4070350" y="4468813"/>
              <a:ext cx="244475" cy="1301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4314825" y="4598988"/>
              <a:ext cx="244475" cy="10953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559300" y="4708525"/>
              <a:ext cx="244475" cy="9842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4803775" y="4806950"/>
              <a:ext cx="244475" cy="793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5048250" y="4886325"/>
              <a:ext cx="239713" cy="666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5287963" y="4953000"/>
              <a:ext cx="244475" cy="63500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532438" y="5016500"/>
              <a:ext cx="244475" cy="4603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5776913" y="5062538"/>
              <a:ext cx="244475" cy="412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021388" y="5103813"/>
              <a:ext cx="244475" cy="36512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6265863" y="5140325"/>
              <a:ext cx="244475" cy="317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6510338" y="5172075"/>
              <a:ext cx="244475" cy="254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6754813" y="5197475"/>
              <a:ext cx="244475" cy="2063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999288" y="5218113"/>
              <a:ext cx="244475" cy="222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7243763" y="5240338"/>
              <a:ext cx="244475" cy="142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7488238" y="5254625"/>
              <a:ext cx="244475" cy="1587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7732713" y="5270500"/>
              <a:ext cx="244475" cy="1111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5"/>
            <p:cNvSpPr>
              <a:spLocks noChangeShapeType="1"/>
            </p:cNvSpPr>
            <p:nvPr/>
          </p:nvSpPr>
          <p:spPr bwMode="auto">
            <a:xfrm>
              <a:off x="2114550" y="2159000"/>
              <a:ext cx="25400" cy="7778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>
              <a:off x="2197100" y="2393950"/>
              <a:ext cx="26988" cy="8255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2276475" y="2632075"/>
              <a:ext cx="30163" cy="7937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8"/>
            <p:cNvSpPr>
              <a:spLocks noChangeShapeType="1"/>
            </p:cNvSpPr>
            <p:nvPr/>
          </p:nvSpPr>
          <p:spPr bwMode="auto">
            <a:xfrm>
              <a:off x="2359025" y="2867025"/>
              <a:ext cx="25400" cy="8255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>
              <a:off x="2443163" y="3106738"/>
              <a:ext cx="25400" cy="7778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2525713" y="3340100"/>
              <a:ext cx="25400" cy="84138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2603500" y="3575050"/>
              <a:ext cx="52388" cy="666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2754313" y="3776663"/>
              <a:ext cx="52387" cy="6826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2847975" y="3897313"/>
              <a:ext cx="61913" cy="571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4"/>
            <p:cNvSpPr>
              <a:spLocks noChangeShapeType="1"/>
            </p:cNvSpPr>
            <p:nvPr/>
          </p:nvSpPr>
          <p:spPr bwMode="auto">
            <a:xfrm>
              <a:off x="3035300" y="4068763"/>
              <a:ext cx="57150" cy="5238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5"/>
            <p:cNvSpPr>
              <a:spLocks noChangeShapeType="1"/>
            </p:cNvSpPr>
            <p:nvPr/>
          </p:nvSpPr>
          <p:spPr bwMode="auto">
            <a:xfrm>
              <a:off x="3092450" y="4121150"/>
              <a:ext cx="68263" cy="4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>
              <a:off x="3300413" y="4260850"/>
              <a:ext cx="36512" cy="269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7"/>
            <p:cNvSpPr>
              <a:spLocks noChangeShapeType="1"/>
            </p:cNvSpPr>
            <p:nvPr/>
          </p:nvSpPr>
          <p:spPr bwMode="auto">
            <a:xfrm>
              <a:off x="3336925" y="4287838"/>
              <a:ext cx="73025" cy="36512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8"/>
            <p:cNvSpPr>
              <a:spLocks noChangeShapeType="1"/>
            </p:cNvSpPr>
            <p:nvPr/>
          </p:nvSpPr>
          <p:spPr bwMode="auto">
            <a:xfrm>
              <a:off x="3560763" y="4402138"/>
              <a:ext cx="20637" cy="9525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9"/>
            <p:cNvSpPr>
              <a:spLocks noChangeShapeType="1"/>
            </p:cNvSpPr>
            <p:nvPr/>
          </p:nvSpPr>
          <p:spPr bwMode="auto">
            <a:xfrm>
              <a:off x="3581400" y="4411663"/>
              <a:ext cx="77788" cy="3175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0"/>
            <p:cNvSpPr>
              <a:spLocks noChangeShapeType="1"/>
            </p:cNvSpPr>
            <p:nvPr/>
          </p:nvSpPr>
          <p:spPr bwMode="auto">
            <a:xfrm>
              <a:off x="3816350" y="4505325"/>
              <a:ext cx="9525" cy="635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>
              <a:off x="3825875" y="4511675"/>
              <a:ext cx="77788" cy="25400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2"/>
            <p:cNvSpPr>
              <a:spLocks noChangeShapeType="1"/>
            </p:cNvSpPr>
            <p:nvPr/>
          </p:nvSpPr>
          <p:spPr bwMode="auto">
            <a:xfrm>
              <a:off x="4065588" y="4589463"/>
              <a:ext cx="4762" cy="15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3"/>
            <p:cNvSpPr>
              <a:spLocks noChangeShapeType="1"/>
            </p:cNvSpPr>
            <p:nvPr/>
          </p:nvSpPr>
          <p:spPr bwMode="auto">
            <a:xfrm>
              <a:off x="4070350" y="4589463"/>
              <a:ext cx="84138" cy="20637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4"/>
            <p:cNvSpPr>
              <a:spLocks noChangeShapeType="1"/>
            </p:cNvSpPr>
            <p:nvPr/>
          </p:nvSpPr>
          <p:spPr bwMode="auto">
            <a:xfrm>
              <a:off x="4314825" y="4656138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>
              <a:off x="4559300" y="4708525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6"/>
            <p:cNvSpPr>
              <a:spLocks noChangeShapeType="1"/>
            </p:cNvSpPr>
            <p:nvPr/>
          </p:nvSpPr>
          <p:spPr bwMode="auto">
            <a:xfrm>
              <a:off x="4803775" y="4756150"/>
              <a:ext cx="84138" cy="1587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7"/>
            <p:cNvSpPr>
              <a:spLocks noChangeShapeType="1"/>
            </p:cNvSpPr>
            <p:nvPr/>
          </p:nvSpPr>
          <p:spPr bwMode="auto">
            <a:xfrm>
              <a:off x="5048250" y="4797425"/>
              <a:ext cx="84138" cy="95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8"/>
            <p:cNvSpPr>
              <a:spLocks noChangeShapeType="1"/>
            </p:cNvSpPr>
            <p:nvPr/>
          </p:nvSpPr>
          <p:spPr bwMode="auto">
            <a:xfrm>
              <a:off x="5287963" y="4833938"/>
              <a:ext cx="84137" cy="95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9"/>
            <p:cNvSpPr>
              <a:spLocks noChangeShapeType="1"/>
            </p:cNvSpPr>
            <p:nvPr/>
          </p:nvSpPr>
          <p:spPr bwMode="auto">
            <a:xfrm>
              <a:off x="5532438" y="4865688"/>
              <a:ext cx="84137" cy="95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80"/>
            <p:cNvSpPr>
              <a:spLocks noChangeShapeType="1"/>
            </p:cNvSpPr>
            <p:nvPr/>
          </p:nvSpPr>
          <p:spPr bwMode="auto">
            <a:xfrm>
              <a:off x="5776913" y="4891088"/>
              <a:ext cx="84137" cy="95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81"/>
            <p:cNvSpPr>
              <a:spLocks noChangeShapeType="1"/>
            </p:cNvSpPr>
            <p:nvPr/>
          </p:nvSpPr>
          <p:spPr bwMode="auto">
            <a:xfrm>
              <a:off x="6021388" y="4916488"/>
              <a:ext cx="84137" cy="63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82"/>
            <p:cNvSpPr>
              <a:spLocks noChangeShapeType="1"/>
            </p:cNvSpPr>
            <p:nvPr/>
          </p:nvSpPr>
          <p:spPr bwMode="auto">
            <a:xfrm>
              <a:off x="6265863" y="4937125"/>
              <a:ext cx="84137" cy="63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3"/>
            <p:cNvSpPr>
              <a:spLocks noChangeShapeType="1"/>
            </p:cNvSpPr>
            <p:nvPr/>
          </p:nvSpPr>
          <p:spPr bwMode="auto">
            <a:xfrm>
              <a:off x="6510338" y="4959350"/>
              <a:ext cx="84137" cy="476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4"/>
            <p:cNvSpPr>
              <a:spLocks noChangeShapeType="1"/>
            </p:cNvSpPr>
            <p:nvPr/>
          </p:nvSpPr>
          <p:spPr bwMode="auto">
            <a:xfrm>
              <a:off x="6754813" y="4979988"/>
              <a:ext cx="84137" cy="476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85"/>
            <p:cNvSpPr>
              <a:spLocks noChangeShapeType="1"/>
            </p:cNvSpPr>
            <p:nvPr/>
          </p:nvSpPr>
          <p:spPr bwMode="auto">
            <a:xfrm>
              <a:off x="6999288" y="4994275"/>
              <a:ext cx="84137" cy="63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86"/>
            <p:cNvSpPr>
              <a:spLocks noChangeShapeType="1"/>
            </p:cNvSpPr>
            <p:nvPr/>
          </p:nvSpPr>
          <p:spPr bwMode="auto">
            <a:xfrm>
              <a:off x="7243763" y="5010150"/>
              <a:ext cx="84137" cy="635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7"/>
            <p:cNvSpPr>
              <a:spLocks noChangeShapeType="1"/>
            </p:cNvSpPr>
            <p:nvPr/>
          </p:nvSpPr>
          <p:spPr bwMode="auto">
            <a:xfrm>
              <a:off x="7488238" y="5021263"/>
              <a:ext cx="84137" cy="476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8"/>
            <p:cNvSpPr>
              <a:spLocks noChangeShapeType="1"/>
            </p:cNvSpPr>
            <p:nvPr/>
          </p:nvSpPr>
          <p:spPr bwMode="auto">
            <a:xfrm>
              <a:off x="7732713" y="5037138"/>
              <a:ext cx="84137" cy="476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1630363" y="517048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1630363" y="4530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1630363" y="3895725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1630363" y="3255963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85" name="Rectangle 94"/>
            <p:cNvSpPr>
              <a:spLocks noChangeArrowheads="1"/>
            </p:cNvSpPr>
            <p:nvPr/>
          </p:nvSpPr>
          <p:spPr bwMode="auto">
            <a:xfrm>
              <a:off x="1630363" y="2616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86" name="Rectangle 95"/>
            <p:cNvSpPr>
              <a:spLocks noChangeArrowheads="1"/>
            </p:cNvSpPr>
            <p:nvPr/>
          </p:nvSpPr>
          <p:spPr bwMode="auto">
            <a:xfrm>
              <a:off x="1630363" y="1981200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5.0</a:t>
              </a:r>
              <a:endParaRPr lang="en-US"/>
            </a:p>
          </p:txBody>
        </p:sp>
        <p:sp>
          <p:nvSpPr>
            <p:cNvPr id="87" name="Rectangle 96"/>
            <p:cNvSpPr>
              <a:spLocks noChangeArrowheads="1"/>
            </p:cNvSpPr>
            <p:nvPr/>
          </p:nvSpPr>
          <p:spPr bwMode="auto">
            <a:xfrm>
              <a:off x="1630363" y="1341438"/>
              <a:ext cx="3333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6.0</a:t>
              </a:r>
              <a:endParaRPr lang="en-US"/>
            </a:p>
          </p:txBody>
        </p:sp>
        <p:sp>
          <p:nvSpPr>
            <p:cNvPr id="88" name="Rectangle 97"/>
            <p:cNvSpPr>
              <a:spLocks noChangeArrowheads="1"/>
            </p:cNvSpPr>
            <p:nvPr/>
          </p:nvSpPr>
          <p:spPr bwMode="auto">
            <a:xfrm>
              <a:off x="2052638" y="5503863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9" name="Rectangle 98"/>
            <p:cNvSpPr>
              <a:spLocks noChangeArrowheads="1"/>
            </p:cNvSpPr>
            <p:nvPr/>
          </p:nvSpPr>
          <p:spPr bwMode="auto">
            <a:xfrm>
              <a:off x="29003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38782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4856163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5829300" y="5503863"/>
              <a:ext cx="4000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67389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716838" y="5503863"/>
              <a:ext cx="533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4944196" y="5926138"/>
              <a:ext cx="24601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</p:grpSp>
      <p:sp>
        <p:nvSpPr>
          <p:cNvPr id="102" name="Rectangle 120"/>
          <p:cNvSpPr>
            <a:spLocks noChangeArrowheads="1"/>
          </p:cNvSpPr>
          <p:nvPr/>
        </p:nvSpPr>
        <p:spPr bwMode="auto">
          <a:xfrm rot="16200000">
            <a:off x="312968" y="3082019"/>
            <a:ext cx="148624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3100" b="1" dirty="0" smtClean="0">
                <a:solidFill>
                  <a:srgbClr val="000000"/>
                </a:solidFill>
              </a:rPr>
              <a:t>λ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(discrete)</a:t>
            </a:r>
            <a:endParaRPr lang="en-US" sz="2400" dirty="0"/>
          </a:p>
        </p:txBody>
      </p:sp>
      <p:sp>
        <p:nvSpPr>
          <p:cNvPr id="103" name="Rectangle 120"/>
          <p:cNvSpPr>
            <a:spLocks noChangeArrowheads="1"/>
          </p:cNvSpPr>
          <p:nvPr/>
        </p:nvSpPr>
        <p:spPr bwMode="auto">
          <a:xfrm>
            <a:off x="2139781" y="4137328"/>
            <a:ext cx="94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contest</a:t>
            </a:r>
            <a:endParaRPr lang="en-US" sz="2400" dirty="0"/>
          </a:p>
        </p:txBody>
      </p:sp>
      <p:sp>
        <p:nvSpPr>
          <p:cNvPr id="104" name="Rectangle 120"/>
          <p:cNvSpPr>
            <a:spLocks noChangeArrowheads="1"/>
          </p:cNvSpPr>
          <p:nvPr/>
        </p:nvSpPr>
        <p:spPr bwMode="auto">
          <a:xfrm>
            <a:off x="2788553" y="2907268"/>
            <a:ext cx="1152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scramble</a:t>
            </a:r>
            <a:endParaRPr lang="en-US" sz="2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503362" y="1856956"/>
            <a:ext cx="464269" cy="298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20"/>
          <p:cNvSpPr>
            <a:spLocks noChangeArrowheads="1"/>
          </p:cNvSpPr>
          <p:nvPr/>
        </p:nvSpPr>
        <p:spPr bwMode="auto">
          <a:xfrm>
            <a:off x="369790" y="1856956"/>
            <a:ext cx="96957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300" b="1" dirty="0" smtClean="0">
                <a:solidFill>
                  <a:srgbClr val="000000"/>
                </a:solidFill>
              </a:rPr>
              <a:t>λ</a:t>
            </a:r>
            <a:r>
              <a:rPr lang="en-US" sz="2300" b="1" baseline="-25000" dirty="0" smtClean="0">
                <a:solidFill>
                  <a:srgbClr val="000000"/>
                </a:solidFill>
              </a:rPr>
              <a:t>max</a:t>
            </a:r>
            <a:endParaRPr lang="en-US" sz="2300" dirty="0">
              <a:latin typeface="Arial Narrow" pitchFamily="34" charset="0"/>
            </a:endParaRPr>
          </a:p>
        </p:txBody>
      </p:sp>
      <p:sp>
        <p:nvSpPr>
          <p:cNvPr id="107" name="Rectangle 120"/>
          <p:cNvSpPr>
            <a:spLocks noChangeArrowheads="1"/>
          </p:cNvSpPr>
          <p:nvPr/>
        </p:nvSpPr>
        <p:spPr bwMode="auto">
          <a:xfrm>
            <a:off x="315198" y="1566790"/>
            <a:ext cx="11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-intercept: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036761" y="4737917"/>
            <a:ext cx="61638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20"/>
          <p:cNvSpPr>
            <a:spLocks noChangeArrowheads="1"/>
          </p:cNvSpPr>
          <p:nvPr/>
        </p:nvSpPr>
        <p:spPr bwMode="auto">
          <a:xfrm>
            <a:off x="6325569" y="4382600"/>
            <a:ext cx="1544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steady state</a:t>
            </a:r>
            <a:endParaRPr lang="en-US" sz="2400" dirty="0"/>
          </a:p>
        </p:txBody>
      </p:sp>
      <p:sp>
        <p:nvSpPr>
          <p:cNvPr id="112" name="Rectangle 120"/>
          <p:cNvSpPr>
            <a:spLocks noChangeArrowheads="1"/>
          </p:cNvSpPr>
          <p:nvPr/>
        </p:nvSpPr>
        <p:spPr bwMode="auto">
          <a:xfrm>
            <a:off x="2219824" y="4922728"/>
            <a:ext cx="2730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Carrying capacity (K)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184262" y="4766725"/>
            <a:ext cx="322938" cy="216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926429" y="1719571"/>
            <a:ext cx="5149827" cy="969962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Rectangle 114"/>
          <p:cNvSpPr/>
          <p:nvPr/>
        </p:nvSpPr>
        <p:spPr>
          <a:xfrm>
            <a:off x="2998614" y="1779896"/>
            <a:ext cx="505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400" b="1" u="sng" dirty="0" smtClean="0">
                <a:latin typeface="Arial Narrow" pitchFamily="34" charset="0"/>
              </a:rPr>
              <a:t>Contest</a:t>
            </a:r>
            <a:r>
              <a:rPr lang="en-US" sz="2400" b="1" dirty="0" smtClean="0">
                <a:latin typeface="Arial Narrow" pitchFamily="34" charset="0"/>
              </a:rPr>
              <a:t>: Population growth rate declines faster at first, then slows more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Contest and Scramble Comparison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1076" l="889" r="99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4978" cy="10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21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1" grpId="0"/>
      <p:bldP spid="112" grpId="0"/>
      <p:bldP spid="114" grpId="0" animBg="1"/>
      <p:bldP spid="1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6668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Distinguishing Density Dependence Types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29683"/>
            <a:ext cx="8534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	Make detailed behavioral observations</a:t>
            </a:r>
          </a:p>
          <a:p>
            <a:pPr marL="0" lvl="4" algn="ctr">
              <a:tabLst>
                <a:tab pos="1146175" algn="l"/>
              </a:tabLst>
            </a:pP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</a:p>
          <a:p>
            <a:pPr marL="0" lvl="4">
              <a:tabLst>
                <a:tab pos="1146175" algn="l"/>
              </a:tabLst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Do a model fitting exercise</a:t>
            </a:r>
          </a:p>
          <a:p>
            <a:pPr marL="0" lvl="4" algn="ctr">
              <a:tabLst>
                <a:tab pos="1146175" algn="l"/>
              </a:tabLst>
            </a:pPr>
            <a:endParaRPr lang="en-US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 algn="ctr">
              <a:tabLst>
                <a:tab pos="1146175" algn="l"/>
              </a:tabLst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 algn="ctr">
              <a:tabLst>
                <a:tab pos="1146175" algn="l"/>
              </a:tabLst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i.e., Collect data on population density over time for many generations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Fit the data to models of scramble and contest competition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Determine which model (i.e., scramble vs. contest) fits best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09" y="1997407"/>
            <a:ext cx="1197591" cy="898193"/>
          </a:xfrm>
          <a:prstGeom prst="rect">
            <a:avLst/>
          </a:prstGeom>
          <a:noFill/>
          <a:ln w="28575" cap="flat">
            <a:solidFill>
              <a:srgbClr val="EDD07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19345" y="3162815"/>
            <a:ext cx="2548255" cy="1713985"/>
            <a:chOff x="1347851" y="4143500"/>
            <a:chExt cx="2919349" cy="1965960"/>
          </a:xfrm>
        </p:grpSpPr>
        <p:sp>
          <p:nvSpPr>
            <p:cNvPr id="10" name="Rectangle 9"/>
            <p:cNvSpPr/>
            <p:nvPr/>
          </p:nvSpPr>
          <p:spPr>
            <a:xfrm>
              <a:off x="1347851" y="4143500"/>
              <a:ext cx="2919349" cy="1965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705191" y="4273498"/>
              <a:ext cx="2409609" cy="61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14800" y="4273498"/>
              <a:ext cx="776" cy="14872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705190" y="5760751"/>
              <a:ext cx="2410385" cy="6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05191" y="4273498"/>
              <a:ext cx="776" cy="14872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05191" y="4273498"/>
              <a:ext cx="776" cy="14872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705191" y="5760751"/>
              <a:ext cx="241038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1705191" y="4521990"/>
              <a:ext cx="239030" cy="3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1944221" y="4861740"/>
              <a:ext cx="119515" cy="1350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2063736" y="4996776"/>
              <a:ext cx="119515" cy="1134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2195200" y="5122107"/>
              <a:ext cx="119515" cy="968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2302766" y="5207039"/>
              <a:ext cx="119515" cy="807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2422281" y="5287814"/>
              <a:ext cx="119515" cy="709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2541796" y="5358724"/>
              <a:ext cx="119515" cy="60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2661311" y="5419152"/>
              <a:ext cx="119515" cy="50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780826" y="5469713"/>
              <a:ext cx="119515" cy="425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2900341" y="5512259"/>
              <a:ext cx="119515" cy="38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3019857" y="5550489"/>
              <a:ext cx="119515" cy="30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3139372" y="5581319"/>
              <a:ext cx="117187" cy="258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3256559" y="5607216"/>
              <a:ext cx="119515" cy="24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3376074" y="5631881"/>
              <a:ext cx="119515" cy="17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3495589" y="5649762"/>
              <a:ext cx="119515" cy="160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>
              <a:off x="3615104" y="5665794"/>
              <a:ext cx="119515" cy="14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3734619" y="5679976"/>
              <a:ext cx="119515" cy="12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3854134" y="5692308"/>
              <a:ext cx="119515" cy="98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>
              <a:off x="3973649" y="5702174"/>
              <a:ext cx="119515" cy="8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1705191" y="4521990"/>
              <a:ext cx="12417" cy="30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1745547" y="4613248"/>
              <a:ext cx="13193" cy="320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>
              <a:off x="1784350" y="4705739"/>
              <a:ext cx="14746" cy="30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>
              <a:off x="1824706" y="4796996"/>
              <a:ext cx="12417" cy="320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>
              <a:off x="1865838" y="4890104"/>
              <a:ext cx="12417" cy="302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1906194" y="4980745"/>
              <a:ext cx="12417" cy="32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ShapeType="1"/>
            </p:cNvSpPr>
            <p:nvPr/>
          </p:nvSpPr>
          <p:spPr bwMode="auto">
            <a:xfrm>
              <a:off x="1944221" y="5072002"/>
              <a:ext cx="25611" cy="258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2017948" y="5150312"/>
              <a:ext cx="25610" cy="265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3"/>
            <p:cNvSpPr>
              <a:spLocks noChangeShapeType="1"/>
            </p:cNvSpPr>
            <p:nvPr/>
          </p:nvSpPr>
          <p:spPr bwMode="auto">
            <a:xfrm>
              <a:off x="2063736" y="5197174"/>
              <a:ext cx="30267" cy="221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4"/>
            <p:cNvSpPr>
              <a:spLocks noChangeShapeType="1"/>
            </p:cNvSpPr>
            <p:nvPr/>
          </p:nvSpPr>
          <p:spPr bwMode="auto">
            <a:xfrm>
              <a:off x="2155313" y="5263767"/>
              <a:ext cx="27939" cy="203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2183251" y="5284115"/>
              <a:ext cx="33371" cy="17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>
              <a:off x="2284917" y="5338376"/>
              <a:ext cx="17849" cy="104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7"/>
            <p:cNvSpPr>
              <a:spLocks noChangeShapeType="1"/>
            </p:cNvSpPr>
            <p:nvPr/>
          </p:nvSpPr>
          <p:spPr bwMode="auto">
            <a:xfrm>
              <a:off x="2302766" y="5348859"/>
              <a:ext cx="35699" cy="14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>
              <a:off x="2412193" y="5393254"/>
              <a:ext cx="10089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>
              <a:off x="2422281" y="5396954"/>
              <a:ext cx="38028" cy="12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2537140" y="5433333"/>
              <a:ext cx="4656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>
              <a:off x="2541796" y="5435800"/>
              <a:ext cx="38028" cy="98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>
              <a:off x="2658983" y="5466014"/>
              <a:ext cx="2328" cy="6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>
              <a:off x="2661311" y="5466014"/>
              <a:ext cx="41132" cy="8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>
              <a:off x="2780826" y="5491911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5"/>
            <p:cNvSpPr>
              <a:spLocks noChangeShapeType="1"/>
            </p:cNvSpPr>
            <p:nvPr/>
          </p:nvSpPr>
          <p:spPr bwMode="auto">
            <a:xfrm>
              <a:off x="2900341" y="5512259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>
              <a:off x="3019857" y="5530757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7"/>
            <p:cNvSpPr>
              <a:spLocks noChangeShapeType="1"/>
            </p:cNvSpPr>
            <p:nvPr/>
          </p:nvSpPr>
          <p:spPr bwMode="auto">
            <a:xfrm>
              <a:off x="3139372" y="5546789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8"/>
            <p:cNvSpPr>
              <a:spLocks noChangeShapeType="1"/>
            </p:cNvSpPr>
            <p:nvPr/>
          </p:nvSpPr>
          <p:spPr bwMode="auto">
            <a:xfrm>
              <a:off x="3256559" y="5560971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9"/>
            <p:cNvSpPr>
              <a:spLocks noChangeShapeType="1"/>
            </p:cNvSpPr>
            <p:nvPr/>
          </p:nvSpPr>
          <p:spPr bwMode="auto">
            <a:xfrm>
              <a:off x="3376074" y="5573303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0"/>
            <p:cNvSpPr>
              <a:spLocks noChangeShapeType="1"/>
            </p:cNvSpPr>
            <p:nvPr/>
          </p:nvSpPr>
          <p:spPr bwMode="auto">
            <a:xfrm>
              <a:off x="3495589" y="5583169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81"/>
            <p:cNvSpPr>
              <a:spLocks noChangeShapeType="1"/>
            </p:cNvSpPr>
            <p:nvPr/>
          </p:nvSpPr>
          <p:spPr bwMode="auto">
            <a:xfrm>
              <a:off x="3615104" y="5593035"/>
              <a:ext cx="41132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82"/>
            <p:cNvSpPr>
              <a:spLocks noChangeShapeType="1"/>
            </p:cNvSpPr>
            <p:nvPr/>
          </p:nvSpPr>
          <p:spPr bwMode="auto">
            <a:xfrm>
              <a:off x="3734619" y="5601050"/>
              <a:ext cx="41132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83"/>
            <p:cNvSpPr>
              <a:spLocks noChangeShapeType="1"/>
            </p:cNvSpPr>
            <p:nvPr/>
          </p:nvSpPr>
          <p:spPr bwMode="auto">
            <a:xfrm>
              <a:off x="3854134" y="5609683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84"/>
            <p:cNvSpPr>
              <a:spLocks noChangeShapeType="1"/>
            </p:cNvSpPr>
            <p:nvPr/>
          </p:nvSpPr>
          <p:spPr bwMode="auto">
            <a:xfrm>
              <a:off x="3973649" y="5617699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04"/>
            <p:cNvSpPr>
              <a:spLocks noChangeArrowheads="1"/>
            </p:cNvSpPr>
            <p:nvPr/>
          </p:nvSpPr>
          <p:spPr bwMode="auto">
            <a:xfrm>
              <a:off x="2819400" y="5812787"/>
              <a:ext cx="173386" cy="23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 rot="16200000">
              <a:off x="1495304" y="4803745"/>
              <a:ext cx="96524" cy="31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</a:rPr>
                <a:t>λ</a:t>
              </a:r>
              <a:endParaRPr lang="en-US" dirty="0"/>
            </a:p>
          </p:txBody>
        </p:sp>
        <p:sp>
          <p:nvSpPr>
            <p:cNvPr id="73" name="Rectangle 120"/>
            <p:cNvSpPr>
              <a:spLocks noChangeArrowheads="1"/>
            </p:cNvSpPr>
            <p:nvPr/>
          </p:nvSpPr>
          <p:spPr bwMode="auto">
            <a:xfrm>
              <a:off x="1736110" y="5294025"/>
              <a:ext cx="1159490" cy="1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</a:rPr>
                <a:t>contest</a:t>
              </a:r>
              <a:endParaRPr lang="en-US" sz="1500" dirty="0"/>
            </a:p>
          </p:txBody>
        </p:sp>
        <p:sp>
          <p:nvSpPr>
            <p:cNvPr id="74" name="Rectangle 120"/>
            <p:cNvSpPr>
              <a:spLocks noChangeArrowheads="1"/>
            </p:cNvSpPr>
            <p:nvPr/>
          </p:nvSpPr>
          <p:spPr bwMode="auto">
            <a:xfrm>
              <a:off x="2060032" y="4711295"/>
              <a:ext cx="1495314" cy="1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</a:rPr>
                <a:t>scramble</a:t>
              </a:r>
              <a:endParaRPr lang="en-US" sz="15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714000" y="5511960"/>
              <a:ext cx="2379164" cy="64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>
              <a:off x="4057650" y="5617900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838200" y="914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How can we tell which type of density dependence best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describes the population we are interested in?</a:t>
            </a:r>
          </a:p>
        </p:txBody>
      </p:sp>
    </p:spTree>
    <p:extLst>
      <p:ext uri="{BB962C8B-B14F-4D97-AF65-F5344CB8AC3E}">
        <p14:creationId xmlns="" xmlns:p14="http://schemas.microsoft.com/office/powerpoint/2010/main" val="39951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40270" y="5168463"/>
            <a:ext cx="8462141" cy="1324303"/>
          </a:xfrm>
          <a:prstGeom prst="rect">
            <a:avLst/>
          </a:prstGeom>
          <a:solidFill>
            <a:srgbClr val="EDD07F"/>
          </a:solidFill>
          <a:ln w="28575">
            <a:solidFill>
              <a:srgbClr val="F7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Rectangle 1"/>
          <p:cNvSpPr/>
          <p:nvPr/>
        </p:nvSpPr>
        <p:spPr>
          <a:xfrm>
            <a:off x="228600" y="2229683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	Make detailed behavioral observations</a:t>
            </a:r>
          </a:p>
          <a:p>
            <a:pPr marL="0" lvl="4" algn="ctr">
              <a:tabLst>
                <a:tab pos="1146175" algn="l"/>
              </a:tabLst>
            </a:pP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</a:p>
          <a:p>
            <a:pPr marL="0" lvl="4">
              <a:tabLst>
                <a:tab pos="1146175" algn="l"/>
              </a:tabLst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4">
              <a:tabLst>
                <a:tab pos="11461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Do a model fitting exercise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09" y="1997407"/>
            <a:ext cx="1197591" cy="898193"/>
          </a:xfrm>
          <a:prstGeom prst="rect">
            <a:avLst/>
          </a:prstGeom>
          <a:noFill/>
          <a:ln w="28575" cap="flat">
            <a:solidFill>
              <a:srgbClr val="EDD07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19345" y="3162815"/>
            <a:ext cx="2548255" cy="1713985"/>
            <a:chOff x="1347851" y="4143500"/>
            <a:chExt cx="2919349" cy="1965960"/>
          </a:xfrm>
        </p:grpSpPr>
        <p:sp>
          <p:nvSpPr>
            <p:cNvPr id="10" name="Rectangle 9"/>
            <p:cNvSpPr/>
            <p:nvPr/>
          </p:nvSpPr>
          <p:spPr>
            <a:xfrm>
              <a:off x="1347851" y="4143500"/>
              <a:ext cx="2919349" cy="1965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705191" y="4273498"/>
              <a:ext cx="2409609" cy="61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14800" y="4273498"/>
              <a:ext cx="776" cy="14872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705190" y="5760751"/>
              <a:ext cx="2410385" cy="6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05191" y="4273498"/>
              <a:ext cx="776" cy="14872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05191" y="4273498"/>
              <a:ext cx="776" cy="14872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705191" y="5760751"/>
              <a:ext cx="241038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1705191" y="4521990"/>
              <a:ext cx="239030" cy="3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1944221" y="4861740"/>
              <a:ext cx="119515" cy="1350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2063736" y="4996776"/>
              <a:ext cx="119515" cy="1134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2195200" y="5122107"/>
              <a:ext cx="119515" cy="968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2302766" y="5207039"/>
              <a:ext cx="119515" cy="807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2422281" y="5287814"/>
              <a:ext cx="119515" cy="709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2541796" y="5358724"/>
              <a:ext cx="119515" cy="60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2661311" y="5419152"/>
              <a:ext cx="119515" cy="50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780826" y="5469713"/>
              <a:ext cx="119515" cy="425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2900341" y="5512259"/>
              <a:ext cx="119515" cy="38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3019857" y="5550489"/>
              <a:ext cx="119515" cy="30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3139372" y="5581319"/>
              <a:ext cx="117187" cy="258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3256559" y="5607216"/>
              <a:ext cx="119515" cy="24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3376074" y="5631881"/>
              <a:ext cx="119515" cy="17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3495589" y="5649762"/>
              <a:ext cx="119515" cy="160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>
              <a:off x="3615104" y="5665794"/>
              <a:ext cx="119515" cy="14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3734619" y="5679976"/>
              <a:ext cx="119515" cy="12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3854134" y="5692308"/>
              <a:ext cx="119515" cy="98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>
              <a:off x="3973649" y="5702174"/>
              <a:ext cx="119515" cy="8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1705191" y="4521990"/>
              <a:ext cx="12417" cy="30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1745547" y="4613248"/>
              <a:ext cx="13193" cy="320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>
              <a:off x="1784350" y="4705739"/>
              <a:ext cx="14746" cy="30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>
              <a:off x="1824706" y="4796996"/>
              <a:ext cx="12417" cy="320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>
              <a:off x="1865838" y="4890104"/>
              <a:ext cx="12417" cy="302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1906194" y="4980745"/>
              <a:ext cx="12417" cy="32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ShapeType="1"/>
            </p:cNvSpPr>
            <p:nvPr/>
          </p:nvSpPr>
          <p:spPr bwMode="auto">
            <a:xfrm>
              <a:off x="1944221" y="5072002"/>
              <a:ext cx="25611" cy="258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2017948" y="5150312"/>
              <a:ext cx="25610" cy="265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3"/>
            <p:cNvSpPr>
              <a:spLocks noChangeShapeType="1"/>
            </p:cNvSpPr>
            <p:nvPr/>
          </p:nvSpPr>
          <p:spPr bwMode="auto">
            <a:xfrm>
              <a:off x="2063736" y="5197174"/>
              <a:ext cx="30267" cy="221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4"/>
            <p:cNvSpPr>
              <a:spLocks noChangeShapeType="1"/>
            </p:cNvSpPr>
            <p:nvPr/>
          </p:nvSpPr>
          <p:spPr bwMode="auto">
            <a:xfrm>
              <a:off x="2155313" y="5263767"/>
              <a:ext cx="27939" cy="203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2183251" y="5284115"/>
              <a:ext cx="33371" cy="17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>
              <a:off x="2284917" y="5338376"/>
              <a:ext cx="17849" cy="104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7"/>
            <p:cNvSpPr>
              <a:spLocks noChangeShapeType="1"/>
            </p:cNvSpPr>
            <p:nvPr/>
          </p:nvSpPr>
          <p:spPr bwMode="auto">
            <a:xfrm>
              <a:off x="2302766" y="5348859"/>
              <a:ext cx="35699" cy="14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>
              <a:off x="2412193" y="5393254"/>
              <a:ext cx="10089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>
              <a:off x="2422281" y="5396954"/>
              <a:ext cx="38028" cy="123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2537140" y="5433333"/>
              <a:ext cx="4656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>
              <a:off x="2541796" y="5435800"/>
              <a:ext cx="38028" cy="98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>
              <a:off x="2658983" y="5466014"/>
              <a:ext cx="2328" cy="6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>
              <a:off x="2661311" y="5466014"/>
              <a:ext cx="41132" cy="8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>
              <a:off x="2780826" y="5491911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5"/>
            <p:cNvSpPr>
              <a:spLocks noChangeShapeType="1"/>
            </p:cNvSpPr>
            <p:nvPr/>
          </p:nvSpPr>
          <p:spPr bwMode="auto">
            <a:xfrm>
              <a:off x="2900341" y="5512259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>
              <a:off x="3019857" y="5530757"/>
              <a:ext cx="41132" cy="6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7"/>
            <p:cNvSpPr>
              <a:spLocks noChangeShapeType="1"/>
            </p:cNvSpPr>
            <p:nvPr/>
          </p:nvSpPr>
          <p:spPr bwMode="auto">
            <a:xfrm>
              <a:off x="3139372" y="5546789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8"/>
            <p:cNvSpPr>
              <a:spLocks noChangeShapeType="1"/>
            </p:cNvSpPr>
            <p:nvPr/>
          </p:nvSpPr>
          <p:spPr bwMode="auto">
            <a:xfrm>
              <a:off x="3256559" y="5560971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9"/>
            <p:cNvSpPr>
              <a:spLocks noChangeShapeType="1"/>
            </p:cNvSpPr>
            <p:nvPr/>
          </p:nvSpPr>
          <p:spPr bwMode="auto">
            <a:xfrm>
              <a:off x="3376074" y="5573303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0"/>
            <p:cNvSpPr>
              <a:spLocks noChangeShapeType="1"/>
            </p:cNvSpPr>
            <p:nvPr/>
          </p:nvSpPr>
          <p:spPr bwMode="auto">
            <a:xfrm>
              <a:off x="3495589" y="5583169"/>
              <a:ext cx="41132" cy="3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81"/>
            <p:cNvSpPr>
              <a:spLocks noChangeShapeType="1"/>
            </p:cNvSpPr>
            <p:nvPr/>
          </p:nvSpPr>
          <p:spPr bwMode="auto">
            <a:xfrm>
              <a:off x="3615104" y="5593035"/>
              <a:ext cx="41132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82"/>
            <p:cNvSpPr>
              <a:spLocks noChangeShapeType="1"/>
            </p:cNvSpPr>
            <p:nvPr/>
          </p:nvSpPr>
          <p:spPr bwMode="auto">
            <a:xfrm>
              <a:off x="3734619" y="5601050"/>
              <a:ext cx="41132" cy="24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83"/>
            <p:cNvSpPr>
              <a:spLocks noChangeShapeType="1"/>
            </p:cNvSpPr>
            <p:nvPr/>
          </p:nvSpPr>
          <p:spPr bwMode="auto">
            <a:xfrm>
              <a:off x="3854134" y="5609683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84"/>
            <p:cNvSpPr>
              <a:spLocks noChangeShapeType="1"/>
            </p:cNvSpPr>
            <p:nvPr/>
          </p:nvSpPr>
          <p:spPr bwMode="auto">
            <a:xfrm>
              <a:off x="3973649" y="5617699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04"/>
            <p:cNvSpPr>
              <a:spLocks noChangeArrowheads="1"/>
            </p:cNvSpPr>
            <p:nvPr/>
          </p:nvSpPr>
          <p:spPr bwMode="auto">
            <a:xfrm>
              <a:off x="2819400" y="5812787"/>
              <a:ext cx="173386" cy="23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 rot="16200000">
              <a:off x="1495304" y="4803745"/>
              <a:ext cx="96524" cy="31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b="1" dirty="0" smtClean="0">
                  <a:solidFill>
                    <a:srgbClr val="000000"/>
                  </a:solidFill>
                </a:rPr>
                <a:t>λ</a:t>
              </a:r>
              <a:endParaRPr lang="en-US" dirty="0"/>
            </a:p>
          </p:txBody>
        </p:sp>
        <p:sp>
          <p:nvSpPr>
            <p:cNvPr id="73" name="Rectangle 120"/>
            <p:cNvSpPr>
              <a:spLocks noChangeArrowheads="1"/>
            </p:cNvSpPr>
            <p:nvPr/>
          </p:nvSpPr>
          <p:spPr bwMode="auto">
            <a:xfrm>
              <a:off x="1736110" y="5294025"/>
              <a:ext cx="1159490" cy="1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</a:rPr>
                <a:t>contest</a:t>
              </a:r>
              <a:endParaRPr lang="en-US" sz="1500" dirty="0"/>
            </a:p>
          </p:txBody>
        </p:sp>
        <p:sp>
          <p:nvSpPr>
            <p:cNvPr id="74" name="Rectangle 120"/>
            <p:cNvSpPr>
              <a:spLocks noChangeArrowheads="1"/>
            </p:cNvSpPr>
            <p:nvPr/>
          </p:nvSpPr>
          <p:spPr bwMode="auto">
            <a:xfrm>
              <a:off x="2060032" y="4711295"/>
              <a:ext cx="1495314" cy="19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</a:rPr>
                <a:t>scramble</a:t>
              </a:r>
              <a:endParaRPr lang="en-US" sz="15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714000" y="5511960"/>
              <a:ext cx="2379164" cy="646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>
              <a:off x="4057650" y="5617900"/>
              <a:ext cx="41132" cy="1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838200" y="914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How can we tell which type of density dependence best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describes the population we are interested in?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6841" y="5228898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Keep in mind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latin typeface="Arial Narrow" pitchFamily="34" charset="0"/>
              </a:rPr>
              <a:t>Are working with ideal categories… fit will not be perfect…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latin typeface="Arial Narrow" pitchFamily="34" charset="0"/>
              </a:rPr>
              <a:t>…but categorizing is still helpful for modeling and making predictions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6668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Distinguishing Density Dependence Types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3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When Exponential Growth Happens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5818"/>
            <a:ext cx="85344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Clearly, a population cannot grow exponentially indefinitely</a:t>
            </a:r>
          </a:p>
          <a:p>
            <a:endParaRPr lang="en-US" sz="15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When is exponential growth applicable?</a:t>
            </a:r>
          </a:p>
          <a:p>
            <a:pPr>
              <a:tabLst>
                <a:tab pos="46355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When resources are not limiting</a:t>
            </a:r>
          </a:p>
          <a:p>
            <a:pPr>
              <a:tabLst>
                <a:tab pos="46355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Often when populations are starting at low abundance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29552" y="4143823"/>
            <a:ext cx="1949326" cy="2169109"/>
            <a:chOff x="2797792" y="4143823"/>
            <a:chExt cx="1949326" cy="2169109"/>
          </a:xfrm>
        </p:grpSpPr>
        <p:pic>
          <p:nvPicPr>
            <p:cNvPr id="6" name="Picture 10" descr="d_polymorpha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735" y="4592263"/>
              <a:ext cx="1676400" cy="1257300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95600" y="5943600"/>
              <a:ext cx="185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Zebra mussels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7792" y="4143823"/>
              <a:ext cx="1900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Invasive species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053" y="3408823"/>
            <a:ext cx="2782547" cy="2306177"/>
            <a:chOff x="113053" y="3408823"/>
            <a:chExt cx="2782547" cy="230617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47" y="4094623"/>
              <a:ext cx="1728393" cy="1242889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0696" y="53456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Blue whales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053" y="3408823"/>
              <a:ext cx="2782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Populations recovering from unsustainable harvest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55636" y="3268391"/>
            <a:ext cx="2373412" cy="2827609"/>
            <a:chOff x="6555636" y="3268391"/>
            <a:chExt cx="2373412" cy="28276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557" y="3942018"/>
              <a:ext cx="1400175" cy="1782041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55636" y="3268391"/>
              <a:ext cx="237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Populations recovering from disease epidemics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57266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Bighorn sheep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3800" y="3241345"/>
            <a:ext cx="1676400" cy="531588"/>
            <a:chOff x="3733800" y="3241345"/>
            <a:chExt cx="1676400" cy="531588"/>
          </a:xfrm>
        </p:grpSpPr>
        <p:sp>
          <p:nvSpPr>
            <p:cNvPr id="18" name="Rectangle 17"/>
            <p:cNvSpPr/>
            <p:nvPr/>
          </p:nvSpPr>
          <p:spPr>
            <a:xfrm>
              <a:off x="3733800" y="3241345"/>
              <a:ext cx="1676400" cy="531588"/>
            </a:xfrm>
            <a:prstGeom prst="rect">
              <a:avLst/>
            </a:prstGeom>
            <a:solidFill>
              <a:srgbClr val="EDD07F"/>
            </a:solidFill>
            <a:ln w="28575">
              <a:solidFill>
                <a:srgbClr val="F7F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5923" y="3284809"/>
              <a:ext cx="14075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4D1C1B"/>
                  </a:solidFill>
                  <a:latin typeface="Arial Narrow" pitchFamily="34" charset="0"/>
                </a:rPr>
                <a:t>Examples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9504" y="4155744"/>
            <a:ext cx="1962974" cy="2169109"/>
            <a:chOff x="4876800" y="4155744"/>
            <a:chExt cx="1962974" cy="2169109"/>
          </a:xfrm>
        </p:grpSpPr>
        <p:sp>
          <p:nvSpPr>
            <p:cNvPr id="20" name="TextBox 19"/>
            <p:cNvSpPr txBox="1"/>
            <p:nvPr/>
          </p:nvSpPr>
          <p:spPr>
            <a:xfrm>
              <a:off x="4988256" y="5955521"/>
              <a:ext cx="185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Muskox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4155744"/>
              <a:ext cx="1900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Introduced species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694" y="4591880"/>
              <a:ext cx="1602376" cy="1261872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49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4724400" y="2811497"/>
            <a:ext cx="4191000" cy="2667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4800" y="2811497"/>
            <a:ext cx="4191000" cy="266700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Population Dynamics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38200" y="914400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Why do the different density dependence types matter?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9600" y="14478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 algn="ctr">
              <a:buFont typeface="Wingdings"/>
              <a:buChar char="à"/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Scramble vs. contest has big difference on population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stability</a:t>
            </a:r>
          </a:p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i.e., change in population size through time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9" name="Chart 7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3024376"/>
              </p:ext>
            </p:extLst>
          </p:nvPr>
        </p:nvGraphicFramePr>
        <p:xfrm>
          <a:off x="239111" y="2874049"/>
          <a:ext cx="4104289" cy="266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Chart 7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4126831"/>
              </p:ext>
            </p:extLst>
          </p:nvPr>
        </p:nvGraphicFramePr>
        <p:xfrm>
          <a:off x="4767072" y="2814181"/>
          <a:ext cx="4105656" cy="266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" name="Rectangle 82"/>
          <p:cNvSpPr/>
          <p:nvPr/>
        </p:nvSpPr>
        <p:spPr>
          <a:xfrm>
            <a:off x="381000" y="23622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Scramble (extreme effect)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90448" y="236318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</a:rPr>
              <a:t>Contest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81000" y="5535304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u="sng" dirty="0" smtClean="0">
                <a:solidFill>
                  <a:srgbClr val="EDD07F"/>
                </a:solidFill>
                <a:latin typeface="Arial Narrow" pitchFamily="34" charset="0"/>
              </a:rPr>
              <a:t>Large fluctuations</a:t>
            </a:r>
          </a:p>
          <a:p>
            <a:pPr marL="342900" lvl="4" indent="-342900" algn="ctr">
              <a:buFont typeface="Wingdings"/>
              <a:buChar char="à"/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  <a:sym typeface="Wingdings" pitchFamily="2" charset="2"/>
              </a:rPr>
              <a:t>Increased extinction risk</a:t>
            </a:r>
          </a:p>
          <a:p>
            <a:pPr marL="342900" lvl="4" indent="-342900" algn="ctr">
              <a:buFont typeface="Wingdings"/>
              <a:buChar char="à"/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  <a:sym typeface="Wingdings" pitchFamily="2" charset="2"/>
              </a:rPr>
              <a:t>Difficult to predict</a:t>
            </a:r>
            <a:endParaRPr lang="en-US" sz="2200" b="1" dirty="0" smtClean="0">
              <a:solidFill>
                <a:srgbClr val="EDD07F"/>
              </a:solidFill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800600" y="5535304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tabLst>
                <a:tab pos="1146175" algn="l"/>
              </a:tabLst>
            </a:pPr>
            <a:r>
              <a:rPr lang="en-US" sz="2200" b="1" u="sng" dirty="0" smtClean="0">
                <a:solidFill>
                  <a:srgbClr val="EDD07F"/>
                </a:solidFill>
                <a:latin typeface="Arial Narrow" pitchFamily="34" charset="0"/>
              </a:rPr>
              <a:t>Stable population</a:t>
            </a:r>
          </a:p>
          <a:p>
            <a:pPr marL="342900" lvl="4" indent="-342900" algn="ctr">
              <a:buFont typeface="Wingdings"/>
              <a:buChar char="à"/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  <a:sym typeface="Wingdings" pitchFamily="2" charset="2"/>
              </a:rPr>
              <a:t>Reduced extinction risk</a:t>
            </a:r>
          </a:p>
          <a:p>
            <a:pPr marL="342900" lvl="4" indent="-342900" algn="ctr">
              <a:buFont typeface="Wingdings"/>
              <a:buChar char="à"/>
              <a:tabLst>
                <a:tab pos="1146175" algn="l"/>
              </a:tabLst>
            </a:pPr>
            <a:r>
              <a:rPr lang="en-US" sz="2200" b="1" dirty="0" smtClean="0">
                <a:solidFill>
                  <a:srgbClr val="EDD07F"/>
                </a:solidFill>
                <a:latin typeface="Arial Narrow" pitchFamily="34" charset="0"/>
                <a:sym typeface="Wingdings" pitchFamily="2" charset="2"/>
              </a:rPr>
              <a:t>Easier to predict</a:t>
            </a:r>
            <a:endParaRPr lang="en-US" sz="2200" b="1" dirty="0" smtClean="0">
              <a:solidFill>
                <a:srgbClr val="EDD0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5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 animBg="1"/>
      <p:bldP spid="78" grpId="0"/>
      <p:bldGraphic spid="79" grpId="0">
        <p:bldAsOne/>
      </p:bldGraphic>
      <p:bldGraphic spid="80" grpId="0">
        <p:bldAsOne/>
      </p:bldGraphic>
      <p:bldP spid="83" grpId="0"/>
      <p:bldP spid="84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Limits to Exponential Growth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5818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Eventually, limits to population growth set 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1752600"/>
            <a:ext cx="7162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Two broadly defined limits to population growth:</a:t>
            </a:r>
          </a:p>
          <a:p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dependent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factors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Regulate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populations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This lecture and next lecture</a:t>
            </a:r>
          </a:p>
          <a:p>
            <a:pPr lvl="1"/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in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dependent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factors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	Do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not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regulate populations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Brief introduction today</a:t>
            </a:r>
          </a:p>
          <a:p>
            <a:pPr lvl="1"/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Important to distinguish between these limits because:</a:t>
            </a:r>
          </a:p>
          <a:p>
            <a:pPr marL="0" lvl="1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Handled differently in predictive models</a:t>
            </a:r>
          </a:p>
          <a:p>
            <a:pPr marL="0" lvl="1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Correspond to different management strategies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0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3000" b="1" u="sng" dirty="0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dependent Factors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010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Density independent factors affect birth, death, immigration, and emigration rates </a:t>
            </a:r>
            <a:r>
              <a:rPr lang="en-US" sz="2200" b="1" u="sng" dirty="0" smtClean="0">
                <a:solidFill>
                  <a:srgbClr val="FFFF00"/>
                </a:solidFill>
                <a:latin typeface="Arial Narrow" pitchFamily="34" charset="0"/>
              </a:rPr>
              <a:t>regardless of population size</a:t>
            </a:r>
          </a:p>
          <a:p>
            <a:pPr algn="ctr"/>
            <a:endParaRPr lang="en-US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(i.e., affect populations </a:t>
            </a:r>
            <a:r>
              <a:rPr lang="en-US" sz="2000" b="1" u="sng" dirty="0" smtClean="0">
                <a:solidFill>
                  <a:schemeClr val="bg1"/>
                </a:solidFill>
                <a:latin typeface="Arial Narrow" pitchFamily="34" charset="0"/>
              </a:rPr>
              <a:t>independently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of density)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55516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Often due to factors involving the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abiotic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environment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8493" y="3566592"/>
            <a:ext cx="3147707" cy="2637358"/>
            <a:chOff x="1825352" y="3877354"/>
            <a:chExt cx="3147707" cy="2637358"/>
          </a:xfrm>
        </p:grpSpPr>
        <p:sp>
          <p:nvSpPr>
            <p:cNvPr id="9" name="TextBox 8"/>
            <p:cNvSpPr txBox="1"/>
            <p:nvPr/>
          </p:nvSpPr>
          <p:spPr>
            <a:xfrm>
              <a:off x="3009331" y="4466510"/>
              <a:ext cx="1918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Wind &amp; Currents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352" y="3877354"/>
              <a:ext cx="1183979" cy="1576303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059" y="4952017"/>
              <a:ext cx="2667000" cy="1562695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771103"/>
            <a:ext cx="2286000" cy="1371600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369268" y="4612378"/>
            <a:ext cx="2165132" cy="1512739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6236" y="3352800"/>
            <a:ext cx="1918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Drought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9552" y="4152103"/>
            <a:ext cx="1918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Floods</a:t>
            </a:r>
          </a:p>
        </p:txBody>
      </p:sp>
    </p:spTree>
    <p:extLst>
      <p:ext uri="{BB962C8B-B14F-4D97-AF65-F5344CB8AC3E}">
        <p14:creationId xmlns="" xmlns:p14="http://schemas.microsoft.com/office/powerpoint/2010/main" val="27128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3000" b="1" u="sng" dirty="0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dependent Factors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33647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Examples of effects on population growth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7400" y="838200"/>
            <a:ext cx="1918136" cy="1348011"/>
            <a:chOff x="2673923" y="4466510"/>
            <a:chExt cx="1918136" cy="1348011"/>
          </a:xfrm>
        </p:grpSpPr>
        <p:sp>
          <p:nvSpPr>
            <p:cNvPr id="9" name="TextBox 8"/>
            <p:cNvSpPr txBox="1"/>
            <p:nvPr/>
          </p:nvSpPr>
          <p:spPr>
            <a:xfrm>
              <a:off x="2673923" y="4466510"/>
              <a:ext cx="1918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Wind &amp; Currents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15" y="4866620"/>
              <a:ext cx="1617751" cy="947901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04800" y="2307608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Many marine fish release eggs into water column</a:t>
            </a:r>
          </a:p>
          <a:p>
            <a:pPr>
              <a:tabLst>
                <a:tab pos="46355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	Eggs and larvae are at the mercy of where the currents take them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2" y="3361892"/>
            <a:ext cx="2195512" cy="1280715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5181600"/>
            <a:ext cx="2370160" cy="801294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8732" y="4638485"/>
            <a:ext cx="21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Adult Atlantic cod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052" y="5962021"/>
            <a:ext cx="21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Larval Atlantic cod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3505200"/>
            <a:ext cx="518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One 20lb cod can produce 3,000,000 eggs!</a:t>
            </a:r>
          </a:p>
          <a:p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parental care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High egg and larval mortality</a:t>
            </a:r>
          </a:p>
          <a:p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Survival determined by transport by currents to favorable areas by time of first feeding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9100" y="3245961"/>
            <a:ext cx="4318948" cy="3246120"/>
          </a:xfrm>
          <a:prstGeom prst="rect">
            <a:avLst/>
          </a:prstGeom>
          <a:solidFill>
            <a:schemeClr val="bg1"/>
          </a:solidFill>
          <a:ln w="28575">
            <a:solidFill>
              <a:srgbClr val="EDD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3000" b="1" u="sng" dirty="0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dependent Factors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33647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</a:rPr>
              <a:t>Examples of effects on population growth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7400" y="838200"/>
            <a:ext cx="1918136" cy="1348011"/>
            <a:chOff x="2673923" y="4466510"/>
            <a:chExt cx="1918136" cy="1348011"/>
          </a:xfrm>
        </p:grpSpPr>
        <p:sp>
          <p:nvSpPr>
            <p:cNvPr id="9" name="TextBox 8"/>
            <p:cNvSpPr txBox="1"/>
            <p:nvPr/>
          </p:nvSpPr>
          <p:spPr>
            <a:xfrm>
              <a:off x="2673923" y="4466510"/>
              <a:ext cx="1918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Wind &amp; Currents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15" y="4866620"/>
              <a:ext cx="1617751" cy="947901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04800" y="2307608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Many marine fish release eggs into water column</a:t>
            </a:r>
          </a:p>
          <a:p>
            <a:pPr>
              <a:tabLst>
                <a:tab pos="46355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	Eggs and larvae are at the mercy of where the currents take them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953000"/>
            <a:ext cx="245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Northern anchovy adults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456" y="6260068"/>
            <a:ext cx="21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Larval anchovy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48878"/>
            <a:ext cx="1905000" cy="1275522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238" y="3733800"/>
            <a:ext cx="1776162" cy="1184108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5658205"/>
            <a:ext cx="2366220" cy="548185"/>
          </a:xfrm>
          <a:prstGeom prst="rect">
            <a:avLst/>
          </a:prstGeom>
          <a:noFill/>
          <a:ln w="28575">
            <a:solidFill>
              <a:srgbClr val="EDD0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8774109"/>
              </p:ext>
            </p:extLst>
          </p:nvPr>
        </p:nvGraphicFramePr>
        <p:xfrm>
          <a:off x="4327308" y="3306247"/>
          <a:ext cx="4086224" cy="31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06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664" y="107732"/>
            <a:ext cx="774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Density </a:t>
            </a:r>
            <a:r>
              <a:rPr lang="en-US" sz="3000" b="1" u="sng" dirty="0" smtClean="0">
                <a:solidFill>
                  <a:schemeClr val="bg1"/>
                </a:solidFill>
                <a:latin typeface="Arial Narrow" pitchFamily="34" charset="0"/>
              </a:rPr>
              <a:t>In</a:t>
            </a:r>
            <a:r>
              <a:rPr lang="en-US" sz="3000" b="1" dirty="0" smtClean="0">
                <a:solidFill>
                  <a:schemeClr val="bg1"/>
                </a:solidFill>
                <a:latin typeface="Arial Narrow" pitchFamily="34" charset="0"/>
              </a:rPr>
              <a:t>dependent Factors</a:t>
            </a:r>
            <a:endParaRPr lang="en-US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952" y="976952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Populations strongly influenced by density-independent factors often show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large fluctuations in abundance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7533" y="1962090"/>
            <a:ext cx="288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Boom or bust years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905000"/>
            <a:ext cx="4371541" cy="4507330"/>
            <a:chOff x="381000" y="1893470"/>
            <a:chExt cx="4371541" cy="4507330"/>
          </a:xfrm>
        </p:grpSpPr>
        <p:sp>
          <p:nvSpPr>
            <p:cNvPr id="19" name="Rectangle 18"/>
            <p:cNvSpPr/>
            <p:nvPr/>
          </p:nvSpPr>
          <p:spPr>
            <a:xfrm>
              <a:off x="381000" y="2898098"/>
              <a:ext cx="4371541" cy="29990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1430" y="2972251"/>
              <a:ext cx="3970360" cy="2764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-472002" y="3993350"/>
              <a:ext cx="212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Abundance Index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240" y="6000690"/>
              <a:ext cx="354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Marine fish with pelagic larvae</a:t>
              </a: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49" y="1893470"/>
              <a:ext cx="1295400" cy="863599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2690737" y="2568576"/>
            <a:ext cx="2262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Adult fish abundance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920766"/>
            <a:ext cx="4267200" cy="4480034"/>
            <a:chOff x="4724400" y="1920766"/>
            <a:chExt cx="4267200" cy="4480034"/>
          </a:xfrm>
        </p:grpSpPr>
        <p:sp>
          <p:nvSpPr>
            <p:cNvPr id="13" name="Rectangle 12"/>
            <p:cNvSpPr/>
            <p:nvPr/>
          </p:nvSpPr>
          <p:spPr>
            <a:xfrm>
              <a:off x="4952707" y="2898098"/>
              <a:ext cx="3962693" cy="300045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EDD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087" y="6000690"/>
              <a:ext cx="411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Great Lakes fish with pelagic larvae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54649165"/>
                </p:ext>
              </p:extLst>
            </p:nvPr>
          </p:nvGraphicFramePr>
          <p:xfrm>
            <a:off x="5094364" y="2910388"/>
            <a:ext cx="3744836" cy="2804612"/>
          </p:xfrm>
          <a:graphic>
            <a:graphicData uri="http://schemas.openxmlformats.org/presentationml/2006/ole">
              <p:oleObj spid="_x0000_s1189" name="SPW 7.1 Graph" r:id="rId6" imgW="7404811" imgH="5545836" progId="">
                <p:embed/>
              </p:oleObj>
            </a:graphicData>
          </a:graphic>
        </p:graphicFrame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454" y="1920766"/>
              <a:ext cx="1063946" cy="834133"/>
            </a:xfrm>
            <a:prstGeom prst="rect">
              <a:avLst/>
            </a:prstGeom>
            <a:noFill/>
            <a:ln w="28575">
              <a:solidFill>
                <a:srgbClr val="EDD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24400" y="2541896"/>
              <a:ext cx="2262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Larval fish abundance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159473" y="4075238"/>
              <a:ext cx="212993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Abundance Index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432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2476</Words>
  <Application>Microsoft Office PowerPoint</Application>
  <PresentationFormat>On-screen Show (4:3)</PresentationFormat>
  <Paragraphs>670</Paragraphs>
  <Slides>40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SPW 7.1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LaptopAdmin</cp:lastModifiedBy>
  <cp:revision>1446</cp:revision>
  <cp:lastPrinted>2012-02-01T18:16:26Z</cp:lastPrinted>
  <dcterms:created xsi:type="dcterms:W3CDTF">2012-01-18T14:03:44Z</dcterms:created>
  <dcterms:modified xsi:type="dcterms:W3CDTF">2013-10-06T19:36:10Z</dcterms:modified>
</cp:coreProperties>
</file>