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2" r:id="rId2"/>
    <p:sldId id="264" r:id="rId3"/>
    <p:sldId id="343" r:id="rId4"/>
    <p:sldId id="362" r:id="rId5"/>
    <p:sldId id="363" r:id="rId6"/>
    <p:sldId id="367" r:id="rId7"/>
    <p:sldId id="369" r:id="rId8"/>
    <p:sldId id="365" r:id="rId9"/>
    <p:sldId id="366" r:id="rId10"/>
    <p:sldId id="370" r:id="rId11"/>
    <p:sldId id="371" r:id="rId12"/>
    <p:sldId id="372" r:id="rId13"/>
    <p:sldId id="373" r:id="rId14"/>
    <p:sldId id="374" r:id="rId15"/>
    <p:sldId id="395" r:id="rId16"/>
    <p:sldId id="394" r:id="rId17"/>
    <p:sldId id="376" r:id="rId18"/>
    <p:sldId id="377" r:id="rId19"/>
    <p:sldId id="385" r:id="rId20"/>
    <p:sldId id="378" r:id="rId21"/>
    <p:sldId id="379" r:id="rId22"/>
    <p:sldId id="380" r:id="rId23"/>
    <p:sldId id="388" r:id="rId24"/>
    <p:sldId id="381" r:id="rId25"/>
    <p:sldId id="389" r:id="rId26"/>
    <p:sldId id="390" r:id="rId27"/>
    <p:sldId id="383" r:id="rId28"/>
    <p:sldId id="384" r:id="rId29"/>
    <p:sldId id="386" r:id="rId30"/>
    <p:sldId id="387" r:id="rId31"/>
    <p:sldId id="393" r:id="rId32"/>
    <p:sldId id="331" r:id="rId3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EB0"/>
    <a:srgbClr val="FEE99C"/>
    <a:srgbClr val="F4D274"/>
    <a:srgbClr val="295538"/>
    <a:srgbClr val="39471D"/>
    <a:srgbClr val="862000"/>
    <a:srgbClr val="3568C5"/>
    <a:srgbClr val="996633"/>
    <a:srgbClr val="6017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>
        <p:scale>
          <a:sx n="60" d="100"/>
          <a:sy n="60" d="100"/>
        </p:scale>
        <p:origin x="-3084" y="-14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geran\Documents\Classes\FW%20364\Andrea%20Materials%202012\Lecture%20Materials\Class%2019-22%20Predation\Logistic%20growt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geran\Documents\Classes\FW%20364\Andrea%20Materials%202012\Lecture%20Materials\Class%2019-22%20Predation\Logistic%20growt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geran\Documents\Classes\FW%20364\Andrea%20Materials%202012\Lecture%20Materials\Class%2019-22%20Predation\Prey%20Density%20Depende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5277689243458351E-2"/>
          <c:y val="6.9801061799093303E-2"/>
          <c:w val="0.88716943235875989"/>
          <c:h val="0.68656883798616097"/>
        </c:manualLayout>
      </c:layout>
      <c:scatterChart>
        <c:scatterStyle val="smoothMarker"/>
        <c:ser>
          <c:idx val="0"/>
          <c:order val="0"/>
          <c:tx>
            <c:strRef>
              <c:f>'Prey b'!$B$6</c:f>
              <c:strCache>
                <c:ptCount val="1"/>
                <c:pt idx="0">
                  <c:v>bv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'Prey b'!$A$7:$A$27</c:f>
              <c:numCache>
                <c:formatCode>General</c:formatCode>
                <c:ptCount val="2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</c:numCache>
            </c:numRef>
          </c:xVal>
          <c:yVal>
            <c:numRef>
              <c:f>'Prey b'!$B$7:$B$17</c:f>
              <c:numCache>
                <c:formatCode>General</c:formatCode>
                <c:ptCount val="11"/>
                <c:pt idx="0">
                  <c:v>5</c:v>
                </c:pt>
                <c:pt idx="1">
                  <c:v>4.5</c:v>
                </c:pt>
                <c:pt idx="2">
                  <c:v>4</c:v>
                </c:pt>
                <c:pt idx="3">
                  <c:v>3.5</c:v>
                </c:pt>
                <c:pt idx="4">
                  <c:v>3</c:v>
                </c:pt>
                <c:pt idx="5">
                  <c:v>2.5</c:v>
                </c:pt>
                <c:pt idx="6">
                  <c:v>2</c:v>
                </c:pt>
                <c:pt idx="7">
                  <c:v>1.5000000000000002</c:v>
                </c:pt>
                <c:pt idx="8">
                  <c:v>0.99999999999999978</c:v>
                </c:pt>
                <c:pt idx="9">
                  <c:v>0.5</c:v>
                </c:pt>
                <c:pt idx="10">
                  <c:v>0</c:v>
                </c:pt>
              </c:numCache>
            </c:numRef>
          </c:yVal>
          <c:smooth val="1"/>
        </c:ser>
        <c:dLbls/>
        <c:axId val="62101760"/>
        <c:axId val="62291968"/>
      </c:scatterChart>
      <c:valAx>
        <c:axId val="62101760"/>
        <c:scaling>
          <c:orientation val="minMax"/>
        </c:scaling>
        <c:axPos val="b"/>
        <c:numFmt formatCode="General" sourceLinked="1"/>
        <c:tickLblPos val="nextTo"/>
        <c:crossAx val="62291968"/>
        <c:crosses val="autoZero"/>
        <c:crossBetween val="midCat"/>
      </c:valAx>
      <c:valAx>
        <c:axId val="62291968"/>
        <c:scaling>
          <c:orientation val="minMax"/>
        </c:scaling>
        <c:axPos val="l"/>
        <c:numFmt formatCode="General" sourceLinked="1"/>
        <c:tickLblPos val="nextTo"/>
        <c:crossAx val="62101760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200" b="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5277689243458351E-2"/>
          <c:y val="6.9801061799093303E-2"/>
          <c:w val="0.88716943235875978"/>
          <c:h val="0.68656883798616086"/>
        </c:manualLayout>
      </c:layout>
      <c:scatterChart>
        <c:scatterStyle val="smoothMarker"/>
        <c:ser>
          <c:idx val="0"/>
          <c:order val="0"/>
          <c:tx>
            <c:strRef>
              <c:f>'Prey b'!$B$6</c:f>
              <c:strCache>
                <c:ptCount val="1"/>
                <c:pt idx="0">
                  <c:v>bv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'Prey b'!$A$7:$A$27</c:f>
              <c:numCache>
                <c:formatCode>General</c:formatCode>
                <c:ptCount val="2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</c:numCache>
            </c:numRef>
          </c:xVal>
          <c:yVal>
            <c:numRef>
              <c:f>'Prey b'!$B$7:$B$17</c:f>
              <c:numCache>
                <c:formatCode>General</c:formatCode>
                <c:ptCount val="11"/>
                <c:pt idx="0">
                  <c:v>5</c:v>
                </c:pt>
                <c:pt idx="1">
                  <c:v>4.5</c:v>
                </c:pt>
                <c:pt idx="2">
                  <c:v>4</c:v>
                </c:pt>
                <c:pt idx="3">
                  <c:v>3.5</c:v>
                </c:pt>
                <c:pt idx="4">
                  <c:v>3</c:v>
                </c:pt>
                <c:pt idx="5">
                  <c:v>2.5</c:v>
                </c:pt>
                <c:pt idx="6">
                  <c:v>2</c:v>
                </c:pt>
                <c:pt idx="7">
                  <c:v>1.5000000000000002</c:v>
                </c:pt>
                <c:pt idx="8">
                  <c:v>0.99999999999999978</c:v>
                </c:pt>
                <c:pt idx="9">
                  <c:v>0.5</c:v>
                </c:pt>
                <c:pt idx="10">
                  <c:v>0</c:v>
                </c:pt>
              </c:numCache>
            </c:numRef>
          </c:yVal>
          <c:smooth val="1"/>
        </c:ser>
        <c:dLbls/>
        <c:axId val="63032704"/>
        <c:axId val="63042688"/>
      </c:scatterChart>
      <c:valAx>
        <c:axId val="63032704"/>
        <c:scaling>
          <c:orientation val="minMax"/>
        </c:scaling>
        <c:axPos val="b"/>
        <c:numFmt formatCode="General" sourceLinked="1"/>
        <c:tickLblPos val="nextTo"/>
        <c:crossAx val="63042688"/>
        <c:crosses val="autoZero"/>
        <c:crossBetween val="midCat"/>
      </c:valAx>
      <c:valAx>
        <c:axId val="63042688"/>
        <c:scaling>
          <c:orientation val="minMax"/>
        </c:scaling>
        <c:axPos val="l"/>
        <c:numFmt formatCode="General" sourceLinked="1"/>
        <c:tickLblPos val="nextTo"/>
        <c:crossAx val="63032704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200"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19050"/>
          </c:spPr>
          <c:marker>
            <c:symbol val="diamond"/>
            <c:size val="5"/>
          </c:marker>
          <c:xVal>
            <c:numRef>
              <c:f>Scramble!$A$11:$A$41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Scramble!$B$11:$B$41</c:f>
              <c:numCache>
                <c:formatCode>0</c:formatCode>
                <c:ptCount val="31"/>
                <c:pt idx="0" formatCode="General">
                  <c:v>0</c:v>
                </c:pt>
                <c:pt idx="1">
                  <c:v>20</c:v>
                </c:pt>
                <c:pt idx="2">
                  <c:v>39.449308179734359</c:v>
                </c:pt>
                <c:pt idx="3">
                  <c:v>76.770428031027151</c:v>
                </c:pt>
                <c:pt idx="4">
                  <c:v>145.58403632734468</c:v>
                </c:pt>
                <c:pt idx="5">
                  <c:v>263.21982126885069</c:v>
                </c:pt>
                <c:pt idx="6">
                  <c:v>438.64332397036122</c:v>
                </c:pt>
                <c:pt idx="7">
                  <c:v>647.2867568271912</c:v>
                </c:pt>
                <c:pt idx="8">
                  <c:v>826.55924484697459</c:v>
                </c:pt>
                <c:pt idx="9">
                  <c:v>932.1479686466223</c:v>
                </c:pt>
                <c:pt idx="10">
                  <c:v>977.0355233020266</c:v>
                </c:pt>
                <c:pt idx="11">
                  <c:v>992.71218014092562</c:v>
                </c:pt>
                <c:pt idx="12">
                  <c:v>997.73958463102622</c:v>
                </c:pt>
                <c:pt idx="13">
                  <c:v>999.30406884821252</c:v>
                </c:pt>
                <c:pt idx="14">
                  <c:v>999.78623214304901</c:v>
                </c:pt>
                <c:pt idx="15">
                  <c:v>999.93438403160587</c:v>
                </c:pt>
                <c:pt idx="16">
                  <c:v>999.97986360501613</c:v>
                </c:pt>
                <c:pt idx="17">
                  <c:v>999.99382090677682</c:v>
                </c:pt>
                <c:pt idx="18">
                  <c:v>999.99810391052972</c:v>
                </c:pt>
                <c:pt idx="19">
                  <c:v>999.99941817797173</c:v>
                </c:pt>
                <c:pt idx="20">
                  <c:v>999.99982146611706</c:v>
                </c:pt>
                <c:pt idx="21">
                  <c:v>999.9999452163604</c:v>
                </c:pt>
                <c:pt idx="22">
                  <c:v>999.99998318948428</c:v>
                </c:pt>
                <c:pt idx="23">
                  <c:v>999.99999484164573</c:v>
                </c:pt>
                <c:pt idx="24">
                  <c:v>999.99999841714452</c:v>
                </c:pt>
                <c:pt idx="25">
                  <c:v>999.99999951429652</c:v>
                </c:pt>
                <c:pt idx="26">
                  <c:v>999.99999985096042</c:v>
                </c:pt>
                <c:pt idx="27">
                  <c:v>999.99999995426663</c:v>
                </c:pt>
                <c:pt idx="28">
                  <c:v>999.9999999859665</c:v>
                </c:pt>
                <c:pt idx="29">
                  <c:v>999.999999995694</c:v>
                </c:pt>
                <c:pt idx="30">
                  <c:v>999.99999999867873</c:v>
                </c:pt>
              </c:numCache>
            </c:numRef>
          </c:yVal>
        </c:ser>
        <c:ser>
          <c:idx val="1"/>
          <c:order val="1"/>
          <c:spPr>
            <a:ln w="19050"/>
          </c:spPr>
          <c:marker>
            <c:symbol val="square"/>
            <c:size val="3"/>
          </c:marker>
          <c:xVal>
            <c:numRef>
              <c:f>Scramble!$A$11:$A$41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Scramble!$C$11:$C$41</c:f>
              <c:numCache>
                <c:formatCode>0</c:formatCode>
                <c:ptCount val="31"/>
                <c:pt idx="0" formatCode="General">
                  <c:v>0</c:v>
                </c:pt>
                <c:pt idx="1">
                  <c:v>20</c:v>
                </c:pt>
                <c:pt idx="2">
                  <c:v>115.77591474543941</c:v>
                </c:pt>
                <c:pt idx="3">
                  <c:v>564.5186556119279</c:v>
                </c:pt>
                <c:pt idx="4">
                  <c:v>1231.8239714288234</c:v>
                </c:pt>
                <c:pt idx="5">
                  <c:v>813.11980275166945</c:v>
                </c:pt>
                <c:pt idx="6">
                  <c:v>1136.5161126020371</c:v>
                </c:pt>
                <c:pt idx="7">
                  <c:v>889.90861984530909</c:v>
                </c:pt>
                <c:pt idx="8">
                  <c:v>1083.9597561594346</c:v>
                </c:pt>
                <c:pt idx="9">
                  <c:v>932.56641160698348</c:v>
                </c:pt>
                <c:pt idx="10">
                  <c:v>1052.3332686367683</c:v>
                </c:pt>
                <c:pt idx="11">
                  <c:v>958.14249470691198</c:v>
                </c:pt>
                <c:pt idx="12">
                  <c:v>1032.7651443213238</c:v>
                </c:pt>
                <c:pt idx="13">
                  <c:v>973.87974667141771</c:v>
                </c:pt>
                <c:pt idx="14">
                  <c:v>1020.5419042579838</c:v>
                </c:pt>
                <c:pt idx="15">
                  <c:v>983.66254131405867</c:v>
                </c:pt>
                <c:pt idx="16">
                  <c:v>1012.8826856604526</c:v>
                </c:pt>
                <c:pt idx="17">
                  <c:v>989.77041747636929</c:v>
                </c:pt>
                <c:pt idx="18">
                  <c:v>1008.0791486645236</c:v>
                </c:pt>
                <c:pt idx="19">
                  <c:v>993.59141905615729</c:v>
                </c:pt>
                <c:pt idx="20">
                  <c:v>1005.0662216553349</c:v>
                </c:pt>
                <c:pt idx="21">
                  <c:v>995.98406642620967</c:v>
                </c:pt>
                <c:pt idx="22">
                  <c:v>1003.1766026618841</c:v>
                </c:pt>
                <c:pt idx="23">
                  <c:v>997.48303290650392</c:v>
                </c:pt>
                <c:pt idx="24">
                  <c:v>1001.9916403293439</c:v>
                </c:pt>
                <c:pt idx="25">
                  <c:v>998.42236500030742</c:v>
                </c:pt>
                <c:pt idx="26">
                  <c:v>1001.2486405768022</c:v>
                </c:pt>
                <c:pt idx="27">
                  <c:v>999.01108739300241</c:v>
                </c:pt>
                <c:pt idx="28">
                  <c:v>1000.7827978505886</c:v>
                </c:pt>
                <c:pt idx="29">
                  <c:v>999.38009838131643</c:v>
                </c:pt>
                <c:pt idx="30">
                  <c:v>1000.4907411321817</c:v>
                </c:pt>
              </c:numCache>
            </c:numRef>
          </c:yVal>
        </c:ser>
        <c:ser>
          <c:idx val="2"/>
          <c:order val="2"/>
          <c:spPr>
            <a:ln w="19050"/>
          </c:spPr>
          <c:marker>
            <c:symbol val="triangle"/>
            <c:size val="5"/>
          </c:marker>
          <c:xVal>
            <c:numRef>
              <c:f>Scramble!$A$11:$A$41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Scramble!$D$11:$D$41</c:f>
              <c:numCache>
                <c:formatCode>0</c:formatCode>
                <c:ptCount val="31"/>
                <c:pt idx="0" formatCode="General">
                  <c:v>0</c:v>
                </c:pt>
                <c:pt idx="1">
                  <c:v>20</c:v>
                </c:pt>
                <c:pt idx="2">
                  <c:v>190.99851720428717</c:v>
                </c:pt>
                <c:pt idx="3">
                  <c:v>1230.3579461785519</c:v>
                </c:pt>
                <c:pt idx="4">
                  <c:v>723.89159192216243</c:v>
                </c:pt>
                <c:pt idx="5">
                  <c:v>1367.0422601275479</c:v>
                </c:pt>
                <c:pt idx="6">
                  <c:v>587.13731198465473</c:v>
                </c:pt>
                <c:pt idx="7">
                  <c:v>1519.155982518814</c:v>
                </c:pt>
                <c:pt idx="8">
                  <c:v>459.67023808272086</c:v>
                </c:pt>
                <c:pt idx="9">
                  <c:v>1595.0567806913371</c:v>
                </c:pt>
                <c:pt idx="10">
                  <c:v>405.24658798935371</c:v>
                </c:pt>
                <c:pt idx="11">
                  <c:v>1593.9429712274398</c:v>
                </c:pt>
                <c:pt idx="12">
                  <c:v>406.00352828702279</c:v>
                </c:pt>
                <c:pt idx="13">
                  <c:v>1594.1393402333649</c:v>
                </c:pt>
                <c:pt idx="14">
                  <c:v>405.86998852094706</c:v>
                </c:pt>
                <c:pt idx="15">
                  <c:v>1594.1050980885868</c:v>
                </c:pt>
                <c:pt idx="16">
                  <c:v>405.89327200244696</c:v>
                </c:pt>
                <c:pt idx="17">
                  <c:v>1594.1110807827633</c:v>
                </c:pt>
                <c:pt idx="18">
                  <c:v>405.88920389324653</c:v>
                </c:pt>
                <c:pt idx="19">
                  <c:v>1594.1100358580591</c:v>
                </c:pt>
                <c:pt idx="20">
                  <c:v>405.88991441806365</c:v>
                </c:pt>
                <c:pt idx="21">
                  <c:v>1594.1102183732398</c:v>
                </c:pt>
                <c:pt idx="22">
                  <c:v>405.88979031185255</c:v>
                </c:pt>
                <c:pt idx="23">
                  <c:v>1594.1101864939612</c:v>
                </c:pt>
                <c:pt idx="24">
                  <c:v>405.88981198904145</c:v>
                </c:pt>
                <c:pt idx="25">
                  <c:v>1594.1101920622123</c:v>
                </c:pt>
                <c:pt idx="26">
                  <c:v>405.88980820275674</c:v>
                </c:pt>
                <c:pt idx="27">
                  <c:v>1594.1101910896243</c:v>
                </c:pt>
                <c:pt idx="28">
                  <c:v>405.88980886409445</c:v>
                </c:pt>
                <c:pt idx="29">
                  <c:v>1594.1101912595027</c:v>
                </c:pt>
                <c:pt idx="30">
                  <c:v>405.88980874858089</c:v>
                </c:pt>
              </c:numCache>
            </c:numRef>
          </c:yVal>
        </c:ser>
        <c:dLbls/>
        <c:axId val="63081472"/>
        <c:axId val="63091456"/>
      </c:scatterChart>
      <c:valAx>
        <c:axId val="63081472"/>
        <c:scaling>
          <c:orientation val="minMax"/>
          <c:max val="20"/>
          <c:min val="0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3091456"/>
        <c:crosses val="autoZero"/>
        <c:crossBetween val="midCat"/>
      </c:valAx>
      <c:valAx>
        <c:axId val="630914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3081472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200" b="1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C60AD-FE38-4142-A0F4-F32B104A4908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404C1-ADE7-43F4-8190-DFB5682DC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4492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D161E-CF87-4295-8BBA-E14C65E3E1E1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82132-8101-4721-A024-5DF137180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70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30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60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71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31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03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92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00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2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17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35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5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26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73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93464"/>
            <a:ext cx="9144000" cy="0"/>
          </a:xfrm>
          <a:prstGeom prst="line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7927403" y="-61136"/>
            <a:ext cx="1187916" cy="901075"/>
            <a:chOff x="685800" y="1697375"/>
            <a:chExt cx="4286250" cy="3990975"/>
          </a:xfrm>
        </p:grpSpPr>
        <p:sp>
          <p:nvSpPr>
            <p:cNvPr id="12" name="Oval 11"/>
            <p:cNvSpPr/>
            <p:nvPr/>
          </p:nvSpPr>
          <p:spPr>
            <a:xfrm rot="2315666">
              <a:off x="1135434" y="2880097"/>
              <a:ext cx="656266" cy="990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2315666">
              <a:off x="1885362" y="3367517"/>
              <a:ext cx="199504" cy="597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ackgroundRemoval t="0" b="100000" l="0" r="100000">
                          <a14:foregroundMark x1="15556" y1="30310" x2="15556" y2="30310"/>
                          <a14:foregroundMark x1="21111" y1="26253" x2="21111" y2="26253"/>
                          <a14:foregroundMark x1="27111" y1="37232" x2="27111" y2="37232"/>
                          <a14:foregroundMark x1="32444" y1="36516" x2="32444" y2="36516"/>
                          <a14:foregroundMark x1="19333" y1="49403" x2="19333" y2="49403"/>
                          <a14:foregroundMark x1="19111" y1="47255" x2="19111" y2="47255"/>
                          <a14:foregroundMark x1="25333" y1="55847" x2="25333" y2="55847"/>
                          <a14:foregroundMark x1="51111" y1="61575" x2="51111" y2="61575"/>
                          <a14:foregroundMark x1="57333" y1="59905" x2="57333" y2="59905"/>
                          <a14:foregroundMark x1="72000" y1="88544" x2="72000" y2="88544"/>
                          <a14:foregroundMark x1="80667" y1="84248" x2="80667" y2="84248"/>
                          <a14:foregroundMark x1="44667" y1="87589" x2="44667" y2="87589"/>
                          <a14:foregroundMark x1="27111" y1="77566" x2="27111" y2="77566"/>
                          <a14:foregroundMark x1="14000" y1="53461" x2="14000" y2="53461"/>
                          <a14:backgroundMark x1="21778" y1="46062" x2="21778" y2="46062"/>
                          <a14:backgroundMark x1="25556" y1="41289" x2="25556" y2="412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97375"/>
              <a:ext cx="4286250" cy="399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0" b="100000" l="0" r="100000">
                          <a14:foregroundMark x1="15556" y1="30310" x2="15556" y2="30310"/>
                          <a14:foregroundMark x1="21111" y1="26253" x2="21111" y2="26253"/>
                          <a14:foregroundMark x1="27111" y1="37232" x2="27111" y2="37232"/>
                          <a14:foregroundMark x1="32444" y1="36516" x2="32444" y2="36516"/>
                          <a14:foregroundMark x1="19333" y1="49403" x2="19333" y2="49403"/>
                          <a14:foregroundMark x1="19111" y1="47255" x2="19111" y2="47255"/>
                          <a14:foregroundMark x1="25333" y1="55847" x2="25333" y2="55847"/>
                          <a14:foregroundMark x1="51111" y1="61575" x2="51111" y2="61575"/>
                          <a14:foregroundMark x1="57333" y1="59905" x2="57333" y2="59905"/>
                          <a14:foregroundMark x1="72000" y1="88544" x2="72000" y2="88544"/>
                          <a14:foregroundMark x1="80667" y1="84248" x2="80667" y2="84248"/>
                          <a14:foregroundMark x1="44667" y1="87589" x2="44667" y2="87589"/>
                          <a14:foregroundMark x1="27111" y1="77566" x2="27111" y2="77566"/>
                          <a14:foregroundMark x1="14000" y1="53461" x2="14000" y2="53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993" t="39241" r="29061" b="56550"/>
            <a:stretch/>
          </p:blipFill>
          <p:spPr bwMode="auto">
            <a:xfrm>
              <a:off x="2787444" y="3472929"/>
              <a:ext cx="1280160" cy="208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0" b="100000" l="0" r="100000">
                          <a14:foregroundMark x1="15556" y1="30310" x2="15556" y2="30310"/>
                          <a14:foregroundMark x1="21111" y1="26253" x2="21111" y2="26253"/>
                          <a14:foregroundMark x1="27111" y1="37232" x2="27111" y2="37232"/>
                          <a14:foregroundMark x1="32444" y1="36516" x2="32444" y2="36516"/>
                          <a14:foregroundMark x1="19333" y1="49403" x2="19333" y2="49403"/>
                          <a14:foregroundMark x1="19111" y1="47255" x2="19111" y2="47255"/>
                          <a14:foregroundMark x1="25333" y1="55847" x2="25333" y2="55847"/>
                          <a14:foregroundMark x1="51111" y1="61575" x2="51111" y2="61575"/>
                          <a14:foregroundMark x1="57333" y1="59905" x2="57333" y2="59905"/>
                          <a14:foregroundMark x1="72000" y1="88544" x2="72000" y2="88544"/>
                          <a14:foregroundMark x1="80667" y1="84248" x2="80667" y2="84248"/>
                          <a14:foregroundMark x1="44667" y1="87589" x2="44667" y2="87589"/>
                          <a14:foregroundMark x1="27111" y1="77566" x2="27111" y2="77566"/>
                          <a14:foregroundMark x1="14000" y1="53461" x2="14000" y2="53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993" t="39241" r="29061" b="56550"/>
            <a:stretch/>
          </p:blipFill>
          <p:spPr bwMode="auto">
            <a:xfrm flipV="1">
              <a:off x="2193573" y="3359975"/>
              <a:ext cx="849366" cy="33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3813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microsoft.com/office/2007/relationships/hdphoto" Target="../media/hdphoto6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microsoft.com/office/2007/relationships/hdphoto" Target="../media/hdphoto6.wd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microsoft.com/office/2007/relationships/hdphoto" Target="../media/hdphoto6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6800" y="1418898"/>
            <a:ext cx="7086600" cy="388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2120464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</a:rPr>
              <a:t>FW364 Ecological Problem Solving 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307" y="3415864"/>
            <a:ext cx="6235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</a:rPr>
              <a:t>Class 22: Predation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4025464"/>
            <a:ext cx="4037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</a:rPr>
              <a:t>November 20, 2013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2939" y="3111064"/>
            <a:ext cx="304800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72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Adding Prey Density Dependence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898" y="2780437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Revised prey equation with this assumption relaxed: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2: In </a:t>
            </a:r>
            <a:r>
              <a:rPr lang="en-US" sz="2200" b="1" dirty="0">
                <a:latin typeface="Arial Narrow" pitchFamily="34" charset="0"/>
              </a:rPr>
              <a:t>the absence of the predator, the prey grow exponentially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52598" y="3267670"/>
            <a:ext cx="47115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max</a:t>
            </a:r>
            <a:r>
              <a:rPr lang="en-US" sz="2500" b="1" dirty="0" smtClean="0"/>
              <a:t>(1-V/K)V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4667" y="3886200"/>
            <a:ext cx="401962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incorporating </a:t>
            </a:r>
            <a:r>
              <a:rPr lang="en-US" sz="2300" b="1" dirty="0" err="1" smtClean="0"/>
              <a:t>b</a:t>
            </a:r>
            <a:r>
              <a:rPr lang="en-US" sz="2300" b="1" baseline="-25000" dirty="0" err="1" smtClean="0"/>
              <a:t>v</a:t>
            </a:r>
            <a:r>
              <a:rPr lang="en-US" sz="2300" b="1" dirty="0" smtClean="0">
                <a:latin typeface="Arial Narrow" pitchFamily="34" charset="0"/>
              </a:rPr>
              <a:t>  =  </a:t>
            </a:r>
            <a:r>
              <a:rPr lang="en-US" sz="2300" b="1" dirty="0" err="1"/>
              <a:t>b</a:t>
            </a:r>
            <a:r>
              <a:rPr lang="en-US" sz="2300" b="1" baseline="-25000" dirty="0" err="1"/>
              <a:t>max</a:t>
            </a:r>
            <a:r>
              <a:rPr lang="en-US" sz="2300" b="1" baseline="-25000" dirty="0"/>
              <a:t> </a:t>
            </a:r>
            <a:r>
              <a:rPr lang="en-US" sz="2300" b="1" dirty="0"/>
              <a:t>(1 - V/K) </a:t>
            </a:r>
          </a:p>
        </p:txBody>
      </p:sp>
    </p:spTree>
    <p:extLst>
      <p:ext uri="{BB962C8B-B14F-4D97-AF65-F5344CB8AC3E}">
        <p14:creationId xmlns:p14="http://schemas.microsoft.com/office/powerpoint/2010/main" xmlns="" val="313732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Adding Prey Density Dependence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898" y="2780437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Revised prey equation with this assumption relaxed: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2: In </a:t>
            </a:r>
            <a:r>
              <a:rPr lang="en-US" sz="2200" b="1" dirty="0">
                <a:latin typeface="Arial Narrow" pitchFamily="34" charset="0"/>
              </a:rPr>
              <a:t>the absence of the predator, the prey grow exponentially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52598" y="3267670"/>
            <a:ext cx="47115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max</a:t>
            </a:r>
            <a:r>
              <a:rPr lang="en-US" sz="2500" b="1" dirty="0" smtClean="0"/>
              <a:t>(1-V/K)V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4667" y="3886200"/>
            <a:ext cx="401962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incorporating </a:t>
            </a:r>
            <a:r>
              <a:rPr lang="en-US" sz="2300" b="1" dirty="0" err="1" smtClean="0"/>
              <a:t>b</a:t>
            </a:r>
            <a:r>
              <a:rPr lang="en-US" sz="2300" b="1" baseline="-25000" dirty="0" err="1" smtClean="0"/>
              <a:t>v</a:t>
            </a:r>
            <a:r>
              <a:rPr lang="en-US" sz="2300" b="1" dirty="0" smtClean="0">
                <a:latin typeface="Arial Narrow" pitchFamily="34" charset="0"/>
              </a:rPr>
              <a:t>  =  </a:t>
            </a:r>
            <a:r>
              <a:rPr lang="en-US" sz="2300" b="1" dirty="0" err="1"/>
              <a:t>b</a:t>
            </a:r>
            <a:r>
              <a:rPr lang="en-US" sz="2300" b="1" baseline="-25000" dirty="0" err="1"/>
              <a:t>max</a:t>
            </a:r>
            <a:r>
              <a:rPr lang="en-US" sz="2300" b="1" baseline="-25000" dirty="0"/>
              <a:t> </a:t>
            </a:r>
            <a:r>
              <a:rPr lang="en-US" sz="2300" b="1" dirty="0"/>
              <a:t>(1 - V/K)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3704" y="4648200"/>
            <a:ext cx="849499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How about predator equation?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latin typeface="Arial Narrow" pitchFamily="34" charset="0"/>
              </a:rPr>
              <a:t>Does anything change due to prey density dependence?</a:t>
            </a:r>
          </a:p>
          <a:p>
            <a:pPr algn="ctr">
              <a:spcAft>
                <a:spcPts val="600"/>
              </a:spcAft>
            </a:pPr>
            <a:endParaRPr lang="en-US" sz="1000" b="1" dirty="0" smtClean="0">
              <a:latin typeface="Arial Narrow" pitchFamily="34" charset="0"/>
            </a:endParaRPr>
          </a:p>
          <a:p>
            <a:pPr marL="342900" indent="-342900" algn="ctr">
              <a:spcAft>
                <a:spcPts val="600"/>
              </a:spcAft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Nothing changes</a:t>
            </a:r>
            <a:r>
              <a:rPr lang="en-US" sz="2200" b="1" dirty="0">
                <a:latin typeface="Arial Narrow" pitchFamily="34" charset="0"/>
                <a:sym typeface="Wingdings" pitchFamily="2" charset="2"/>
              </a:rPr>
              <a:t>!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29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1302" y="3180329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Adding Prey Density Dependence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2: In </a:t>
            </a:r>
            <a:r>
              <a:rPr lang="en-US" sz="2200" b="1" dirty="0">
                <a:latin typeface="Arial Narrow" pitchFamily="34" charset="0"/>
              </a:rPr>
              <a:t>the absence of the predator, the prey grow exponentially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5104" y="3293996"/>
            <a:ext cx="44196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00" b="1" dirty="0" err="1" smtClean="0">
                <a:cs typeface="Arial" pitchFamily="34" charset="0"/>
              </a:rPr>
              <a:t>dV</a:t>
            </a:r>
            <a:r>
              <a:rPr lang="en-US" sz="2300" b="1" dirty="0" smtClean="0">
                <a:cs typeface="Arial" pitchFamily="34" charset="0"/>
              </a:rPr>
              <a:t>/</a:t>
            </a:r>
            <a:r>
              <a:rPr lang="en-US" sz="2300" b="1" dirty="0" err="1" smtClean="0">
                <a:cs typeface="Arial" pitchFamily="34" charset="0"/>
              </a:rPr>
              <a:t>dt</a:t>
            </a:r>
            <a:r>
              <a:rPr lang="en-US" sz="2300" b="1" dirty="0" smtClean="0">
                <a:cs typeface="Arial" pitchFamily="34" charset="0"/>
              </a:rPr>
              <a:t> </a:t>
            </a:r>
            <a:r>
              <a:rPr lang="en-US" sz="2300" b="1" dirty="0" smtClean="0"/>
              <a:t>= </a:t>
            </a:r>
            <a:r>
              <a:rPr lang="en-US" sz="2300" b="1" dirty="0" err="1" smtClean="0"/>
              <a:t>b</a:t>
            </a:r>
            <a:r>
              <a:rPr lang="en-US" sz="2300" b="1" baseline="-25000" dirty="0" err="1" smtClean="0"/>
              <a:t>max</a:t>
            </a:r>
            <a:r>
              <a:rPr lang="en-US" sz="2300" b="1" dirty="0" smtClean="0"/>
              <a:t>(1-V/K)V </a:t>
            </a:r>
            <a:r>
              <a:rPr lang="en-US" sz="2300" b="1" dirty="0"/>
              <a:t>- </a:t>
            </a:r>
            <a:r>
              <a:rPr lang="en-US" sz="2300" b="1" dirty="0" err="1" smtClean="0"/>
              <a:t>d</a:t>
            </a:r>
            <a:r>
              <a:rPr lang="en-US" sz="2300" b="1" baseline="-25000" dirty="0" err="1" smtClean="0"/>
              <a:t>v</a:t>
            </a:r>
            <a:r>
              <a:rPr lang="en-US" sz="2300" b="1" dirty="0" err="1" smtClean="0"/>
              <a:t>V</a:t>
            </a:r>
            <a:r>
              <a:rPr lang="en-US" sz="2300" b="1" dirty="0" smtClean="0"/>
              <a:t> - </a:t>
            </a:r>
            <a:r>
              <a:rPr lang="en-US" sz="2300" b="1" dirty="0" err="1" smtClean="0"/>
              <a:t>aVP</a:t>
            </a:r>
            <a:endParaRPr lang="en-US" sz="2300" b="1" baseline="-25000" dirty="0" smtClean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4400" y="3180844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0" y="3297636"/>
            <a:ext cx="1587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No change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0898" y="2617113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Summary: Equations with Assumption 2 relaxed: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104" y="4154031"/>
            <a:ext cx="88688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Key point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pPr algn="ctr"/>
            <a:endParaRPr lang="en-US" sz="15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Prey </a:t>
            </a:r>
            <a:r>
              <a:rPr lang="en-US" sz="2200" b="1" dirty="0">
                <a:latin typeface="Arial Narrow" pitchFamily="34" charset="0"/>
              </a:rPr>
              <a:t>density dependence sets a </a:t>
            </a:r>
            <a:r>
              <a:rPr lang="en-US" sz="2200" b="1" dirty="0" smtClean="0">
                <a:latin typeface="Arial Narrow" pitchFamily="34" charset="0"/>
              </a:rPr>
              <a:t>limit on </a:t>
            </a:r>
            <a:r>
              <a:rPr lang="en-US" sz="2200" b="1" u="sng" dirty="0" smtClean="0">
                <a:latin typeface="Arial Narrow" pitchFamily="34" charset="0"/>
              </a:rPr>
              <a:t>both</a:t>
            </a:r>
            <a:r>
              <a:rPr lang="en-US" sz="2200" b="1" dirty="0" smtClean="0">
                <a:latin typeface="Arial Narrow" pitchFamily="34" charset="0"/>
              </a:rPr>
              <a:t> the number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prey (V, through </a:t>
            </a:r>
            <a:r>
              <a:rPr lang="en-US" sz="2200" b="1" dirty="0" err="1" smtClean="0">
                <a:latin typeface="Arial Narrow" pitchFamily="34" charset="0"/>
              </a:rPr>
              <a:t>b</a:t>
            </a:r>
            <a:r>
              <a:rPr lang="en-US" sz="2200" b="1" baseline="-25000" dirty="0" err="1" smtClean="0">
                <a:latin typeface="Arial Narrow" pitchFamily="34" charset="0"/>
              </a:rPr>
              <a:t>v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AND</a:t>
            </a:r>
            <a:endParaRPr lang="en-US" sz="2200" b="1" dirty="0">
              <a:latin typeface="Arial Narrow" pitchFamily="34" charset="0"/>
            </a:endParaRPr>
          </a:p>
          <a:p>
            <a:pPr algn="ctr"/>
            <a:r>
              <a:rPr lang="en-US" sz="2200" b="1" dirty="0">
                <a:latin typeface="Arial Narrow" pitchFamily="34" charset="0"/>
              </a:rPr>
              <a:t>the number of </a:t>
            </a:r>
            <a:r>
              <a:rPr lang="en-US" sz="2200" b="1" dirty="0" smtClean="0">
                <a:latin typeface="Arial Narrow" pitchFamily="34" charset="0"/>
              </a:rPr>
              <a:t>predators (P)</a:t>
            </a:r>
          </a:p>
          <a:p>
            <a:pPr algn="ctr"/>
            <a:endParaRPr lang="en-US" sz="15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since predators depend on number of prey (V)</a:t>
            </a:r>
            <a:endParaRPr lang="en-US" sz="2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2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1302" y="3180329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Adding Prey Density Dependence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2: In </a:t>
            </a:r>
            <a:r>
              <a:rPr lang="en-US" sz="2200" b="1" dirty="0">
                <a:latin typeface="Arial Narrow" pitchFamily="34" charset="0"/>
              </a:rPr>
              <a:t>the absence of the predator, the prey grow exponentially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5104" y="3293996"/>
            <a:ext cx="44196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00" b="1" dirty="0" err="1" smtClean="0">
                <a:cs typeface="Arial" pitchFamily="34" charset="0"/>
              </a:rPr>
              <a:t>dV</a:t>
            </a:r>
            <a:r>
              <a:rPr lang="en-US" sz="2300" b="1" dirty="0" smtClean="0">
                <a:cs typeface="Arial" pitchFamily="34" charset="0"/>
              </a:rPr>
              <a:t>/</a:t>
            </a:r>
            <a:r>
              <a:rPr lang="en-US" sz="2300" b="1" dirty="0" err="1" smtClean="0">
                <a:cs typeface="Arial" pitchFamily="34" charset="0"/>
              </a:rPr>
              <a:t>dt</a:t>
            </a:r>
            <a:r>
              <a:rPr lang="en-US" sz="2300" b="1" dirty="0" smtClean="0">
                <a:cs typeface="Arial" pitchFamily="34" charset="0"/>
              </a:rPr>
              <a:t> </a:t>
            </a:r>
            <a:r>
              <a:rPr lang="en-US" sz="2300" b="1" dirty="0" smtClean="0"/>
              <a:t>= </a:t>
            </a:r>
            <a:r>
              <a:rPr lang="en-US" sz="2300" b="1" dirty="0" err="1" smtClean="0"/>
              <a:t>b</a:t>
            </a:r>
            <a:r>
              <a:rPr lang="en-US" sz="2300" b="1" baseline="-25000" dirty="0" err="1" smtClean="0"/>
              <a:t>max</a:t>
            </a:r>
            <a:r>
              <a:rPr lang="en-US" sz="2300" b="1" dirty="0" smtClean="0"/>
              <a:t>(1-V/K)V </a:t>
            </a:r>
            <a:r>
              <a:rPr lang="en-US" sz="2300" b="1" dirty="0"/>
              <a:t>- </a:t>
            </a:r>
            <a:r>
              <a:rPr lang="en-US" sz="2300" b="1" dirty="0" err="1" smtClean="0"/>
              <a:t>d</a:t>
            </a:r>
            <a:r>
              <a:rPr lang="en-US" sz="2300" b="1" baseline="-25000" dirty="0" err="1" smtClean="0"/>
              <a:t>v</a:t>
            </a:r>
            <a:r>
              <a:rPr lang="en-US" sz="2300" b="1" dirty="0" err="1" smtClean="0"/>
              <a:t>V</a:t>
            </a:r>
            <a:r>
              <a:rPr lang="en-US" sz="2300" b="1" dirty="0" smtClean="0"/>
              <a:t> - </a:t>
            </a:r>
            <a:r>
              <a:rPr lang="en-US" sz="2300" b="1" dirty="0" err="1" smtClean="0"/>
              <a:t>aVP</a:t>
            </a:r>
            <a:endParaRPr lang="en-US" sz="2300" b="1" baseline="-25000" dirty="0" smtClean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4400" y="3180844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0" y="3297636"/>
            <a:ext cx="1587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No change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0898" y="2617113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Summary: Equations with Assumption 2 relaxed: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3904833"/>
            <a:ext cx="83058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Remember </a:t>
            </a:r>
            <a:r>
              <a:rPr lang="en-US" sz="2200" b="1" dirty="0">
                <a:latin typeface="Arial Narrow" pitchFamily="34" charset="0"/>
              </a:rPr>
              <a:t>from </a:t>
            </a:r>
            <a:r>
              <a:rPr lang="en-US" sz="2200" b="1" dirty="0" smtClean="0">
                <a:latin typeface="Arial Narrow" pitchFamily="34" charset="0"/>
              </a:rPr>
              <a:t>density-dependence lab that scramble competition can cause </a:t>
            </a:r>
            <a:r>
              <a:rPr lang="en-US" sz="2200" b="1" u="sng" dirty="0" smtClean="0">
                <a:latin typeface="Arial Narrow" pitchFamily="34" charset="0"/>
              </a:rPr>
              <a:t>population fluctuations</a:t>
            </a:r>
            <a:r>
              <a:rPr lang="en-US" sz="2200" b="1" dirty="0" smtClean="0">
                <a:latin typeface="Arial Narrow" pitchFamily="34" charset="0"/>
              </a:rPr>
              <a:t> (population instability)</a:t>
            </a: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u="sng" dirty="0" smtClean="0">
                <a:latin typeface="Arial Narrow" pitchFamily="34" charset="0"/>
              </a:rPr>
              <a:t>Three </a:t>
            </a:r>
            <a:r>
              <a:rPr lang="en-US" sz="2200" b="1" u="sng" dirty="0">
                <a:latin typeface="Arial Narrow" pitchFamily="34" charset="0"/>
              </a:rPr>
              <a:t>types of </a:t>
            </a:r>
            <a:r>
              <a:rPr lang="en-US" sz="2200" b="1" u="sng" dirty="0" smtClean="0">
                <a:latin typeface="Arial Narrow" pitchFamily="34" charset="0"/>
              </a:rPr>
              <a:t>behavior</a:t>
            </a:r>
            <a:r>
              <a:rPr lang="en-US" sz="2200" b="1" dirty="0" smtClean="0">
                <a:latin typeface="Arial Narrow" pitchFamily="34" charset="0"/>
              </a:rPr>
              <a:t> (depending on value of parameters)</a:t>
            </a:r>
          </a:p>
          <a:p>
            <a:endParaRPr lang="en-US" sz="500" b="1" dirty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 Narrow" pitchFamily="34" charset="0"/>
              </a:rPr>
              <a:t>smooth </a:t>
            </a:r>
            <a:r>
              <a:rPr lang="en-US" sz="2200" b="1" dirty="0">
                <a:latin typeface="Arial Narrow" pitchFamily="34" charset="0"/>
              </a:rPr>
              <a:t>approach to equilibrium – </a:t>
            </a:r>
            <a:r>
              <a:rPr lang="en-US" sz="2200" b="1" dirty="0" smtClean="0">
                <a:latin typeface="Arial Narrow" pitchFamily="34" charset="0"/>
              </a:rPr>
              <a:t>previously saw for low </a:t>
            </a:r>
            <a:r>
              <a:rPr lang="el-GR" sz="2300" b="1" dirty="0" smtClean="0">
                <a:latin typeface="+mj-lt"/>
              </a:rPr>
              <a:t>λ</a:t>
            </a:r>
            <a:endParaRPr lang="en-US" sz="23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 Narrow" pitchFamily="34" charset="0"/>
              </a:rPr>
              <a:t>damped </a:t>
            </a:r>
            <a:r>
              <a:rPr lang="en-US" sz="2200" b="1" dirty="0">
                <a:latin typeface="Arial Narrow" pitchFamily="34" charset="0"/>
              </a:rPr>
              <a:t>oscillation (eventually reaches a steady-state</a:t>
            </a:r>
            <a:r>
              <a:rPr lang="en-US" sz="2200" b="1" dirty="0" smtClean="0">
                <a:latin typeface="Arial Narrow" pitchFamily="34" charset="0"/>
              </a:rPr>
              <a:t>) – saw for high </a:t>
            </a:r>
            <a:r>
              <a:rPr lang="el-GR" sz="2300" b="1" dirty="0" smtClean="0">
                <a:latin typeface="+mj-lt"/>
              </a:rPr>
              <a:t>λ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 Narrow" pitchFamily="34" charset="0"/>
              </a:rPr>
              <a:t>stable </a:t>
            </a:r>
            <a:r>
              <a:rPr lang="en-US" sz="2200" b="1" dirty="0">
                <a:latin typeface="Arial Narrow" pitchFamily="34" charset="0"/>
              </a:rPr>
              <a:t>limit cycle (never reaches a constant </a:t>
            </a:r>
            <a:r>
              <a:rPr lang="en-US" sz="2200" b="1" dirty="0" smtClean="0">
                <a:latin typeface="Arial Narrow" pitchFamily="34" charset="0"/>
              </a:rPr>
              <a:t>value) – NEW!</a:t>
            </a:r>
          </a:p>
        </p:txBody>
      </p:sp>
    </p:spTree>
    <p:extLst>
      <p:ext uri="{BB962C8B-B14F-4D97-AF65-F5344CB8AC3E}">
        <p14:creationId xmlns:p14="http://schemas.microsoft.com/office/powerpoint/2010/main" xmlns="" val="62242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0498" y="4007068"/>
            <a:ext cx="8778770" cy="2651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1302" y="3180329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Adding Prey Density Dependence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2: In </a:t>
            </a:r>
            <a:r>
              <a:rPr lang="en-US" sz="2200" b="1" dirty="0">
                <a:latin typeface="Arial Narrow" pitchFamily="34" charset="0"/>
              </a:rPr>
              <a:t>the absence of the predator, the prey grow exponentially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5104" y="3293996"/>
            <a:ext cx="44196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00" b="1" dirty="0" err="1" smtClean="0">
                <a:cs typeface="Arial" pitchFamily="34" charset="0"/>
              </a:rPr>
              <a:t>dV</a:t>
            </a:r>
            <a:r>
              <a:rPr lang="en-US" sz="2300" b="1" dirty="0" smtClean="0">
                <a:cs typeface="Arial" pitchFamily="34" charset="0"/>
              </a:rPr>
              <a:t>/</a:t>
            </a:r>
            <a:r>
              <a:rPr lang="en-US" sz="2300" b="1" dirty="0" err="1" smtClean="0">
                <a:cs typeface="Arial" pitchFamily="34" charset="0"/>
              </a:rPr>
              <a:t>dt</a:t>
            </a:r>
            <a:r>
              <a:rPr lang="en-US" sz="2300" b="1" dirty="0" smtClean="0">
                <a:cs typeface="Arial" pitchFamily="34" charset="0"/>
              </a:rPr>
              <a:t> </a:t>
            </a:r>
            <a:r>
              <a:rPr lang="en-US" sz="2300" b="1" dirty="0" smtClean="0"/>
              <a:t>= </a:t>
            </a:r>
            <a:r>
              <a:rPr lang="en-US" sz="2300" b="1" dirty="0" err="1" smtClean="0"/>
              <a:t>b</a:t>
            </a:r>
            <a:r>
              <a:rPr lang="en-US" sz="2300" b="1" baseline="-25000" dirty="0" err="1" smtClean="0"/>
              <a:t>max</a:t>
            </a:r>
            <a:r>
              <a:rPr lang="en-US" sz="2300" b="1" dirty="0" smtClean="0"/>
              <a:t>(1-V/K)V </a:t>
            </a:r>
            <a:r>
              <a:rPr lang="en-US" sz="2300" b="1" dirty="0"/>
              <a:t>- </a:t>
            </a:r>
            <a:r>
              <a:rPr lang="en-US" sz="2300" b="1" dirty="0" err="1" smtClean="0"/>
              <a:t>d</a:t>
            </a:r>
            <a:r>
              <a:rPr lang="en-US" sz="2300" b="1" baseline="-25000" dirty="0" err="1" smtClean="0"/>
              <a:t>v</a:t>
            </a:r>
            <a:r>
              <a:rPr lang="en-US" sz="2300" b="1" dirty="0" err="1" smtClean="0"/>
              <a:t>V</a:t>
            </a:r>
            <a:r>
              <a:rPr lang="en-US" sz="2300" b="1" dirty="0" smtClean="0"/>
              <a:t> - </a:t>
            </a:r>
            <a:r>
              <a:rPr lang="en-US" sz="2300" b="1" dirty="0" err="1" smtClean="0"/>
              <a:t>aVP</a:t>
            </a:r>
            <a:endParaRPr lang="en-US" sz="2300" b="1" baseline="-25000" dirty="0" smtClean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4400" y="3180844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0" y="3297636"/>
            <a:ext cx="1587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No change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0898" y="2617113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Summary: Equations with </a:t>
            </a:r>
            <a:r>
              <a:rPr lang="en-US" sz="2200" b="1" dirty="0">
                <a:latin typeface="Arial Narrow" pitchFamily="34" charset="0"/>
              </a:rPr>
              <a:t>A</a:t>
            </a:r>
            <a:r>
              <a:rPr lang="en-US" sz="2200" b="1" dirty="0" smtClean="0">
                <a:latin typeface="Arial Narrow" pitchFamily="34" charset="0"/>
              </a:rPr>
              <a:t>ssumption 2 relaxed:</a:t>
            </a:r>
            <a:endParaRPr lang="en-US" sz="2200" b="1" dirty="0">
              <a:latin typeface="Arial Narrow" pitchFamily="34" charset="0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6286044"/>
              </p:ext>
            </p:extLst>
          </p:nvPr>
        </p:nvGraphicFramePr>
        <p:xfrm>
          <a:off x="536519" y="4049369"/>
          <a:ext cx="5534025" cy="240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ctangle 28"/>
          <p:cNvSpPr/>
          <p:nvPr/>
        </p:nvSpPr>
        <p:spPr>
          <a:xfrm>
            <a:off x="152400" y="4870082"/>
            <a:ext cx="521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+mj-lt"/>
              </a:rPr>
              <a:t>V</a:t>
            </a:r>
            <a:endParaRPr lang="en-US" sz="2200" b="1" dirty="0"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04329" y="6243181"/>
            <a:ext cx="9789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+mj-lt"/>
              </a:rPr>
              <a:t>Time</a:t>
            </a:r>
            <a:endParaRPr lang="en-US" sz="22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3678" y="4178706"/>
            <a:ext cx="23710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smooth </a:t>
            </a:r>
            <a:r>
              <a:rPr lang="en-US" sz="2200" b="1" dirty="0" smtClean="0">
                <a:latin typeface="Arial Narrow" pitchFamily="34" charset="0"/>
              </a:rPr>
              <a:t>approach</a:t>
            </a:r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>
                <a:latin typeface="Arial Narrow" pitchFamily="34" charset="0"/>
              </a:rPr>
              <a:t>damped oscillation </a:t>
            </a:r>
          </a:p>
          <a:p>
            <a:r>
              <a:rPr lang="en-US" sz="2200" b="1" dirty="0">
                <a:latin typeface="Arial Narrow" pitchFamily="34" charset="0"/>
              </a:rPr>
              <a:t>stable limit </a:t>
            </a:r>
            <a:r>
              <a:rPr lang="en-US" sz="2200" b="1" dirty="0" smtClean="0">
                <a:latin typeface="Arial Narrow" pitchFamily="34" charset="0"/>
              </a:rPr>
              <a:t>cycle</a:t>
            </a:r>
            <a:endParaRPr lang="en-US" sz="2200" dirty="0"/>
          </a:p>
        </p:txBody>
      </p:sp>
      <p:sp>
        <p:nvSpPr>
          <p:cNvPr id="4" name="Isosceles Triangle 3"/>
          <p:cNvSpPr/>
          <p:nvPr/>
        </p:nvSpPr>
        <p:spPr>
          <a:xfrm>
            <a:off x="6264748" y="4953000"/>
            <a:ext cx="228600" cy="2286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193808" y="5089634"/>
            <a:ext cx="36576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84256" y="4752762"/>
            <a:ext cx="3657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89870" y="4661848"/>
            <a:ext cx="182880" cy="1828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172200" y="4436688"/>
            <a:ext cx="36576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 rot="2645704">
            <a:off x="6279405" y="4351260"/>
            <a:ext cx="182880" cy="1828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12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Adding Predator Satiation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4: </a:t>
            </a:r>
            <a:r>
              <a:rPr lang="en-US" sz="2200" b="1" dirty="0">
                <a:latin typeface="Arial Narrow" pitchFamily="34" charset="0"/>
              </a:rPr>
              <a:t>Predators are insatiable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2808" y="2608927"/>
            <a:ext cx="81901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i.e., predators </a:t>
            </a:r>
            <a:r>
              <a:rPr lang="en-US" sz="2200" b="1" dirty="0">
                <a:latin typeface="Arial Narrow" pitchFamily="34" charset="0"/>
              </a:rPr>
              <a:t>consume the same proportion of the prey population (</a:t>
            </a:r>
            <a:r>
              <a:rPr lang="en-US" sz="2300" b="1" dirty="0" smtClean="0">
                <a:latin typeface="+mj-lt"/>
              </a:rPr>
              <a:t>a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  <a:p>
            <a:pPr marL="0" lvl="1"/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      no matter </a:t>
            </a:r>
            <a:r>
              <a:rPr lang="en-US" sz="2200" b="1" dirty="0">
                <a:latin typeface="Arial Narrow" pitchFamily="34" charset="0"/>
              </a:rPr>
              <a:t>how many prey </a:t>
            </a:r>
            <a:r>
              <a:rPr lang="en-US" sz="2200" b="1" dirty="0" smtClean="0">
                <a:latin typeface="Arial Narrow" pitchFamily="34" charset="0"/>
              </a:rPr>
              <a:t>(V) there are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25208" y="6019800"/>
            <a:ext cx="7727949" cy="535483"/>
            <a:chOff x="1646183" y="6035566"/>
            <a:chExt cx="5851634" cy="535483"/>
          </a:xfrm>
        </p:grpSpPr>
        <p:sp>
          <p:nvSpPr>
            <p:cNvPr id="37" name="Rectangle 36"/>
            <p:cNvSpPr/>
            <p:nvPr/>
          </p:nvSpPr>
          <p:spPr>
            <a:xfrm>
              <a:off x="1646183" y="6035566"/>
              <a:ext cx="5851634" cy="53548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790700" y="6077645"/>
              <a:ext cx="55626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latin typeface="Arial Narrow" pitchFamily="34" charset="0"/>
                </a:rPr>
                <a:t>Let’s find out with a demonstration!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114801" y="4876800"/>
            <a:ext cx="4419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latin typeface="Arial Narrow" pitchFamily="34" charset="0"/>
              </a:rPr>
              <a:t>Is this a reasonable assumption?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295400" y="3544806"/>
            <a:ext cx="2611233" cy="2170194"/>
            <a:chOff x="1295400" y="3849606"/>
            <a:chExt cx="2611233" cy="2170194"/>
          </a:xfrm>
        </p:grpSpPr>
        <p:grpSp>
          <p:nvGrpSpPr>
            <p:cNvPr id="41" name="Group 40"/>
            <p:cNvGrpSpPr/>
            <p:nvPr/>
          </p:nvGrpSpPr>
          <p:grpSpPr>
            <a:xfrm>
              <a:off x="1295400" y="3849606"/>
              <a:ext cx="2611233" cy="2170194"/>
              <a:chOff x="3332367" y="4535406"/>
              <a:chExt cx="2611233" cy="217019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332367" y="4648200"/>
                <a:ext cx="2611233" cy="2057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361231" y="6274713"/>
                <a:ext cx="76200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200" b="1" dirty="0" smtClean="0">
                    <a:latin typeface="+mj-lt"/>
                  </a:rPr>
                  <a:t>V</a:t>
                </a:r>
                <a:endParaRPr lang="en-US" sz="2200" b="1" baseline="-25000" dirty="0" smtClean="0">
                  <a:latin typeface="+mj-lt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6200000">
                <a:off x="3209039" y="5347306"/>
                <a:ext cx="76170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200" b="1" dirty="0" err="1" smtClean="0">
                    <a:latin typeface="+mj-lt"/>
                  </a:rPr>
                  <a:t>aV</a:t>
                </a:r>
                <a:endParaRPr lang="en-US" sz="2200" b="1" baseline="-25000" dirty="0" smtClean="0">
                  <a:latin typeface="+mj-lt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4066465" y="4788738"/>
                <a:ext cx="2" cy="14290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4066467" y="6217799"/>
                <a:ext cx="1666364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 rot="16200000">
                <a:off x="3587894" y="5827244"/>
                <a:ext cx="533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000" b="1" dirty="0" smtClean="0">
                    <a:solidFill>
                      <a:srgbClr val="39471D"/>
                    </a:solidFill>
                    <a:latin typeface="Arial Narrow" pitchFamily="34" charset="0"/>
                  </a:rPr>
                  <a:t>low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883069" y="6167912"/>
                <a:ext cx="533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000" b="1" dirty="0" smtClean="0">
                    <a:solidFill>
                      <a:srgbClr val="39471D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970831" y="6171305"/>
                <a:ext cx="94123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000" b="1" dirty="0" smtClean="0">
                    <a:solidFill>
                      <a:srgbClr val="39471D"/>
                    </a:solidFill>
                    <a:latin typeface="Arial Narrow" pitchFamily="34" charset="0"/>
                  </a:rPr>
                  <a:t>many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6200000">
                <a:off x="3371220" y="4805970"/>
                <a:ext cx="94123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000" b="1" dirty="0" smtClean="0">
                    <a:solidFill>
                      <a:srgbClr val="39471D"/>
                    </a:solidFill>
                    <a:latin typeface="Arial Narrow" pitchFamily="34" charset="0"/>
                  </a:rPr>
                  <a:t>high</a:t>
                </a: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 flipV="1">
              <a:off x="2133600" y="4409845"/>
              <a:ext cx="1409864" cy="10287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100487" y="3722065"/>
            <a:ext cx="4433913" cy="472440"/>
            <a:chOff x="4100487" y="4026865"/>
            <a:chExt cx="4433913" cy="472440"/>
          </a:xfrm>
        </p:grpSpPr>
        <p:sp>
          <p:nvSpPr>
            <p:cNvPr id="53" name="Rectangle 52"/>
            <p:cNvSpPr/>
            <p:nvPr/>
          </p:nvSpPr>
          <p:spPr>
            <a:xfrm>
              <a:off x="4100487" y="4026865"/>
              <a:ext cx="4433913" cy="4724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81730" y="4040513"/>
              <a:ext cx="427142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>
                <a:buFont typeface="Wingdings" pitchFamily="2" charset="2"/>
                <a:buChar char="à"/>
              </a:pPr>
              <a:r>
                <a:rPr lang="en-US" sz="2200" b="1" dirty="0" smtClean="0">
                  <a:latin typeface="Arial Narrow" pitchFamily="34" charset="0"/>
                </a:rPr>
                <a:t>Type I functional response (linear)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8984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248100" y="1048881"/>
            <a:ext cx="6647800" cy="10058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76904" y="1274802"/>
            <a:ext cx="8190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3000" b="1" dirty="0" smtClean="0">
                <a:latin typeface="Arial Narrow" pitchFamily="34" charset="0"/>
              </a:rPr>
              <a:t>I NEED TWO VOLUNTEERS!!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Functional Response Demo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1564" y="5817513"/>
            <a:ext cx="72232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In charge of starting and stopping predator feeding events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1564" y="2429876"/>
            <a:ext cx="7192028" cy="2609747"/>
            <a:chOff x="701564" y="2429876"/>
            <a:chExt cx="7192028" cy="26097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364" y="2460652"/>
              <a:ext cx="1934228" cy="2578971"/>
            </a:xfrm>
            <a:prstGeom prst="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Rectangle 45"/>
            <p:cNvSpPr/>
            <p:nvPr/>
          </p:nvSpPr>
          <p:spPr>
            <a:xfrm>
              <a:off x="701564" y="2429876"/>
              <a:ext cx="28758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2200" b="1" u="sng" dirty="0" smtClean="0">
                  <a:latin typeface="Arial Narrow" pitchFamily="34" charset="0"/>
                </a:rPr>
                <a:t>Volunteer 1</a:t>
              </a:r>
              <a:r>
                <a:rPr lang="en-US" sz="2200" b="1" dirty="0" smtClean="0">
                  <a:latin typeface="Arial Narrow" pitchFamily="34" charset="0"/>
                </a:rPr>
                <a:t>: Predator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1564" y="2936319"/>
              <a:ext cx="5257800" cy="20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2200" b="1" dirty="0" smtClean="0">
                  <a:latin typeface="Arial Narrow" pitchFamily="34" charset="0"/>
                </a:rPr>
                <a:t>See how many prey (beans) you can attack </a:t>
              </a:r>
            </a:p>
            <a:p>
              <a:pPr marL="0" lvl="1"/>
              <a:r>
                <a:rPr lang="en-US" sz="2200" b="1" dirty="0" smtClean="0">
                  <a:latin typeface="Arial Narrow" pitchFamily="34" charset="0"/>
                </a:rPr>
                <a:t>(pick up and put in cup) in 20 seconds</a:t>
              </a:r>
            </a:p>
            <a:p>
              <a:pPr marL="0" lvl="1"/>
              <a:endParaRPr lang="en-US" sz="1000" b="1" dirty="0">
                <a:latin typeface="Arial Narrow" pitchFamily="34" charset="0"/>
              </a:endParaRPr>
            </a:p>
            <a:p>
              <a:pPr marL="0" lvl="1"/>
              <a:r>
                <a:rPr lang="en-US" sz="2200" b="1" dirty="0" smtClean="0">
                  <a:latin typeface="Arial Narrow" pitchFamily="34" charset="0"/>
                </a:rPr>
                <a:t>ONE bean at a time!</a:t>
              </a:r>
            </a:p>
            <a:p>
              <a:pPr marL="0" lvl="1"/>
              <a:endParaRPr lang="en-US" sz="1000" b="1" dirty="0" smtClean="0">
                <a:latin typeface="Arial Narrow" pitchFamily="34" charset="0"/>
              </a:endParaRPr>
            </a:p>
            <a:p>
              <a:pPr marL="342900" lvl="1" indent="-342900">
                <a:buFont typeface="Wingdings"/>
                <a:buChar char="à"/>
              </a:pPr>
              <a:r>
                <a:rPr lang="en-US" sz="2200" b="1" dirty="0" smtClean="0">
                  <a:latin typeface="Arial Narrow" pitchFamily="34" charset="0"/>
                  <a:sym typeface="Wingdings" pitchFamily="2" charset="2"/>
                </a:rPr>
                <a:t>Simulating predator functional response</a:t>
              </a:r>
            </a:p>
            <a:p>
              <a:pPr marL="0" lvl="1">
                <a:tabLst>
                  <a:tab pos="341313" algn="l"/>
                </a:tabLst>
              </a:pPr>
              <a:r>
                <a:rPr lang="en-US" sz="2200" b="1" dirty="0" smtClean="0">
                  <a:latin typeface="Arial Narrow" pitchFamily="34" charset="0"/>
                  <a:sym typeface="Wingdings" pitchFamily="2" charset="2"/>
                </a:rPr>
                <a:t>	i.e., predator feeding rate, </a:t>
              </a:r>
              <a:r>
                <a:rPr lang="en-US" sz="2200" b="1" dirty="0" err="1" smtClean="0">
                  <a:latin typeface="Arial Narrow" pitchFamily="34" charset="0"/>
                  <a:sym typeface="Wingdings" pitchFamily="2" charset="2"/>
                </a:rPr>
                <a:t>aV</a:t>
              </a:r>
              <a:endParaRPr lang="en-US" sz="2200" b="1" dirty="0" smtClean="0">
                <a:latin typeface="Arial Narrow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701564" y="5318151"/>
            <a:ext cx="2971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u="sng" dirty="0" smtClean="0">
                <a:latin typeface="Arial Narrow" pitchFamily="34" charset="0"/>
              </a:rPr>
              <a:t>Volunteer 2</a:t>
            </a:r>
            <a:r>
              <a:rPr lang="en-US" sz="2200" b="1" dirty="0" smtClean="0">
                <a:latin typeface="Arial Narrow" pitchFamily="34" charset="0"/>
              </a:rPr>
              <a:t>: Time Master</a:t>
            </a:r>
          </a:p>
        </p:txBody>
      </p:sp>
    </p:spTree>
    <p:extLst>
      <p:ext uri="{BB962C8B-B14F-4D97-AF65-F5344CB8AC3E}">
        <p14:creationId xmlns:p14="http://schemas.microsoft.com/office/powerpoint/2010/main" xmlns="" val="296951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4: </a:t>
            </a:r>
            <a:r>
              <a:rPr lang="en-US" sz="2200" b="1" dirty="0">
                <a:latin typeface="Arial Narrow" pitchFamily="34" charset="0"/>
              </a:rPr>
              <a:t>Predators are insatiable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295400" y="3693284"/>
            <a:ext cx="3745257" cy="3700980"/>
            <a:chOff x="1295400" y="3850944"/>
            <a:chExt cx="3745257" cy="3700980"/>
          </a:xfrm>
        </p:grpSpPr>
        <p:grpSp>
          <p:nvGrpSpPr>
            <p:cNvPr id="39" name="Group 38"/>
            <p:cNvGrpSpPr/>
            <p:nvPr/>
          </p:nvGrpSpPr>
          <p:grpSpPr>
            <a:xfrm>
              <a:off x="1295400" y="3850944"/>
              <a:ext cx="3745257" cy="3700980"/>
              <a:chOff x="3276600" y="4038600"/>
              <a:chExt cx="3745257" cy="370098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276600" y="4038600"/>
                <a:ext cx="2611233" cy="2170194"/>
                <a:chOff x="3332367" y="4535406"/>
                <a:chExt cx="2611233" cy="2170194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3332367" y="4648200"/>
                  <a:ext cx="2611233" cy="20574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4361231" y="6274713"/>
                  <a:ext cx="762000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2200" b="1" dirty="0" smtClean="0">
                      <a:latin typeface="+mj-lt"/>
                    </a:rPr>
                    <a:t>V</a:t>
                  </a:r>
                  <a:endParaRPr lang="en-US" sz="2200" b="1" baseline="-25000" dirty="0" smtClean="0">
                    <a:latin typeface="+mj-lt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 rot="16200000">
                  <a:off x="3209039" y="5347306"/>
                  <a:ext cx="761701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2200" b="1" dirty="0" err="1" smtClean="0">
                      <a:latin typeface="+mj-lt"/>
                    </a:rPr>
                    <a:t>aV</a:t>
                  </a:r>
                  <a:endParaRPr lang="en-US" sz="2200" b="1" baseline="-25000" dirty="0" smtClean="0">
                    <a:latin typeface="+mj-lt"/>
                  </a:endParaRPr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4066465" y="4788738"/>
                  <a:ext cx="2" cy="142906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4066467" y="6217799"/>
                  <a:ext cx="1666364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23"/>
                <p:cNvSpPr/>
                <p:nvPr/>
              </p:nvSpPr>
              <p:spPr>
                <a:xfrm rot="16200000">
                  <a:off x="3587894" y="5827244"/>
                  <a:ext cx="5334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2000" b="1" dirty="0" smtClean="0">
                      <a:solidFill>
                        <a:srgbClr val="39471D"/>
                      </a:solidFill>
                      <a:latin typeface="Arial Narrow" pitchFamily="34" charset="0"/>
                    </a:rPr>
                    <a:t>low</a:t>
                  </a: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883069" y="6167912"/>
                  <a:ext cx="5334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2000" b="1" dirty="0" smtClean="0">
                      <a:solidFill>
                        <a:srgbClr val="39471D"/>
                      </a:solidFill>
                      <a:latin typeface="Arial Narrow" pitchFamily="34" charset="0"/>
                    </a:rPr>
                    <a:t>0</a:t>
                  </a: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970831" y="6171305"/>
                  <a:ext cx="94123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2000" b="1" dirty="0" smtClean="0">
                      <a:solidFill>
                        <a:srgbClr val="39471D"/>
                      </a:solidFill>
                      <a:latin typeface="Arial Narrow" pitchFamily="34" charset="0"/>
                    </a:rPr>
                    <a:t>many</a:t>
                  </a: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rot="16200000">
                  <a:off x="3371220" y="4805970"/>
                  <a:ext cx="94123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2000" b="1" dirty="0" smtClean="0">
                      <a:solidFill>
                        <a:srgbClr val="39471D"/>
                      </a:solidFill>
                      <a:latin typeface="Arial Narrow" pitchFamily="34" charset="0"/>
                    </a:rPr>
                    <a:t>high</a:t>
                  </a: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 flipV="1">
                <a:off x="4114800" y="4598839"/>
                <a:ext cx="1409864" cy="102871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Arc 2"/>
              <p:cNvSpPr/>
              <p:nvPr/>
            </p:nvSpPr>
            <p:spPr>
              <a:xfrm rot="233020" flipH="1">
                <a:off x="4181659" y="5046808"/>
                <a:ext cx="2840198" cy="2070538"/>
              </a:xfrm>
              <a:prstGeom prst="arc">
                <a:avLst>
                  <a:gd name="adj1" fmla="val 18164349"/>
                  <a:gd name="adj2" fmla="val 19700004"/>
                </a:avLst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5287935" y="5053134"/>
                <a:ext cx="350865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Arc 33"/>
              <p:cNvSpPr/>
              <p:nvPr/>
            </p:nvSpPr>
            <p:spPr>
              <a:xfrm rot="2868976" flipH="1">
                <a:off x="4311340" y="5284212"/>
                <a:ext cx="2840198" cy="2070538"/>
              </a:xfrm>
              <a:prstGeom prst="arc">
                <a:avLst>
                  <a:gd name="adj1" fmla="val 20105888"/>
                  <a:gd name="adj2" fmla="val 20951709"/>
                </a:avLst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V="1">
                <a:off x="4094002" y="5263792"/>
                <a:ext cx="573902" cy="363762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 flipV="1">
              <a:off x="2125036" y="4846774"/>
              <a:ext cx="155448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100487" y="3869205"/>
            <a:ext cx="4434578" cy="1769275"/>
            <a:chOff x="4100487" y="4026865"/>
            <a:chExt cx="4434578" cy="1769275"/>
          </a:xfrm>
        </p:grpSpPr>
        <p:sp>
          <p:nvSpPr>
            <p:cNvPr id="41" name="Rectangle 40"/>
            <p:cNvSpPr/>
            <p:nvPr/>
          </p:nvSpPr>
          <p:spPr>
            <a:xfrm>
              <a:off x="4100487" y="4026865"/>
              <a:ext cx="4433913" cy="4724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81730" y="4040513"/>
              <a:ext cx="427142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>
                <a:buFont typeface="Wingdings" pitchFamily="2" charset="2"/>
                <a:buChar char="à"/>
              </a:pPr>
              <a:r>
                <a:rPr lang="en-US" sz="2200" b="1" dirty="0" smtClean="0">
                  <a:latin typeface="Arial Narrow" pitchFamily="34" charset="0"/>
                </a:rPr>
                <a:t>Type I functional response (linear)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01152" y="4724400"/>
              <a:ext cx="4433913" cy="4724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09026" y="4724400"/>
              <a:ext cx="350198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>
                <a:buFont typeface="Wingdings" pitchFamily="2" charset="2"/>
                <a:buChar char="à"/>
              </a:pPr>
              <a:r>
                <a:rPr lang="en-US" sz="2200" b="1" dirty="0" smtClean="0">
                  <a:latin typeface="Arial Narrow" pitchFamily="34" charset="0"/>
                </a:rPr>
                <a:t>Type II functional response</a:t>
              </a:r>
              <a:endParaRPr lang="en-US" sz="2200" b="1" dirty="0">
                <a:latin typeface="Arial Narrow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181730" y="5580697"/>
              <a:ext cx="77127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953000" y="5365253"/>
              <a:ext cx="115929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Satiation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725208" y="2667000"/>
            <a:ext cx="819019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To relax this assumption, we will include predator satiation</a:t>
            </a:r>
          </a:p>
          <a:p>
            <a:pPr marL="0" lvl="1"/>
            <a:endParaRPr lang="en-US" sz="500" b="1" dirty="0" smtClean="0">
              <a:latin typeface="Arial Narrow" pitchFamily="34" charset="0"/>
            </a:endParaRPr>
          </a:p>
          <a:p>
            <a:pPr marL="0" lvl="1"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	i.e., predator eventually reaches a threshold feeding rate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Adding Predator Satiation</a:t>
            </a:r>
            <a:endParaRPr lang="en-US" sz="3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49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Scramble Predation Assumption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6: </a:t>
            </a:r>
            <a:r>
              <a:rPr lang="en-US" sz="2200" b="1" dirty="0">
                <a:latin typeface="Arial Narrow" pitchFamily="34" charset="0"/>
              </a:rPr>
              <a:t>Predators do not interact with each </a:t>
            </a:r>
            <a:r>
              <a:rPr lang="en-US" sz="2200" b="1" dirty="0" smtClean="0">
                <a:latin typeface="Arial Narrow" pitchFamily="34" charset="0"/>
              </a:rPr>
              <a:t>other…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52600" y="2590800"/>
            <a:ext cx="56388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… other </a:t>
            </a:r>
            <a:r>
              <a:rPr lang="en-US" sz="2200" b="1" dirty="0">
                <a:latin typeface="Arial Narrow" pitchFamily="34" charset="0"/>
              </a:rPr>
              <a:t>than by consuming the same </a:t>
            </a:r>
            <a:r>
              <a:rPr lang="en-US" sz="2200" b="1" dirty="0" smtClean="0">
                <a:latin typeface="Arial Narrow" pitchFamily="34" charset="0"/>
              </a:rPr>
              <a:t>resource</a:t>
            </a:r>
            <a:endParaRPr lang="en-US" sz="2200" b="1" dirty="0">
              <a:latin typeface="Arial Narrow" pitchFamily="34" charset="0"/>
            </a:endParaRPr>
          </a:p>
          <a:p>
            <a:endParaRPr lang="en-US" sz="500" b="1" dirty="0" smtClean="0">
              <a:latin typeface="Arial Narrow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u="sng" dirty="0" smtClean="0">
                <a:latin typeface="Arial Narrow" pitchFamily="34" charset="0"/>
              </a:rPr>
              <a:t>scramble</a:t>
            </a:r>
            <a:r>
              <a:rPr lang="en-US" sz="2200" b="1" dirty="0" smtClean="0">
                <a:latin typeface="Arial Narrow" pitchFamily="34" charset="0"/>
              </a:rPr>
              <a:t> predators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5668" y="3505200"/>
            <a:ext cx="81087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With a </a:t>
            </a:r>
            <a:r>
              <a:rPr lang="en-US" sz="2200" b="1" u="sng" dirty="0" smtClean="0">
                <a:latin typeface="Arial Narrow" pitchFamily="34" charset="0"/>
              </a:rPr>
              <a:t>scrambl</a:t>
            </a:r>
            <a:r>
              <a:rPr lang="en-US" sz="2200" b="1" dirty="0" smtClean="0">
                <a:latin typeface="Arial Narrow" pitchFamily="34" charset="0"/>
              </a:rPr>
              <a:t>e predator: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 Narrow" pitchFamily="34" charset="0"/>
              </a:rPr>
              <a:t>Predators are non-territorial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 Narrow" pitchFamily="34" charset="0"/>
              </a:rPr>
              <a:t>There are no direct interactions among predators (no aggression)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5139" y="4769068"/>
            <a:ext cx="3054186" cy="1784132"/>
            <a:chOff x="465139" y="4769068"/>
            <a:chExt cx="3054186" cy="178413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96" y="4769068"/>
              <a:ext cx="2601585" cy="1737360"/>
            </a:xfrm>
            <a:prstGeom prst="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549166" y="6183868"/>
              <a:ext cx="2882138" cy="36150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5139" y="6183868"/>
              <a:ext cx="3054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 smtClean="0">
                  <a:latin typeface="Arial Narrow" pitchFamily="34" charset="0"/>
                </a:rPr>
                <a:t>Daphnia</a:t>
              </a:r>
              <a:r>
                <a:rPr lang="en-US" b="1" dirty="0" smtClean="0">
                  <a:latin typeface="Arial Narrow" pitchFamily="34" charset="0"/>
                </a:rPr>
                <a:t> and phytoplankton</a:t>
              </a:r>
              <a:endParaRPr lang="en-US" b="1" dirty="0">
                <a:latin typeface="Arial Narrow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46841" y="4755932"/>
            <a:ext cx="5208286" cy="1789856"/>
            <a:chOff x="3846841" y="4755932"/>
            <a:chExt cx="5208286" cy="178985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629"/>
            <a:stretch/>
          </p:blipFill>
          <p:spPr bwMode="auto">
            <a:xfrm>
              <a:off x="4047800" y="4769068"/>
              <a:ext cx="2620281" cy="1674296"/>
            </a:xfrm>
            <a:prstGeom prst="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3854668" y="6183868"/>
              <a:ext cx="3016468" cy="35409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46841" y="6176456"/>
              <a:ext cx="3054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Arial Narrow" pitchFamily="34" charset="0"/>
                </a:rPr>
                <a:t>Copper sharks and sardines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50268" y="4755932"/>
              <a:ext cx="2304859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>
                  <a:latin typeface="Arial Narrow" pitchFamily="34" charset="0"/>
                </a:rPr>
                <a:t>But note</a:t>
              </a:r>
              <a:r>
                <a:rPr lang="en-US" b="1" dirty="0" smtClean="0">
                  <a:latin typeface="Arial Narrow" pitchFamily="34" charset="0"/>
                </a:rPr>
                <a:t>:</a:t>
              </a:r>
            </a:p>
            <a:p>
              <a:endParaRPr lang="en-US" sz="500" b="1" dirty="0" smtClean="0">
                <a:latin typeface="Arial Narrow" pitchFamily="34" charset="0"/>
              </a:endParaRPr>
            </a:p>
            <a:p>
              <a:r>
                <a:rPr lang="en-US" b="1" dirty="0" smtClean="0">
                  <a:latin typeface="Arial Narrow" pitchFamily="34" charset="0"/>
                </a:rPr>
                <a:t>Copper sharks</a:t>
              </a:r>
            </a:p>
            <a:p>
              <a:r>
                <a:rPr lang="en-US" b="1" dirty="0">
                  <a:latin typeface="Arial Narrow" pitchFamily="34" charset="0"/>
                </a:rPr>
                <a:t>h</a:t>
              </a:r>
              <a:r>
                <a:rPr lang="en-US" b="1" dirty="0" smtClean="0">
                  <a:latin typeface="Arial Narrow" pitchFamily="34" charset="0"/>
                </a:rPr>
                <a:t>unt in groups</a:t>
              </a:r>
            </a:p>
            <a:p>
              <a:endParaRPr lang="en-US" sz="500" b="1" dirty="0" smtClean="0">
                <a:latin typeface="Arial Narrow" pitchFamily="34" charset="0"/>
              </a:endParaRPr>
            </a:p>
            <a:p>
              <a:r>
                <a:rPr lang="en-US" b="1" dirty="0" smtClean="0">
                  <a:latin typeface="Arial Narrow" pitchFamily="34" charset="0"/>
                  <a:sym typeface="Wingdings" pitchFamily="2" charset="2"/>
                </a:rPr>
                <a:t> Possible mutualism</a:t>
              </a:r>
              <a:endParaRPr lang="en-US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7925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4066" y="4731436"/>
            <a:ext cx="8622432" cy="1911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6: </a:t>
            </a:r>
            <a:r>
              <a:rPr lang="en-US" sz="2200" b="1" dirty="0">
                <a:latin typeface="Arial Narrow" pitchFamily="34" charset="0"/>
              </a:rPr>
              <a:t>Predators do not interact with each </a:t>
            </a:r>
            <a:r>
              <a:rPr lang="en-US" sz="2200" b="1" dirty="0" smtClean="0">
                <a:latin typeface="Arial Narrow" pitchFamily="34" charset="0"/>
              </a:rPr>
              <a:t>other…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52600" y="2590800"/>
            <a:ext cx="56388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… other </a:t>
            </a:r>
            <a:r>
              <a:rPr lang="en-US" sz="2200" b="1" dirty="0">
                <a:latin typeface="Arial Narrow" pitchFamily="34" charset="0"/>
              </a:rPr>
              <a:t>than by consuming the same </a:t>
            </a:r>
            <a:r>
              <a:rPr lang="en-US" sz="2200" b="1" dirty="0" smtClean="0">
                <a:latin typeface="Arial Narrow" pitchFamily="34" charset="0"/>
              </a:rPr>
              <a:t>resource</a:t>
            </a:r>
            <a:endParaRPr lang="en-US" sz="2200" b="1" dirty="0">
              <a:latin typeface="Arial Narrow" pitchFamily="34" charset="0"/>
            </a:endParaRPr>
          </a:p>
          <a:p>
            <a:endParaRPr lang="en-US" sz="500" b="1" dirty="0" smtClean="0">
              <a:latin typeface="Arial Narrow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u="sng" dirty="0" smtClean="0">
                <a:latin typeface="Arial Narrow" pitchFamily="34" charset="0"/>
              </a:rPr>
              <a:t>scramble</a:t>
            </a:r>
            <a:r>
              <a:rPr lang="en-US" sz="2200" b="1" dirty="0" smtClean="0">
                <a:latin typeface="Arial Narrow" pitchFamily="34" charset="0"/>
              </a:rPr>
              <a:t> predators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5668" y="3505200"/>
            <a:ext cx="81087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With a </a:t>
            </a:r>
            <a:r>
              <a:rPr lang="en-US" sz="2200" b="1" u="sng" dirty="0" smtClean="0">
                <a:latin typeface="Arial Narrow" pitchFamily="34" charset="0"/>
              </a:rPr>
              <a:t>scrambl</a:t>
            </a:r>
            <a:r>
              <a:rPr lang="en-US" sz="2200" b="1" dirty="0" smtClean="0">
                <a:latin typeface="Arial Narrow" pitchFamily="34" charset="0"/>
              </a:rPr>
              <a:t>e predator: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 Narrow" pitchFamily="34" charset="0"/>
              </a:rPr>
              <a:t>Predators are non-territorial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 Narrow" pitchFamily="34" charset="0"/>
              </a:rPr>
              <a:t>There are no direct interactions among predators (no aggression)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50732" y="5279261"/>
            <a:ext cx="6642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Before relaxing this assumption, let’s explore what this assumption (i.e., scramble predation) really means…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Scramble Predation Assumption</a:t>
            </a:r>
            <a:endParaRPr lang="en-US" sz="3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21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68" y="1110764"/>
            <a:ext cx="8610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Continuing with our shift in focus from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populations of single species to community interactions</a:t>
            </a:r>
          </a:p>
          <a:p>
            <a:pPr algn="ctr"/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  <a:p>
            <a:r>
              <a:rPr lang="en-US" sz="2200" b="1" dirty="0" smtClean="0">
                <a:latin typeface="Arial Narrow" pitchFamily="34" charset="0"/>
              </a:rPr>
              <a:t>Objectives from </a:t>
            </a:r>
            <a:r>
              <a:rPr lang="en-US" sz="2200" b="1" u="sng" dirty="0" smtClean="0">
                <a:latin typeface="Arial Narrow" pitchFamily="34" charset="0"/>
              </a:rPr>
              <a:t>Last Classes: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Developed models of </a:t>
            </a:r>
            <a:r>
              <a:rPr lang="en-US" sz="2200" b="1" u="sng" dirty="0" smtClean="0">
                <a:latin typeface="Arial Narrow" pitchFamily="34" charset="0"/>
              </a:rPr>
              <a:t>predator-prey</a:t>
            </a:r>
            <a:r>
              <a:rPr lang="en-US" sz="2200" b="1" dirty="0" smtClean="0">
                <a:latin typeface="Arial Narrow" pitchFamily="34" charset="0"/>
              </a:rPr>
              <a:t> interactions</a:t>
            </a:r>
            <a:endParaRPr lang="en-US" sz="2200" b="1" u="sng" dirty="0" smtClean="0">
              <a:latin typeface="Arial Narrow" pitchFamily="34" charset="0"/>
            </a:endParaRP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Applied </a:t>
            </a:r>
            <a:r>
              <a:rPr lang="en-US" sz="2200" b="1" u="sng" dirty="0">
                <a:latin typeface="Arial Narrow" pitchFamily="34" charset="0"/>
              </a:rPr>
              <a:t>calculus</a:t>
            </a:r>
            <a:r>
              <a:rPr lang="en-US" sz="2200" b="1" dirty="0">
                <a:latin typeface="Arial Narrow" pitchFamily="34" charset="0"/>
              </a:rPr>
              <a:t> to predator-prey </a:t>
            </a:r>
            <a:r>
              <a:rPr lang="en-US" sz="2200" b="1" dirty="0" smtClean="0">
                <a:latin typeface="Arial Narrow" pitchFamily="34" charset="0"/>
              </a:rPr>
              <a:t>dynamics</a:t>
            </a:r>
            <a:endParaRPr lang="en-US" sz="2200" b="1" u="sng" dirty="0" smtClean="0">
              <a:latin typeface="Arial Narrow" pitchFamily="34" charset="0"/>
            </a:endParaRP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u="sng" dirty="0" smtClean="0">
                <a:latin typeface="Arial Narrow" pitchFamily="34" charset="0"/>
              </a:rPr>
              <a:t>Linked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predator-prey equations</a:t>
            </a: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Discussed predator-prey </a:t>
            </a:r>
            <a:r>
              <a:rPr lang="en-US" sz="2200" b="1" dirty="0">
                <a:latin typeface="Arial Narrow" pitchFamily="34" charset="0"/>
              </a:rPr>
              <a:t>model </a:t>
            </a:r>
            <a:r>
              <a:rPr lang="en-US" sz="2200" b="1" u="sng" dirty="0">
                <a:latin typeface="Arial Narrow" pitchFamily="34" charset="0"/>
              </a:rPr>
              <a:t>assumptions</a:t>
            </a:r>
          </a:p>
          <a:p>
            <a:r>
              <a:rPr lang="en-US" sz="2200" b="1" dirty="0">
                <a:latin typeface="Arial Narrow" pitchFamily="34" charset="0"/>
              </a:rPr>
              <a:t>	</a:t>
            </a:r>
          </a:p>
          <a:p>
            <a:r>
              <a:rPr lang="en-US" sz="2200" b="1" dirty="0" smtClean="0">
                <a:latin typeface="Arial Narrow" pitchFamily="34" charset="0"/>
              </a:rPr>
              <a:t>Objectives for </a:t>
            </a:r>
            <a:r>
              <a:rPr lang="en-US" sz="2200" b="1" u="sng" dirty="0" smtClean="0">
                <a:latin typeface="Arial Narrow" pitchFamily="34" charset="0"/>
              </a:rPr>
              <a:t>Today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r>
              <a:rPr lang="en-US" sz="2200" b="1" dirty="0">
                <a:latin typeface="Arial Narrow" pitchFamily="34" charset="0"/>
              </a:rPr>
              <a:t>	Build predator-prey models that </a:t>
            </a:r>
            <a:r>
              <a:rPr lang="en-US" sz="2200" b="1" u="sng" dirty="0">
                <a:latin typeface="Arial Narrow" pitchFamily="34" charset="0"/>
              </a:rPr>
              <a:t>relax</a:t>
            </a:r>
            <a:r>
              <a:rPr lang="en-US" sz="2200" b="1" dirty="0">
                <a:latin typeface="Arial Narrow" pitchFamily="34" charset="0"/>
              </a:rPr>
              <a:t> assumptions (i.e., add realism)</a:t>
            </a:r>
          </a:p>
          <a:p>
            <a:r>
              <a:rPr lang="en-US" sz="2200" b="1" dirty="0" smtClean="0">
                <a:latin typeface="Arial Narrow" pitchFamily="34" charset="0"/>
              </a:rPr>
              <a:t>		</a:t>
            </a:r>
          </a:p>
          <a:p>
            <a:r>
              <a:rPr lang="en-US" sz="2200" b="1" u="sng" dirty="0" smtClean="0">
                <a:latin typeface="Arial Narrow" pitchFamily="34" charset="0"/>
              </a:rPr>
              <a:t>No textbook chapters!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Outline for Today</a:t>
            </a:r>
            <a:endParaRPr lang="en-US" sz="3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7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752925" y="5791200"/>
            <a:ext cx="567420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6: </a:t>
            </a:r>
            <a:r>
              <a:rPr lang="en-US" sz="2200" b="1" dirty="0">
                <a:latin typeface="Arial Narrow" pitchFamily="34" charset="0"/>
              </a:rPr>
              <a:t>Predators do not interact with each </a:t>
            </a:r>
            <a:r>
              <a:rPr lang="en-US" sz="2200" b="1" dirty="0" smtClean="0">
                <a:latin typeface="Arial Narrow" pitchFamily="34" charset="0"/>
              </a:rPr>
              <a:t>other…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492766" y="2635468"/>
            <a:ext cx="1889234" cy="1087840"/>
            <a:chOff x="2758966" y="1752600"/>
            <a:chExt cx="1889234" cy="1087840"/>
          </a:xfrm>
        </p:grpSpPr>
        <p:sp>
          <p:nvSpPr>
            <p:cNvPr id="23" name="Rectangle 22"/>
            <p:cNvSpPr/>
            <p:nvPr/>
          </p:nvSpPr>
          <p:spPr>
            <a:xfrm>
              <a:off x="2817296" y="1752600"/>
              <a:ext cx="1783606" cy="10878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758966" y="1801645"/>
              <a:ext cx="1889234" cy="989727"/>
              <a:chOff x="1345328" y="5715873"/>
              <a:chExt cx="1889234" cy="989727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246066" y="6248400"/>
                <a:ext cx="8229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2228196" y="6228546"/>
                <a:ext cx="89863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/>
                  <a:t>a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085257" y="5715873"/>
                <a:ext cx="1149305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err="1" smtClean="0"/>
                  <a:t>b</a:t>
                </a:r>
                <a:r>
                  <a:rPr lang="en-US" sz="2500" b="1" baseline="-25000" dirty="0" err="1" smtClean="0"/>
                  <a:t>v</a:t>
                </a:r>
                <a:r>
                  <a:rPr lang="en-US" sz="2500" b="1" dirty="0" smtClean="0"/>
                  <a:t> - d</a:t>
                </a:r>
                <a:r>
                  <a:rPr lang="en-US" sz="2500" b="1" baseline="-25000" dirty="0" smtClean="0"/>
                  <a:t>v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345328" y="6019800"/>
                <a:ext cx="89863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/>
                  <a:t>P* =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606162" y="2641588"/>
            <a:ext cx="1554480" cy="1087840"/>
            <a:chOff x="7208520" y="1752600"/>
            <a:chExt cx="1554480" cy="1087840"/>
          </a:xfrm>
        </p:grpSpPr>
        <p:sp>
          <p:nvSpPr>
            <p:cNvPr id="37" name="Rectangle 36"/>
            <p:cNvSpPr/>
            <p:nvPr/>
          </p:nvSpPr>
          <p:spPr>
            <a:xfrm>
              <a:off x="7208520" y="1752600"/>
              <a:ext cx="1554480" cy="10878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248971" y="1790278"/>
              <a:ext cx="1425459" cy="989727"/>
              <a:chOff x="1471456" y="5715873"/>
              <a:chExt cx="1425459" cy="989727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2293364" y="62484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2169077" y="6228546"/>
                <a:ext cx="727838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/>
                  <a:t>ac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251557" y="5715873"/>
                <a:ext cx="634852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err="1" smtClean="0"/>
                  <a:t>d</a:t>
                </a:r>
                <a:r>
                  <a:rPr lang="en-US" sz="2500" b="1" baseline="-25000" dirty="0" err="1"/>
                  <a:t>p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71456" y="6019800"/>
                <a:ext cx="89863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/>
                  <a:t>V</a:t>
                </a:r>
                <a:r>
                  <a:rPr lang="en-US" sz="2500" b="1" dirty="0" smtClean="0"/>
                  <a:t>* =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40549" y="2922760"/>
            <a:ext cx="40028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Remember equilibrium equations: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600" y="3886200"/>
            <a:ext cx="89692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An increase </a:t>
            </a:r>
            <a:r>
              <a:rPr lang="en-US" sz="2200" b="1" dirty="0">
                <a:latin typeface="Arial Narrow" pitchFamily="34" charset="0"/>
              </a:rPr>
              <a:t>in per capita prey production </a:t>
            </a:r>
            <a:r>
              <a:rPr lang="en-US" sz="2200" b="1" dirty="0" smtClean="0">
                <a:latin typeface="Arial Narrow" pitchFamily="34" charset="0"/>
              </a:rPr>
              <a:t>(</a:t>
            </a:r>
            <a:r>
              <a:rPr lang="en-US" sz="2300" b="1" dirty="0" err="1" smtClean="0">
                <a:latin typeface="+mj-lt"/>
              </a:rPr>
              <a:t>b</a:t>
            </a:r>
            <a:r>
              <a:rPr lang="en-US" sz="2300" b="1" baseline="-25000" dirty="0" err="1" smtClean="0">
                <a:latin typeface="+mj-lt"/>
              </a:rPr>
              <a:t>v</a:t>
            </a:r>
            <a:r>
              <a:rPr lang="en-US" sz="2200" b="1" dirty="0" smtClean="0">
                <a:latin typeface="Arial Narrow" pitchFamily="34" charset="0"/>
              </a:rPr>
              <a:t>) does NOT </a:t>
            </a:r>
            <a:r>
              <a:rPr lang="en-US" sz="2200" b="1" dirty="0">
                <a:latin typeface="Arial Narrow" pitchFamily="34" charset="0"/>
              </a:rPr>
              <a:t>result in an </a:t>
            </a:r>
            <a:r>
              <a:rPr lang="en-US" sz="2200" b="1" dirty="0" smtClean="0">
                <a:latin typeface="Arial Narrow" pitchFamily="34" charset="0"/>
              </a:rPr>
              <a:t>increase</a:t>
            </a:r>
          </a:p>
          <a:p>
            <a:r>
              <a:rPr lang="en-US" sz="2200" b="1" dirty="0" smtClean="0">
                <a:latin typeface="Arial Narrow" pitchFamily="34" charset="0"/>
              </a:rPr>
              <a:t>in </a:t>
            </a:r>
            <a:r>
              <a:rPr lang="en-US" sz="2200" b="1" dirty="0">
                <a:latin typeface="Arial Narrow" pitchFamily="34" charset="0"/>
              </a:rPr>
              <a:t>the </a:t>
            </a:r>
            <a:r>
              <a:rPr lang="en-US" sz="2200" b="1" u="sng" dirty="0">
                <a:latin typeface="Arial Narrow" pitchFamily="34" charset="0"/>
              </a:rPr>
              <a:t>prey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population…   only </a:t>
            </a:r>
            <a:r>
              <a:rPr lang="en-US" sz="2200" b="1" dirty="0">
                <a:latin typeface="Arial Narrow" pitchFamily="34" charset="0"/>
              </a:rPr>
              <a:t>an increase in the </a:t>
            </a:r>
            <a:r>
              <a:rPr lang="en-US" sz="2200" b="1" u="sng" dirty="0">
                <a:latin typeface="Arial Narrow" pitchFamily="34" charset="0"/>
              </a:rPr>
              <a:t>predator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population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951777" y="5895797"/>
            <a:ext cx="52404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Let’s illustrate with a fertilization experiment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Scramble Predation Assumption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1152" y="4724400"/>
            <a:ext cx="8969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i.e., with </a:t>
            </a:r>
            <a:r>
              <a:rPr lang="en-US" sz="2200" b="1" u="sng" dirty="0" smtClean="0">
                <a:latin typeface="Arial Narrow" pitchFamily="34" charset="0"/>
              </a:rPr>
              <a:t>scramble</a:t>
            </a:r>
            <a:r>
              <a:rPr lang="en-US" sz="2200" b="1" dirty="0" smtClean="0">
                <a:latin typeface="Arial Narrow" pitchFamily="34" charset="0"/>
              </a:rPr>
              <a:t> predation, prey birth rate (</a:t>
            </a:r>
            <a:r>
              <a:rPr lang="en-US" sz="2200" b="1" dirty="0" err="1" smtClean="0">
                <a:latin typeface="Arial Narrow" pitchFamily="34" charset="0"/>
              </a:rPr>
              <a:t>b</a:t>
            </a:r>
            <a:r>
              <a:rPr lang="en-US" sz="2200" b="1" baseline="-25000" dirty="0" err="1" smtClean="0">
                <a:latin typeface="Arial Narrow" pitchFamily="34" charset="0"/>
              </a:rPr>
              <a:t>v</a:t>
            </a:r>
            <a:r>
              <a:rPr lang="en-US" sz="2200" b="1" dirty="0" smtClean="0">
                <a:latin typeface="Arial Narrow" pitchFamily="34" charset="0"/>
              </a:rPr>
              <a:t>) could increase, but we would</a:t>
            </a:r>
          </a:p>
          <a:p>
            <a:r>
              <a:rPr lang="en-US" sz="2200" b="1" dirty="0" smtClean="0">
                <a:latin typeface="Arial Narrow" pitchFamily="34" charset="0"/>
              </a:rPr>
              <a:t>       not get more prey! 	   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Important effects on predator-prey dynamics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89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" grpId="0"/>
      <p:bldP spid="61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849102"/>
            <a:ext cx="1912116" cy="150834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9882" y="4849102"/>
            <a:ext cx="1912116" cy="150834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7084" y="4849102"/>
            <a:ext cx="1912116" cy="150834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6: </a:t>
            </a:r>
            <a:r>
              <a:rPr lang="en-US" sz="2200" b="1" dirty="0">
                <a:latin typeface="Arial Narrow" pitchFamily="34" charset="0"/>
              </a:rPr>
              <a:t>Predators do not interact with each </a:t>
            </a:r>
            <a:r>
              <a:rPr lang="en-US" sz="2200" b="1" dirty="0" smtClean="0">
                <a:latin typeface="Arial Narrow" pitchFamily="34" charset="0"/>
              </a:rPr>
              <a:t>other…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273790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1352988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3509449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4599110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6748476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7838137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486400" y="3733800"/>
            <a:ext cx="2144837" cy="2838872"/>
            <a:chOff x="6611291" y="3513578"/>
            <a:chExt cx="2144837" cy="28388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295546">
              <a:off x="6611291" y="4169044"/>
              <a:ext cx="1351632" cy="218340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517364" y="3855313"/>
              <a:ext cx="483636" cy="610850"/>
            </a:xfrm>
            <a:prstGeom prst="rect">
              <a:avLst/>
            </a:prstGeom>
            <a:solidFill>
              <a:srgbClr val="CFD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5667" b="90000" l="0" r="1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503588" flipH="1">
              <a:off x="7556184" y="3513578"/>
              <a:ext cx="1199944" cy="1199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52243" y="2667000"/>
            <a:ext cx="8161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Start with a plant </a:t>
            </a:r>
            <a:r>
              <a:rPr lang="en-US" sz="2200" b="1" dirty="0">
                <a:latin typeface="Arial Narrow" pitchFamily="34" charset="0"/>
              </a:rPr>
              <a:t>(</a:t>
            </a:r>
            <a:r>
              <a:rPr lang="en-US" sz="2200" b="1" dirty="0" smtClean="0">
                <a:latin typeface="Arial Narrow" pitchFamily="34" charset="0"/>
              </a:rPr>
              <a:t>V* = 6) - herbivore </a:t>
            </a:r>
            <a:r>
              <a:rPr lang="en-US" sz="2200" b="1" dirty="0">
                <a:latin typeface="Arial Narrow" pitchFamily="34" charset="0"/>
              </a:rPr>
              <a:t>(</a:t>
            </a:r>
            <a:r>
              <a:rPr lang="en-US" sz="2200" b="1" dirty="0" smtClean="0">
                <a:latin typeface="Arial Narrow" pitchFamily="34" charset="0"/>
              </a:rPr>
              <a:t>P* = 3) </a:t>
            </a:r>
            <a:r>
              <a:rPr lang="en-US" sz="2200" b="1" dirty="0">
                <a:latin typeface="Arial Narrow" pitchFamily="34" charset="0"/>
              </a:rPr>
              <a:t>system at </a:t>
            </a:r>
            <a:r>
              <a:rPr lang="en-US" sz="2200" b="1" dirty="0" smtClean="0">
                <a:latin typeface="Arial Narrow" pitchFamily="34" charset="0"/>
              </a:rPr>
              <a:t>equilibrium</a:t>
            </a:r>
          </a:p>
          <a:p>
            <a:r>
              <a:rPr lang="en-US" sz="2200" b="1" dirty="0" smtClean="0">
                <a:latin typeface="Arial Narrow" pitchFamily="34" charset="0"/>
              </a:rPr>
              <a:t>Imagine we beginning fertilizing </a:t>
            </a:r>
            <a:r>
              <a:rPr lang="en-US" sz="2200" b="1" dirty="0">
                <a:latin typeface="Arial Narrow" pitchFamily="34" charset="0"/>
              </a:rPr>
              <a:t>and </a:t>
            </a:r>
            <a:r>
              <a:rPr lang="en-US" sz="2200" b="1" dirty="0" smtClean="0">
                <a:latin typeface="Arial Narrow" pitchFamily="34" charset="0"/>
              </a:rPr>
              <a:t>watering </a:t>
            </a:r>
            <a:r>
              <a:rPr lang="en-US" sz="2200" b="1" dirty="0">
                <a:latin typeface="Arial Narrow" pitchFamily="34" charset="0"/>
              </a:rPr>
              <a:t>to increase </a:t>
            </a:r>
            <a:r>
              <a:rPr lang="en-US" sz="2200" b="1" dirty="0" smtClean="0">
                <a:latin typeface="Arial Narrow" pitchFamily="34" charset="0"/>
              </a:rPr>
              <a:t>plant growth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00200" y="4311833"/>
            <a:ext cx="1665621" cy="2241367"/>
            <a:chOff x="1991979" y="4311833"/>
            <a:chExt cx="1665621" cy="2241367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100000" l="0" r="100000">
                          <a14:foregroundMark x1="12963" y1="12766" x2="12963" y2="12766"/>
                          <a14:foregroundMark x1="20370" y1="15957" x2="20370" y2="159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849859">
              <a:off x="2269425" y="4034387"/>
              <a:ext cx="749102" cy="1303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2895600" y="5181600"/>
              <a:ext cx="762000" cy="1371600"/>
              <a:chOff x="2895600" y="5181600"/>
              <a:chExt cx="762000" cy="13716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124200" y="5396080"/>
                <a:ext cx="76200" cy="848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276600" y="5486400"/>
                <a:ext cx="76200" cy="848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276600" y="5181600"/>
                <a:ext cx="76200" cy="848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429000" y="5764297"/>
                <a:ext cx="76200" cy="848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048000" y="5638800"/>
                <a:ext cx="76200" cy="848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124200" y="5952289"/>
                <a:ext cx="76200" cy="848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0400" y="5638800"/>
                <a:ext cx="76200" cy="848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048000" y="5249111"/>
                <a:ext cx="76200" cy="848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971800" y="5858711"/>
                <a:ext cx="76200" cy="848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895600" y="6163511"/>
                <a:ext cx="76200" cy="848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352800" y="6392111"/>
                <a:ext cx="76200" cy="848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124200" y="6248400"/>
                <a:ext cx="76200" cy="848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276600" y="6096000"/>
                <a:ext cx="76200" cy="848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505200" y="6096000"/>
                <a:ext cx="76200" cy="848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581400" y="6468311"/>
                <a:ext cx="76200" cy="848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Scramble Predation Assumption</a:t>
            </a:r>
            <a:endParaRPr lang="en-US" sz="3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90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849102"/>
            <a:ext cx="1912116" cy="150834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7084" y="4849102"/>
            <a:ext cx="1912116" cy="150834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9882" y="4849102"/>
            <a:ext cx="1912116" cy="150834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6: </a:t>
            </a:r>
            <a:r>
              <a:rPr lang="en-US" sz="2200" b="1" dirty="0">
                <a:latin typeface="Arial Narrow" pitchFamily="34" charset="0"/>
              </a:rPr>
              <a:t>Predators do not interact with each </a:t>
            </a:r>
            <a:r>
              <a:rPr lang="en-US" sz="2200" b="1" dirty="0" smtClean="0">
                <a:latin typeface="Arial Narrow" pitchFamily="34" charset="0"/>
              </a:rPr>
              <a:t>other…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243" y="2667000"/>
            <a:ext cx="8567253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Start with a plant </a:t>
            </a:r>
            <a:r>
              <a:rPr lang="en-US" sz="2200" b="1" dirty="0">
                <a:latin typeface="Arial Narrow" pitchFamily="34" charset="0"/>
              </a:rPr>
              <a:t>(</a:t>
            </a:r>
            <a:r>
              <a:rPr lang="en-US" sz="2200" b="1" dirty="0" smtClean="0">
                <a:latin typeface="Arial Narrow" pitchFamily="34" charset="0"/>
              </a:rPr>
              <a:t>V* = 6) - herbivore </a:t>
            </a:r>
            <a:r>
              <a:rPr lang="en-US" sz="2200" b="1" dirty="0">
                <a:latin typeface="Arial Narrow" pitchFamily="34" charset="0"/>
              </a:rPr>
              <a:t>(</a:t>
            </a:r>
            <a:r>
              <a:rPr lang="en-US" sz="2200" b="1" dirty="0" smtClean="0">
                <a:latin typeface="Arial Narrow" pitchFamily="34" charset="0"/>
              </a:rPr>
              <a:t>P* = 3) </a:t>
            </a:r>
            <a:r>
              <a:rPr lang="en-US" sz="2200" b="1" dirty="0">
                <a:latin typeface="Arial Narrow" pitchFamily="34" charset="0"/>
              </a:rPr>
              <a:t>system at </a:t>
            </a:r>
            <a:r>
              <a:rPr lang="en-US" sz="2200" b="1" dirty="0" smtClean="0">
                <a:latin typeface="Arial Narrow" pitchFamily="34" charset="0"/>
              </a:rPr>
              <a:t>equilibrium</a:t>
            </a:r>
          </a:p>
          <a:p>
            <a:r>
              <a:rPr lang="en-US" sz="2200" b="1" dirty="0">
                <a:latin typeface="Arial Narrow" pitchFamily="34" charset="0"/>
              </a:rPr>
              <a:t>Imagine we beginning fertilizing and watering to increase plant growth</a:t>
            </a:r>
          </a:p>
          <a:p>
            <a:endParaRPr lang="en-US" sz="500" b="1" dirty="0" smtClean="0">
              <a:latin typeface="Arial Narrow" pitchFamily="34" charset="0"/>
            </a:endParaRPr>
          </a:p>
          <a:p>
            <a:pPr marL="342900" indent="-342900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Initially, there is an increase in plant abundance</a:t>
            </a:r>
          </a:p>
          <a:p>
            <a:pPr marL="342900" indent="-342900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Immediately followed by increase in </a:t>
            </a:r>
            <a:r>
              <a:rPr lang="en-US" sz="2200" b="1" dirty="0">
                <a:latin typeface="Arial Narrow" pitchFamily="34" charset="0"/>
                <a:sym typeface="Wingdings" pitchFamily="2" charset="2"/>
              </a:rPr>
              <a:t>h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erbivore abundance </a:t>
            </a:r>
          </a:p>
          <a:p>
            <a:pPr marL="342900" indent="-342900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Plants grow faster, but mortality from herbivores leads to additional productivity going to herbivores…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88704" y="4892457"/>
            <a:ext cx="5140998" cy="1508343"/>
            <a:chOff x="1336002" y="4892457"/>
            <a:chExt cx="5140998" cy="1508343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6002" y="4892457"/>
              <a:ext cx="1912116" cy="1508343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64884" y="4892457"/>
              <a:ext cx="1912116" cy="1508343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2165132" y="4892457"/>
            <a:ext cx="5140998" cy="1508343"/>
            <a:chOff x="1336002" y="4892457"/>
            <a:chExt cx="5140998" cy="1508343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6002" y="4892457"/>
              <a:ext cx="1912116" cy="1508343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64884" y="4892457"/>
              <a:ext cx="1912116" cy="1508343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273790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1352988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2442649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3509449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4599110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5681676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6748476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7838137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Scramble Predation Assumption</a:t>
            </a:r>
            <a:endParaRPr lang="en-US" sz="3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75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849102"/>
            <a:ext cx="1912116" cy="150834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7084" y="4849102"/>
            <a:ext cx="1912116" cy="150834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9882" y="4849102"/>
            <a:ext cx="1912116" cy="150834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6: </a:t>
            </a:r>
            <a:r>
              <a:rPr lang="en-US" sz="2200" b="1" dirty="0">
                <a:latin typeface="Arial Narrow" pitchFamily="34" charset="0"/>
              </a:rPr>
              <a:t>Predators do not interact with each </a:t>
            </a:r>
            <a:r>
              <a:rPr lang="en-US" sz="2200" b="1" dirty="0" smtClean="0">
                <a:latin typeface="Arial Narrow" pitchFamily="34" charset="0"/>
              </a:rPr>
              <a:t>other…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243" y="2667000"/>
            <a:ext cx="8567253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Start with a plant </a:t>
            </a:r>
            <a:r>
              <a:rPr lang="en-US" sz="2200" b="1" dirty="0">
                <a:latin typeface="Arial Narrow" pitchFamily="34" charset="0"/>
              </a:rPr>
              <a:t>(</a:t>
            </a:r>
            <a:r>
              <a:rPr lang="en-US" sz="2200" b="1" dirty="0" smtClean="0">
                <a:latin typeface="Arial Narrow" pitchFamily="34" charset="0"/>
              </a:rPr>
              <a:t>V* = 6) - herbivore </a:t>
            </a:r>
            <a:r>
              <a:rPr lang="en-US" sz="2200" b="1" dirty="0">
                <a:latin typeface="Arial Narrow" pitchFamily="34" charset="0"/>
              </a:rPr>
              <a:t>(</a:t>
            </a:r>
            <a:r>
              <a:rPr lang="en-US" sz="2200" b="1" dirty="0" smtClean="0">
                <a:latin typeface="Arial Narrow" pitchFamily="34" charset="0"/>
              </a:rPr>
              <a:t>P* = 3) </a:t>
            </a:r>
            <a:r>
              <a:rPr lang="en-US" sz="2200" b="1" dirty="0">
                <a:latin typeface="Arial Narrow" pitchFamily="34" charset="0"/>
              </a:rPr>
              <a:t>system at </a:t>
            </a:r>
            <a:r>
              <a:rPr lang="en-US" sz="2200" b="1" dirty="0" smtClean="0">
                <a:latin typeface="Arial Narrow" pitchFamily="34" charset="0"/>
              </a:rPr>
              <a:t>equilibrium</a:t>
            </a:r>
          </a:p>
          <a:p>
            <a:r>
              <a:rPr lang="en-US" sz="2200" b="1" dirty="0">
                <a:latin typeface="Arial Narrow" pitchFamily="34" charset="0"/>
              </a:rPr>
              <a:t>Imagine we beginning fertilizing and watering to increase plant growth</a:t>
            </a:r>
          </a:p>
          <a:p>
            <a:endParaRPr lang="en-US" sz="500" b="1" dirty="0" smtClean="0">
              <a:latin typeface="Arial Narrow" pitchFamily="34" charset="0"/>
            </a:endParaRPr>
          </a:p>
          <a:p>
            <a:pPr marL="342900" indent="-342900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Grazing by growing herbivore population reduces plant abundance</a:t>
            </a:r>
          </a:p>
          <a:p>
            <a:pPr marL="342900" indent="-342900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Plants return to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original equilibrium</a:t>
            </a:r>
            <a:r>
              <a:rPr lang="en-US" sz="2200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(V* = 6) but</a:t>
            </a:r>
          </a:p>
          <a:p>
            <a:r>
              <a:rPr lang="en-US" sz="2200" b="1" dirty="0">
                <a:latin typeface="Arial Narrow" pitchFamily="34" charset="0"/>
                <a:sym typeface="Wingdings" pitchFamily="2" charset="2"/>
              </a:rPr>
              <a:t>    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herbivores reach a new (higher) steady state (new P* = 7 with fertilization)</a:t>
            </a:r>
          </a:p>
          <a:p>
            <a:pPr marL="342900" indent="-342900">
              <a:buFont typeface="Wingdings"/>
              <a:buChar char="à"/>
            </a:pP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Paradox of enrichment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: Get more herbivores, NOT more plants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88704" y="4892457"/>
            <a:ext cx="5140998" cy="1508343"/>
            <a:chOff x="1336002" y="4892457"/>
            <a:chExt cx="5140998" cy="1508343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6002" y="4892457"/>
              <a:ext cx="1912116" cy="1508343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64884" y="4892457"/>
              <a:ext cx="1912116" cy="1508343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2165132" y="4892457"/>
            <a:ext cx="5140998" cy="1508343"/>
            <a:chOff x="1336002" y="4892457"/>
            <a:chExt cx="5140998" cy="1508343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6002" y="4892457"/>
              <a:ext cx="1912116" cy="1508343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64884" y="4892457"/>
              <a:ext cx="1912116" cy="1508343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273790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1352988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3509449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4599110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6748476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7838137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Scramble Predation Assumption</a:t>
            </a:r>
            <a:endParaRPr lang="en-US" sz="3000" b="1" dirty="0">
              <a:latin typeface="Arial Narrow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2442649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5681676" y="5900245"/>
            <a:ext cx="1077263" cy="8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062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6: </a:t>
            </a:r>
            <a:r>
              <a:rPr lang="en-US" sz="2200" b="1" dirty="0">
                <a:latin typeface="Arial Narrow" pitchFamily="34" charset="0"/>
              </a:rPr>
              <a:t>Predators do not interact with each </a:t>
            </a:r>
            <a:r>
              <a:rPr lang="en-US" sz="2200" b="1" dirty="0" smtClean="0">
                <a:latin typeface="Arial Narrow" pitchFamily="34" charset="0"/>
              </a:rPr>
              <a:t>other…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7043" y="2540913"/>
            <a:ext cx="78249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Graphically, the fertilization experiment looks like this: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11949" y="3091376"/>
            <a:ext cx="4249261" cy="350912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04516" y="3656532"/>
            <a:ext cx="632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V</a:t>
            </a:r>
            <a:endParaRPr lang="en-US" sz="2200" b="1" baseline="-25000" dirty="0" smtClean="0">
              <a:latin typeface="+mj-lt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993345" y="3291880"/>
            <a:ext cx="2" cy="1188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993347" y="4499730"/>
            <a:ext cx="3115765" cy="15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 rot="16200000">
            <a:off x="514774" y="4109174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60" name="Rectangle 59"/>
          <p:cNvSpPr/>
          <p:nvPr/>
        </p:nvSpPr>
        <p:spPr>
          <a:xfrm rot="16200000">
            <a:off x="298100" y="3318564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287146" y="6094887"/>
            <a:ext cx="3085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Time</a:t>
            </a:r>
            <a:endParaRPr lang="en-US" sz="2200" b="1" baseline="-25000" dirty="0" smtClean="0"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1949" y="5194776"/>
            <a:ext cx="632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P</a:t>
            </a:r>
            <a:endParaRPr lang="en-US" sz="2200" b="1" baseline="-25000" dirty="0" smtClean="0">
              <a:latin typeface="+mj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1000778" y="4830124"/>
            <a:ext cx="2" cy="1188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000780" y="6037974"/>
            <a:ext cx="3118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 rot="16200000">
            <a:off x="522207" y="5647418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66" name="Rectangle 65"/>
          <p:cNvSpPr/>
          <p:nvPr/>
        </p:nvSpPr>
        <p:spPr>
          <a:xfrm rot="16200000">
            <a:off x="305533" y="4856808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1018744" y="4307179"/>
            <a:ext cx="304800" cy="2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288149" y="3319150"/>
            <a:ext cx="2057400" cy="3130416"/>
            <a:chOff x="464633" y="3319150"/>
            <a:chExt cx="2057400" cy="3130416"/>
          </a:xfrm>
        </p:grpSpPr>
        <p:sp>
          <p:nvSpPr>
            <p:cNvPr id="71" name="Rectangle 70"/>
            <p:cNvSpPr/>
            <p:nvPr/>
          </p:nvSpPr>
          <p:spPr>
            <a:xfrm>
              <a:off x="464633" y="6080234"/>
              <a:ext cx="2057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 smtClean="0">
                  <a:latin typeface="Arial Narrow" pitchFamily="34" charset="0"/>
                </a:rPr>
                <a:t>begin fertilization</a:t>
              </a:r>
              <a:endParaRPr lang="en-US" b="1" baseline="-25000" dirty="0" smtClean="0">
                <a:latin typeface="Arial Narrow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421198" y="4432736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0489" y="4841544"/>
              <a:ext cx="0" cy="118872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490489" y="3319150"/>
              <a:ext cx="0" cy="118872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419127" y="5971545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4579448" y="3075325"/>
            <a:ext cx="44826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Plant abundance increases immediately after fertilization begins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But then herbivore birth rate increases to completely </a:t>
            </a:r>
            <a:r>
              <a:rPr lang="en-US" sz="2000" b="1" u="sng" dirty="0" smtClean="0">
                <a:latin typeface="Arial Narrow" pitchFamily="34" charset="0"/>
              </a:rPr>
              <a:t>compensate</a:t>
            </a:r>
            <a:r>
              <a:rPr lang="en-US" sz="2000" b="1" dirty="0" smtClean="0">
                <a:latin typeface="Arial Narrow" pitchFamily="34" charset="0"/>
              </a:rPr>
              <a:t> for plant growth</a:t>
            </a:r>
          </a:p>
          <a:p>
            <a:endParaRPr lang="en-US" sz="1000" b="1" dirty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Increasing herbivore population reduces plant abundance</a:t>
            </a:r>
          </a:p>
          <a:p>
            <a:endParaRPr lang="en-US" sz="1000" b="1" dirty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Plants return to original equilibrium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Predators reach new (higher) equilibrium abundance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Scramble Predation Assumption</a:t>
            </a:r>
            <a:endParaRPr lang="en-US" sz="3000" b="1" dirty="0">
              <a:latin typeface="Arial Narrow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1033191" y="5795323"/>
            <a:ext cx="304800" cy="20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1418655" y="3319150"/>
            <a:ext cx="671412" cy="50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260" y="4792222"/>
            <a:ext cx="956058" cy="754172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>
            <a:off x="3034361" y="4307179"/>
            <a:ext cx="1074751" cy="2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26410" y="5448381"/>
            <a:ext cx="108270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385087" y="3829044"/>
            <a:ext cx="657225" cy="1790626"/>
            <a:chOff x="2466975" y="3829044"/>
            <a:chExt cx="657225" cy="179062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466975" y="3829044"/>
              <a:ext cx="657225" cy="4801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475062" y="5438775"/>
              <a:ext cx="633236" cy="18089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311223" y="3989238"/>
            <a:ext cx="502364" cy="1807107"/>
            <a:chOff x="1393111" y="3989238"/>
            <a:chExt cx="502364" cy="1807107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1393111" y="5794295"/>
              <a:ext cx="500926" cy="20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415653" y="3989238"/>
              <a:ext cx="479822" cy="3113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813587" y="3829044"/>
            <a:ext cx="579587" cy="1962157"/>
            <a:chOff x="1895475" y="3829044"/>
            <a:chExt cx="579587" cy="1962157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2154295" y="3830618"/>
              <a:ext cx="32076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95475" y="5616138"/>
              <a:ext cx="579587" cy="17506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1901428" y="3829044"/>
              <a:ext cx="243343" cy="1589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59663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6: </a:t>
            </a:r>
            <a:r>
              <a:rPr lang="en-US" sz="2200" b="1" dirty="0">
                <a:latin typeface="Arial Narrow" pitchFamily="34" charset="0"/>
              </a:rPr>
              <a:t>Predators do not interact with each </a:t>
            </a:r>
            <a:r>
              <a:rPr lang="en-US" sz="2200" b="1" dirty="0" smtClean="0">
                <a:latin typeface="Arial Narrow" pitchFamily="34" charset="0"/>
              </a:rPr>
              <a:t>other…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7043" y="2540913"/>
            <a:ext cx="78249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Graphically, the fertilization experiment looks like this: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11949" y="3091376"/>
            <a:ext cx="4249261" cy="350912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04516" y="3656532"/>
            <a:ext cx="632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V</a:t>
            </a:r>
            <a:endParaRPr lang="en-US" sz="2200" b="1" baseline="-25000" dirty="0" smtClean="0">
              <a:latin typeface="+mj-lt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993345" y="3291880"/>
            <a:ext cx="2" cy="1188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993347" y="4499730"/>
            <a:ext cx="3115765" cy="15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 rot="16200000">
            <a:off x="514774" y="4109174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60" name="Rectangle 59"/>
          <p:cNvSpPr/>
          <p:nvPr/>
        </p:nvSpPr>
        <p:spPr>
          <a:xfrm rot="16200000">
            <a:off x="298100" y="3318564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287146" y="6094887"/>
            <a:ext cx="3085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Time</a:t>
            </a:r>
            <a:endParaRPr lang="en-US" sz="2200" b="1" baseline="-25000" dirty="0" smtClean="0"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1949" y="5194776"/>
            <a:ext cx="632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P</a:t>
            </a:r>
            <a:endParaRPr lang="en-US" sz="2200" b="1" baseline="-25000" dirty="0" smtClean="0">
              <a:latin typeface="+mj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1000778" y="4830124"/>
            <a:ext cx="2" cy="1188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000780" y="6037974"/>
            <a:ext cx="3118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 rot="16200000">
            <a:off x="522207" y="5647418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66" name="Rectangle 65"/>
          <p:cNvSpPr/>
          <p:nvPr/>
        </p:nvSpPr>
        <p:spPr>
          <a:xfrm rot="16200000">
            <a:off x="305533" y="4856808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1018744" y="4307179"/>
            <a:ext cx="304800" cy="2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288149" y="3319150"/>
            <a:ext cx="2057400" cy="3130416"/>
            <a:chOff x="464633" y="3319150"/>
            <a:chExt cx="2057400" cy="3130416"/>
          </a:xfrm>
        </p:grpSpPr>
        <p:sp>
          <p:nvSpPr>
            <p:cNvPr id="71" name="Rectangle 70"/>
            <p:cNvSpPr/>
            <p:nvPr/>
          </p:nvSpPr>
          <p:spPr>
            <a:xfrm>
              <a:off x="464633" y="6080234"/>
              <a:ext cx="2057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 smtClean="0">
                  <a:latin typeface="Arial Narrow" pitchFamily="34" charset="0"/>
                </a:rPr>
                <a:t>begin fertilization</a:t>
              </a:r>
              <a:endParaRPr lang="en-US" b="1" baseline="-25000" dirty="0" smtClean="0">
                <a:latin typeface="Arial Narrow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421198" y="4432736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0489" y="4841544"/>
              <a:ext cx="0" cy="118872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490489" y="3319150"/>
              <a:ext cx="0" cy="118872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419127" y="5971545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Scramble Predation Assumption</a:t>
            </a:r>
            <a:endParaRPr lang="en-US" sz="3000" b="1" dirty="0">
              <a:latin typeface="Arial Narrow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1033191" y="5795323"/>
            <a:ext cx="304800" cy="20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1418655" y="3319150"/>
            <a:ext cx="671412" cy="50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260" y="4792222"/>
            <a:ext cx="956058" cy="754172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>
            <a:off x="3034361" y="4307179"/>
            <a:ext cx="1074751" cy="2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26410" y="5448381"/>
            <a:ext cx="108270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385087" y="3829044"/>
            <a:ext cx="657225" cy="1790626"/>
            <a:chOff x="2466975" y="3829044"/>
            <a:chExt cx="657225" cy="179062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466975" y="3829044"/>
              <a:ext cx="657225" cy="4801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475062" y="5438775"/>
              <a:ext cx="633236" cy="18089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311223" y="3989238"/>
            <a:ext cx="502364" cy="1807107"/>
            <a:chOff x="1393111" y="3989238"/>
            <a:chExt cx="502364" cy="1807107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1393111" y="5794295"/>
              <a:ext cx="500926" cy="20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415653" y="3989238"/>
              <a:ext cx="479822" cy="3113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813587" y="3829044"/>
            <a:ext cx="579587" cy="1962157"/>
            <a:chOff x="1895475" y="3829044"/>
            <a:chExt cx="579587" cy="1962157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2154295" y="3830618"/>
              <a:ext cx="32076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95475" y="5616138"/>
              <a:ext cx="579587" cy="17506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1901428" y="3829044"/>
              <a:ext cx="243343" cy="1589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4579448" y="3087450"/>
            <a:ext cx="4389820" cy="3513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584042" y="3260680"/>
            <a:ext cx="436661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More herbivores – NOT more plants!</a:t>
            </a:r>
          </a:p>
          <a:p>
            <a:pPr algn="ctr"/>
            <a:endParaRPr lang="en-US" sz="15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Can have instances when predator </a:t>
            </a:r>
            <a:r>
              <a:rPr lang="en-US" sz="2200" b="1" u="sng" dirty="0" smtClean="0">
                <a:latin typeface="Arial Narrow" pitchFamily="34" charset="0"/>
              </a:rPr>
              <a:t>abundance</a:t>
            </a:r>
            <a:r>
              <a:rPr lang="en-US" sz="2200" b="1" dirty="0" smtClean="0">
                <a:latin typeface="Arial Narrow" pitchFamily="34" charset="0"/>
              </a:rPr>
              <a:t> (or biomass) is </a:t>
            </a:r>
            <a:r>
              <a:rPr lang="en-US" sz="2200" b="1" u="sng" dirty="0" smtClean="0">
                <a:latin typeface="Arial Narrow" pitchFamily="34" charset="0"/>
              </a:rPr>
              <a:t>greater </a:t>
            </a:r>
            <a:r>
              <a:rPr lang="en-US" sz="2200" b="1" dirty="0" smtClean="0">
                <a:latin typeface="Arial Narrow" pitchFamily="34" charset="0"/>
              </a:rPr>
              <a:t>than prey </a:t>
            </a:r>
            <a:r>
              <a:rPr lang="en-US" sz="2200" b="1" u="sng" dirty="0" smtClean="0">
                <a:latin typeface="Arial Narrow" pitchFamily="34" charset="0"/>
              </a:rPr>
              <a:t>abundance</a:t>
            </a:r>
            <a:r>
              <a:rPr lang="en-US" sz="2200" b="1" dirty="0" smtClean="0">
                <a:latin typeface="Arial Narrow" pitchFamily="34" charset="0"/>
              </a:rPr>
              <a:t> (or biomass)</a:t>
            </a:r>
          </a:p>
          <a:p>
            <a:pPr algn="ctr"/>
            <a:endParaRPr lang="en-US" sz="1500" b="1" dirty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KEY: </a:t>
            </a:r>
            <a:r>
              <a:rPr lang="en-US" sz="2200" b="1" u="sng" dirty="0" smtClean="0">
                <a:latin typeface="Arial Narrow" pitchFamily="34" charset="0"/>
              </a:rPr>
              <a:t>Turnover</a:t>
            </a:r>
            <a:r>
              <a:rPr lang="en-US" sz="2200" b="1" dirty="0" smtClean="0">
                <a:latin typeface="Arial Narrow" pitchFamily="34" charset="0"/>
              </a:rPr>
              <a:t> of prey must be high</a:t>
            </a:r>
          </a:p>
          <a:p>
            <a:pPr algn="ctr"/>
            <a:endParaRPr lang="en-US" sz="1500" b="1" dirty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i.e., net </a:t>
            </a:r>
            <a:r>
              <a:rPr lang="en-US" sz="2200" b="1" u="sng" dirty="0">
                <a:latin typeface="Arial Narrow" pitchFamily="34" charset="0"/>
              </a:rPr>
              <a:t>production</a:t>
            </a:r>
            <a:r>
              <a:rPr lang="en-US" sz="2200" b="1" dirty="0" smtClean="0">
                <a:latin typeface="Arial Narrow" pitchFamily="34" charset="0"/>
              </a:rPr>
              <a:t> of prey must be higher than net </a:t>
            </a:r>
            <a:r>
              <a:rPr lang="en-US" sz="2200" b="1" u="sng" dirty="0" smtClean="0">
                <a:latin typeface="Arial Narrow" pitchFamily="34" charset="0"/>
              </a:rPr>
              <a:t>production</a:t>
            </a:r>
            <a:r>
              <a:rPr lang="en-US" sz="2200" b="1" dirty="0" smtClean="0">
                <a:latin typeface="Arial Narrow" pitchFamily="34" charset="0"/>
              </a:rPr>
              <a:t> of predator</a:t>
            </a:r>
          </a:p>
        </p:txBody>
      </p:sp>
    </p:spTree>
    <p:extLst>
      <p:ext uri="{BB962C8B-B14F-4D97-AF65-F5344CB8AC3E}">
        <p14:creationId xmlns:p14="http://schemas.microsoft.com/office/powerpoint/2010/main" xmlns="" val="150832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6: </a:t>
            </a:r>
            <a:r>
              <a:rPr lang="en-US" sz="2200" b="1" dirty="0">
                <a:latin typeface="Arial Narrow" pitchFamily="34" charset="0"/>
              </a:rPr>
              <a:t>Predators do not interact with each </a:t>
            </a:r>
            <a:r>
              <a:rPr lang="en-US" sz="2200" b="1" dirty="0" smtClean="0">
                <a:latin typeface="Arial Narrow" pitchFamily="34" charset="0"/>
              </a:rPr>
              <a:t>other…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7043" y="2540913"/>
            <a:ext cx="78249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Graphically, the fertilization experiment looks like this: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11949" y="3091376"/>
            <a:ext cx="4249261" cy="350912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04516" y="3656532"/>
            <a:ext cx="632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V</a:t>
            </a:r>
            <a:endParaRPr lang="en-US" sz="2200" b="1" baseline="-25000" dirty="0" smtClean="0">
              <a:latin typeface="+mj-lt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993345" y="3291880"/>
            <a:ext cx="2" cy="1188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993347" y="4499730"/>
            <a:ext cx="3115765" cy="15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 rot="16200000">
            <a:off x="514774" y="4109174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60" name="Rectangle 59"/>
          <p:cNvSpPr/>
          <p:nvPr/>
        </p:nvSpPr>
        <p:spPr>
          <a:xfrm rot="16200000">
            <a:off x="298100" y="3318564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287146" y="6094887"/>
            <a:ext cx="3085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Time</a:t>
            </a:r>
            <a:endParaRPr lang="en-US" sz="2200" b="1" baseline="-25000" dirty="0" smtClean="0"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1949" y="5194776"/>
            <a:ext cx="632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P</a:t>
            </a:r>
            <a:endParaRPr lang="en-US" sz="2200" b="1" baseline="-25000" dirty="0" smtClean="0">
              <a:latin typeface="+mj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1000778" y="4830124"/>
            <a:ext cx="2" cy="1188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000780" y="6037974"/>
            <a:ext cx="3118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 rot="16200000">
            <a:off x="522207" y="5647418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66" name="Rectangle 65"/>
          <p:cNvSpPr/>
          <p:nvPr/>
        </p:nvSpPr>
        <p:spPr>
          <a:xfrm rot="16200000">
            <a:off x="305533" y="4856808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1018744" y="4307179"/>
            <a:ext cx="304800" cy="2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288149" y="3319150"/>
            <a:ext cx="2057400" cy="3130416"/>
            <a:chOff x="464633" y="3319150"/>
            <a:chExt cx="2057400" cy="3130416"/>
          </a:xfrm>
        </p:grpSpPr>
        <p:sp>
          <p:nvSpPr>
            <p:cNvPr id="71" name="Rectangle 70"/>
            <p:cNvSpPr/>
            <p:nvPr/>
          </p:nvSpPr>
          <p:spPr>
            <a:xfrm>
              <a:off x="464633" y="6080234"/>
              <a:ext cx="2057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 smtClean="0">
                  <a:latin typeface="Arial Narrow" pitchFamily="34" charset="0"/>
                </a:rPr>
                <a:t>begin fertilization</a:t>
              </a:r>
              <a:endParaRPr lang="en-US" b="1" baseline="-25000" dirty="0" smtClean="0">
                <a:latin typeface="Arial Narrow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421198" y="4432736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0489" y="4841544"/>
              <a:ext cx="0" cy="118872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490489" y="3319150"/>
              <a:ext cx="0" cy="118872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419127" y="5971545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Scramble Predation Assumption</a:t>
            </a:r>
            <a:endParaRPr lang="en-US" sz="3000" b="1" dirty="0">
              <a:latin typeface="Arial Narrow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1033191" y="5795323"/>
            <a:ext cx="304800" cy="20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1418655" y="3319150"/>
            <a:ext cx="671412" cy="50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260" y="4792222"/>
            <a:ext cx="956058" cy="754172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>
            <a:off x="3034361" y="4307179"/>
            <a:ext cx="1074751" cy="2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26410" y="5448381"/>
            <a:ext cx="108270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385087" y="3829044"/>
            <a:ext cx="657225" cy="1790626"/>
            <a:chOff x="2466975" y="3829044"/>
            <a:chExt cx="657225" cy="179062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466975" y="3829044"/>
              <a:ext cx="657225" cy="4801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475062" y="5438775"/>
              <a:ext cx="633236" cy="18089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311223" y="3989238"/>
            <a:ext cx="502364" cy="1807107"/>
            <a:chOff x="1393111" y="3989238"/>
            <a:chExt cx="502364" cy="1807107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1393111" y="5794295"/>
              <a:ext cx="500926" cy="20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415653" y="3989238"/>
              <a:ext cx="479822" cy="3113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813587" y="3829044"/>
            <a:ext cx="579587" cy="1962157"/>
            <a:chOff x="1895475" y="3829044"/>
            <a:chExt cx="579587" cy="1962157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2154295" y="3830618"/>
              <a:ext cx="32076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95475" y="5616138"/>
              <a:ext cx="579587" cy="17506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1901428" y="3829044"/>
              <a:ext cx="243343" cy="1589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4579448" y="3087450"/>
            <a:ext cx="4389820" cy="3513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105400" y="3311604"/>
            <a:ext cx="32450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These dynamics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actually exist in nature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(but are rare)</a:t>
            </a:r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0813" y="4635416"/>
            <a:ext cx="2601585" cy="173736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5174425" y="6048702"/>
            <a:ext cx="310896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205958" y="6050216"/>
            <a:ext cx="3054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Arial Narrow" pitchFamily="34" charset="0"/>
              </a:rPr>
              <a:t>Daphnia</a:t>
            </a:r>
            <a:r>
              <a:rPr lang="en-US" b="1" dirty="0" smtClean="0">
                <a:latin typeface="Arial Narrow" pitchFamily="34" charset="0"/>
              </a:rPr>
              <a:t> and phytoplankton</a:t>
            </a:r>
            <a:endParaRPr lang="en-US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96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6: </a:t>
            </a:r>
            <a:r>
              <a:rPr lang="en-US" sz="2200" b="1" dirty="0">
                <a:latin typeface="Arial Narrow" pitchFamily="34" charset="0"/>
              </a:rPr>
              <a:t>Predators do not interact with each </a:t>
            </a:r>
            <a:r>
              <a:rPr lang="en-US" sz="2200" b="1" dirty="0" smtClean="0">
                <a:latin typeface="Arial Narrow" pitchFamily="34" charset="0"/>
              </a:rPr>
              <a:t>other…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9522" y="2904053"/>
            <a:ext cx="782495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Important consideration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:</a:t>
            </a:r>
          </a:p>
          <a:p>
            <a:pPr algn="ctr"/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  <a:p>
            <a:pPr algn="ctr"/>
            <a:endParaRPr lang="en-US" sz="500" b="1" dirty="0" smtClean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Need to know what type of predator we are</a:t>
            </a: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dealing with in a management situation,</a:t>
            </a:r>
          </a:p>
          <a:p>
            <a:pPr algn="ctr"/>
            <a:endParaRPr lang="en-US" sz="500" b="1" dirty="0" smtClean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in </a:t>
            </a:r>
            <a:r>
              <a:rPr lang="en-US" sz="2200" b="1" dirty="0">
                <a:latin typeface="Arial Narrow" pitchFamily="34" charset="0"/>
                <a:sym typeface="Wingdings" pitchFamily="2" charset="2"/>
              </a:rPr>
              <a:t>order to predict how big of an impact there will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be</a:t>
            </a: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if </a:t>
            </a:r>
            <a:r>
              <a:rPr lang="en-US" sz="2200" b="1" dirty="0">
                <a:latin typeface="Arial Narrow" pitchFamily="34" charset="0"/>
                <a:sym typeface="Wingdings" pitchFamily="2" charset="2"/>
              </a:rPr>
              <a:t>predator is removed or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introduced</a:t>
            </a:r>
          </a:p>
          <a:p>
            <a:pPr algn="ctr"/>
            <a:endParaRPr lang="en-US" sz="2200" b="1" dirty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Scramble predators may be keeping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Wingdings" pitchFamily="2" charset="2"/>
              </a:rPr>
              <a:t>a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rapidly growing prey population in check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Scramble Predation Assumption</a:t>
            </a:r>
            <a:endParaRPr lang="en-US" sz="3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73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Adding Predator Contest Competition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6: </a:t>
            </a:r>
            <a:r>
              <a:rPr lang="en-US" sz="2200" b="1" dirty="0">
                <a:latin typeface="Arial Narrow" pitchFamily="34" charset="0"/>
              </a:rPr>
              <a:t>Predators do not interact with each </a:t>
            </a:r>
            <a:r>
              <a:rPr lang="en-US" sz="2200" b="1" dirty="0" smtClean="0">
                <a:latin typeface="Arial Narrow" pitchFamily="34" charset="0"/>
              </a:rPr>
              <a:t>other…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9176" y="2667000"/>
            <a:ext cx="8405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Finally, now let’s relax the assumption that we have </a:t>
            </a:r>
            <a:r>
              <a:rPr lang="en-US" sz="2200" b="1" u="sng" dirty="0" smtClean="0">
                <a:latin typeface="Arial Narrow" pitchFamily="34" charset="0"/>
              </a:rPr>
              <a:t>scramble</a:t>
            </a:r>
            <a:r>
              <a:rPr lang="en-US" sz="2200" b="1" dirty="0" smtClean="0">
                <a:latin typeface="Arial Narrow" pitchFamily="34" charset="0"/>
              </a:rPr>
              <a:t> predators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0920" y="3124200"/>
            <a:ext cx="810216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Consider a territorial,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contest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predator</a:t>
            </a:r>
            <a:endParaRPr lang="en-US" sz="2200" b="1" dirty="0" smtClean="0">
              <a:latin typeface="Arial Narrow" pitchFamily="34" charset="0"/>
            </a:endParaRPr>
          </a:p>
          <a:p>
            <a:pPr marL="0" lvl="2" algn="ctr"/>
            <a:endParaRPr lang="en-US" b="1" dirty="0" smtClean="0">
              <a:latin typeface="Arial Narrow" pitchFamily="34" charset="0"/>
            </a:endParaRPr>
          </a:p>
          <a:p>
            <a:pPr marL="0" lvl="2" algn="ctr"/>
            <a:r>
              <a:rPr lang="en-US" sz="2200" b="1" u="sng" dirty="0" smtClean="0">
                <a:latin typeface="Arial Narrow" pitchFamily="34" charset="0"/>
              </a:rPr>
              <a:t>Key distinction from scramble predation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pPr marL="0" lvl="2" algn="ctr"/>
            <a:endParaRPr lang="en-US" sz="500" b="1" dirty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With a contest predator, there may </a:t>
            </a:r>
            <a:r>
              <a:rPr lang="en-US" sz="2200" b="1" dirty="0">
                <a:latin typeface="Arial Narrow" pitchFamily="34" charset="0"/>
              </a:rPr>
              <a:t>be an </a:t>
            </a:r>
            <a:r>
              <a:rPr lang="en-US" sz="2200" b="1" u="sng" dirty="0">
                <a:latin typeface="Arial Narrow" pitchFamily="34" charset="0"/>
              </a:rPr>
              <a:t>upper limit</a:t>
            </a:r>
            <a:r>
              <a:rPr lang="en-US" sz="2200" b="1" dirty="0">
                <a:latin typeface="Arial Narrow" pitchFamily="34" charset="0"/>
              </a:rPr>
              <a:t> to predator </a:t>
            </a:r>
            <a:r>
              <a:rPr lang="en-US" sz="2200" b="1" dirty="0" smtClean="0">
                <a:latin typeface="Arial Narrow" pitchFamily="34" charset="0"/>
              </a:rPr>
              <a:t>abundance that </a:t>
            </a:r>
            <a:r>
              <a:rPr lang="en-US" sz="2200" b="1" dirty="0">
                <a:latin typeface="Arial Narrow" pitchFamily="34" charset="0"/>
              </a:rPr>
              <a:t>is </a:t>
            </a:r>
            <a:r>
              <a:rPr lang="en-US" sz="2200" b="1" u="sng" dirty="0">
                <a:latin typeface="Arial Narrow" pitchFamily="34" charset="0"/>
              </a:rPr>
              <a:t>below</a:t>
            </a:r>
            <a:r>
              <a:rPr lang="en-US" sz="2200" b="1" dirty="0">
                <a:latin typeface="Arial Narrow" pitchFamily="34" charset="0"/>
              </a:rPr>
              <a:t> what the </a:t>
            </a:r>
            <a:r>
              <a:rPr lang="en-US" sz="2200" b="1" dirty="0" smtClean="0">
                <a:latin typeface="Arial Narrow" pitchFamily="34" charset="0"/>
              </a:rPr>
              <a:t>prey supply </a:t>
            </a:r>
            <a:r>
              <a:rPr lang="en-US" sz="2200" b="1" dirty="0">
                <a:latin typeface="Arial Narrow" pitchFamily="34" charset="0"/>
              </a:rPr>
              <a:t>can </a:t>
            </a:r>
            <a:r>
              <a:rPr lang="en-US" sz="2200" b="1" dirty="0" smtClean="0">
                <a:latin typeface="Arial Narrow" pitchFamily="34" charset="0"/>
              </a:rPr>
              <a:t>support</a:t>
            </a:r>
          </a:p>
          <a:p>
            <a:endParaRPr lang="en-US" b="1" dirty="0" smtClean="0">
              <a:latin typeface="Arial Narrow" pitchFamily="34" charset="0"/>
            </a:endParaRPr>
          </a:p>
          <a:p>
            <a:pPr lvl="1"/>
            <a:r>
              <a:rPr lang="en-US" sz="2200" b="1" dirty="0" smtClean="0">
                <a:latin typeface="Arial Narrow" pitchFamily="34" charset="0"/>
              </a:rPr>
              <a:t>Upper limit may be due </a:t>
            </a:r>
            <a:r>
              <a:rPr lang="en-US" sz="2200" b="1" dirty="0">
                <a:latin typeface="Arial Narrow" pitchFamily="34" charset="0"/>
              </a:rPr>
              <a:t>to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 Narrow" pitchFamily="34" charset="0"/>
              </a:rPr>
              <a:t>Territoriality</a:t>
            </a:r>
          </a:p>
          <a:p>
            <a:pPr lvl="1">
              <a:tabLst>
                <a:tab pos="803275" algn="l"/>
              </a:tabLst>
            </a:pPr>
            <a:r>
              <a:rPr lang="en-US" sz="2000" b="1" dirty="0">
                <a:latin typeface="Arial Narrow" pitchFamily="34" charset="0"/>
              </a:rPr>
              <a:t>	</a:t>
            </a:r>
            <a:r>
              <a:rPr lang="en-US" sz="2000" b="1" dirty="0" smtClean="0">
                <a:latin typeface="Arial Narrow" pitchFamily="34" charset="0"/>
              </a:rPr>
              <a:t>(number </a:t>
            </a:r>
            <a:r>
              <a:rPr lang="en-US" sz="2000" b="1" dirty="0">
                <a:latin typeface="Arial Narrow" pitchFamily="34" charset="0"/>
              </a:rPr>
              <a:t>of territories limits abundance</a:t>
            </a:r>
            <a:r>
              <a:rPr lang="en-US" sz="2000" b="1" dirty="0" smtClean="0">
                <a:latin typeface="Arial Narrow" pitchFamily="34" charset="0"/>
              </a:rPr>
              <a:t>)</a:t>
            </a:r>
            <a:endParaRPr lang="en-US" sz="2200" b="1" dirty="0" smtClean="0">
              <a:latin typeface="Arial Narrow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b="1" dirty="0">
                <a:latin typeface="Arial Narrow" pitchFamily="34" charset="0"/>
              </a:rPr>
              <a:t>Intraspecific </a:t>
            </a:r>
            <a:r>
              <a:rPr lang="en-US" sz="2200" b="1" dirty="0" smtClean="0">
                <a:latin typeface="Arial Narrow" pitchFamily="34" charset="0"/>
              </a:rPr>
              <a:t>aggression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3" name="Picture 2" descr="C:\Users\jaegeran\Pictures\Deer Camp\Deer Camp 2010\Dun Lookin November 2010\Andrea Deer Camp Pics\82 Andrea Deer Camp 2010 Twi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38964" y="5257800"/>
            <a:ext cx="1550860" cy="105156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4114" y="5271708"/>
            <a:ext cx="1194954" cy="105156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467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Adding Predator Contest Competition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6: </a:t>
            </a:r>
            <a:r>
              <a:rPr lang="en-US" sz="2200" b="1" dirty="0">
                <a:latin typeface="Arial Narrow" pitchFamily="34" charset="0"/>
              </a:rPr>
              <a:t>Predators do not interact with each </a:t>
            </a:r>
            <a:r>
              <a:rPr lang="en-US" sz="2200" b="1" dirty="0" smtClean="0">
                <a:latin typeface="Arial Narrow" pitchFamily="34" charset="0"/>
              </a:rPr>
              <a:t>other…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9176" y="2590800"/>
            <a:ext cx="8405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Let’s repeat the fertilization experiment, but with a </a:t>
            </a:r>
            <a:r>
              <a:rPr lang="en-US" sz="2200" b="1" u="sng" dirty="0" smtClean="0">
                <a:latin typeface="Arial Narrow" pitchFamily="34" charset="0"/>
              </a:rPr>
              <a:t>territorial</a:t>
            </a:r>
            <a:r>
              <a:rPr lang="en-US" sz="2200" b="1" dirty="0" smtClean="0">
                <a:latin typeface="Arial Narrow" pitchFamily="34" charset="0"/>
              </a:rPr>
              <a:t> herbivore</a:t>
            </a:r>
          </a:p>
        </p:txBody>
      </p:sp>
      <p:grpSp>
        <p:nvGrpSpPr>
          <p:cNvPr id="4101" name="Group 4100"/>
          <p:cNvGrpSpPr/>
          <p:nvPr/>
        </p:nvGrpSpPr>
        <p:grpSpPr>
          <a:xfrm>
            <a:off x="4876800" y="3269159"/>
            <a:ext cx="3810000" cy="3105369"/>
            <a:chOff x="5257800" y="3269159"/>
            <a:chExt cx="3810000" cy="31053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09490" y="4654711"/>
              <a:ext cx="1532985" cy="1565071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5257800" y="3269159"/>
              <a:ext cx="381000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latin typeface="Arial Narrow" pitchFamily="34" charset="0"/>
                </a:rPr>
                <a:t>e</a:t>
              </a:r>
              <a:r>
                <a:rPr lang="en-US" sz="2200" b="1" dirty="0" smtClean="0">
                  <a:latin typeface="Arial Narrow" pitchFamily="34" charset="0"/>
                </a:rPr>
                <a:t>.g., Baird’s pocket gopher</a:t>
              </a:r>
            </a:p>
            <a:p>
              <a:pPr algn="ctr"/>
              <a:endParaRPr lang="en-US" sz="1000" b="1" dirty="0" smtClean="0">
                <a:latin typeface="Arial Narrow" pitchFamily="34" charset="0"/>
              </a:endParaRPr>
            </a:p>
            <a:p>
              <a:pPr algn="ctr"/>
              <a:r>
                <a:rPr lang="en-US" sz="2200" b="1" dirty="0" smtClean="0">
                  <a:latin typeface="Arial Narrow" pitchFamily="34" charset="0"/>
                </a:rPr>
                <a:t>Holds underground territories</a:t>
              </a:r>
            </a:p>
            <a:p>
              <a:pPr algn="ctr"/>
              <a:r>
                <a:rPr lang="en-US" sz="2200" b="1" dirty="0" smtClean="0">
                  <a:latin typeface="Arial Narrow" pitchFamily="34" charset="0"/>
                </a:rPr>
                <a:t>Eats grass, tubers, roots, etc.</a:t>
              </a: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50000" b="100000" l="33235" r="982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119" t="50000"/>
            <a:stretch/>
          </p:blipFill>
          <p:spPr bwMode="auto">
            <a:xfrm>
              <a:off x="6149339" y="5569173"/>
              <a:ext cx="1077263" cy="805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50000" b="100000" l="33235" r="982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119" t="50000"/>
            <a:stretch/>
          </p:blipFill>
          <p:spPr bwMode="auto">
            <a:xfrm>
              <a:off x="7228537" y="5569173"/>
              <a:ext cx="1077263" cy="805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Rectangle 32"/>
          <p:cNvSpPr/>
          <p:nvPr/>
        </p:nvSpPr>
        <p:spPr>
          <a:xfrm>
            <a:off x="211949" y="3091376"/>
            <a:ext cx="4249261" cy="350912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04516" y="3656532"/>
            <a:ext cx="632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V</a:t>
            </a:r>
            <a:endParaRPr lang="en-US" sz="2200" b="1" baseline="-25000" dirty="0" smtClean="0"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993345" y="3291880"/>
            <a:ext cx="2" cy="1188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993347" y="4499730"/>
            <a:ext cx="3115765" cy="15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 rot="16200000">
            <a:off x="514774" y="4109174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298100" y="3318564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87146" y="6094887"/>
            <a:ext cx="3085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Time</a:t>
            </a:r>
            <a:endParaRPr lang="en-US" sz="2200" b="1" baseline="-25000" dirty="0" smtClean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1949" y="5194776"/>
            <a:ext cx="632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P</a:t>
            </a:r>
            <a:endParaRPr lang="en-US" sz="2200" b="1" baseline="-25000" dirty="0" smtClean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1000778" y="4830124"/>
            <a:ext cx="2" cy="1188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00780" y="6037974"/>
            <a:ext cx="3118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 rot="16200000">
            <a:off x="522207" y="5647418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45" name="Rectangle 44"/>
          <p:cNvSpPr/>
          <p:nvPr/>
        </p:nvSpPr>
        <p:spPr>
          <a:xfrm rot="16200000">
            <a:off x="305533" y="4856808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018744" y="4307179"/>
            <a:ext cx="304800" cy="2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033191" y="5795323"/>
            <a:ext cx="304800" cy="20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1418655" y="3319150"/>
            <a:ext cx="671412" cy="50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2997" y="4841544"/>
            <a:ext cx="690603" cy="7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01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47749" y="5700286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1822371"/>
            <a:ext cx="84582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Last class we built predator-prey equations with many assumptions:</a:t>
            </a:r>
          </a:p>
          <a:p>
            <a:pPr algn="ctr">
              <a:spcAft>
                <a:spcPts val="600"/>
              </a:spcAft>
            </a:pPr>
            <a:endParaRPr lang="en-US" sz="500" b="1" dirty="0" smtClean="0">
              <a:latin typeface="Arial Narrow" pitchFamily="34" charset="0"/>
            </a:endParaRPr>
          </a:p>
          <a:p>
            <a:pPr algn="ctr">
              <a:spcAft>
                <a:spcPts val="600"/>
              </a:spcAft>
            </a:pPr>
            <a:endParaRPr lang="en-US" sz="500" b="1" dirty="0" smtClean="0">
              <a:latin typeface="Arial Narrow" pitchFamily="34" charset="0"/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200" b="1" dirty="0" smtClean="0">
                <a:latin typeface="Arial Narrow" pitchFamily="34" charset="0"/>
              </a:rPr>
              <a:t>The </a:t>
            </a:r>
            <a:r>
              <a:rPr lang="en-US" sz="2200" b="1" dirty="0">
                <a:latin typeface="Arial Narrow" pitchFamily="34" charset="0"/>
              </a:rPr>
              <a:t>predator population cannot exist if there are no </a:t>
            </a:r>
            <a:r>
              <a:rPr lang="en-US" sz="2200" b="1" dirty="0" smtClean="0">
                <a:latin typeface="Arial Narrow" pitchFamily="34" charset="0"/>
              </a:rPr>
              <a:t>prey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200" b="1" dirty="0">
                <a:latin typeface="Arial Narrow" pitchFamily="34" charset="0"/>
              </a:rPr>
              <a:t>In the absence of the predator, the prey grow </a:t>
            </a:r>
            <a:r>
              <a:rPr lang="en-US" sz="2200" b="1" dirty="0" smtClean="0">
                <a:latin typeface="Arial Narrow" pitchFamily="34" charset="0"/>
              </a:rPr>
              <a:t>exponentially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200" b="1" dirty="0">
                <a:latin typeface="Arial Narrow" pitchFamily="34" charset="0"/>
              </a:rPr>
              <a:t>Predators encounter prey randomly (“well-mixed” environment)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200" b="1" dirty="0">
                <a:latin typeface="Arial Narrow" pitchFamily="34" charset="0"/>
              </a:rPr>
              <a:t>Predators are insatiable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200" b="1" dirty="0" smtClean="0">
                <a:latin typeface="Arial Narrow" pitchFamily="34" charset="0"/>
              </a:rPr>
              <a:t>No </a:t>
            </a:r>
            <a:r>
              <a:rPr lang="en-US" sz="2200" b="1" dirty="0">
                <a:latin typeface="Arial Narrow" pitchFamily="34" charset="0"/>
              </a:rPr>
              <a:t>age / stage </a:t>
            </a:r>
            <a:r>
              <a:rPr lang="en-US" sz="2200" b="1" dirty="0" smtClean="0">
                <a:latin typeface="Arial Narrow" pitchFamily="34" charset="0"/>
              </a:rPr>
              <a:t>structure</a:t>
            </a:r>
            <a:endParaRPr lang="en-US" sz="2200" b="1" dirty="0">
              <a:latin typeface="Arial Narrow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200" b="1" dirty="0">
                <a:latin typeface="Arial Narrow" pitchFamily="34" charset="0"/>
              </a:rPr>
              <a:t>Predators do not interact with each </a:t>
            </a:r>
            <a:r>
              <a:rPr lang="en-US" sz="2200" b="1" dirty="0" smtClean="0">
                <a:latin typeface="Arial Narrow" pitchFamily="34" charset="0"/>
              </a:rPr>
              <a:t>other except through consumption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	(i.e., scramble predators)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Recap from Last Class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7302" y="5804882"/>
            <a:ext cx="34378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tabLst>
                <a:tab pos="457200" algn="l"/>
              </a:tabLst>
            </a:pPr>
            <a:r>
              <a:rPr lang="en-US" sz="2200" b="1" u="sng" dirty="0">
                <a:latin typeface="Arial Narrow" pitchFamily="34" charset="0"/>
              </a:rPr>
              <a:t>Today</a:t>
            </a:r>
            <a:r>
              <a:rPr lang="en-US" sz="2200" b="1" dirty="0">
                <a:latin typeface="Arial Narrow" pitchFamily="34" charset="0"/>
              </a:rPr>
              <a:t>: Relaxing assumptions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30867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4876800" y="3269159"/>
            <a:ext cx="3810000" cy="3105369"/>
            <a:chOff x="5257800" y="3269159"/>
            <a:chExt cx="3810000" cy="3105369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09490" y="4654711"/>
              <a:ext cx="1532985" cy="1565071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5257800" y="3269159"/>
              <a:ext cx="381000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latin typeface="Arial Narrow" pitchFamily="34" charset="0"/>
                </a:rPr>
                <a:t>e</a:t>
              </a:r>
              <a:r>
                <a:rPr lang="en-US" sz="2200" b="1" dirty="0" smtClean="0">
                  <a:latin typeface="Arial Narrow" pitchFamily="34" charset="0"/>
                </a:rPr>
                <a:t>.g., Baird’s pocket gopher</a:t>
              </a:r>
            </a:p>
            <a:p>
              <a:pPr algn="ctr"/>
              <a:endParaRPr lang="en-US" sz="1000" b="1" dirty="0" smtClean="0">
                <a:latin typeface="Arial Narrow" pitchFamily="34" charset="0"/>
              </a:endParaRPr>
            </a:p>
            <a:p>
              <a:pPr algn="ctr"/>
              <a:r>
                <a:rPr lang="en-US" sz="2200" b="1" dirty="0" smtClean="0">
                  <a:latin typeface="Arial Narrow" pitchFamily="34" charset="0"/>
                </a:rPr>
                <a:t>Holds underground territories</a:t>
              </a:r>
            </a:p>
            <a:p>
              <a:pPr algn="ctr"/>
              <a:r>
                <a:rPr lang="en-US" sz="2200" b="1" dirty="0" smtClean="0">
                  <a:latin typeface="Arial Narrow" pitchFamily="34" charset="0"/>
                </a:rPr>
                <a:t>Eats grass, tubers, roots, etc.</a:t>
              </a:r>
            </a:p>
          </p:txBody>
        </p:sp>
        <p:pic>
          <p:nvPicPr>
            <p:cNvPr id="6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50000" b="100000" l="33235" r="982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119" t="50000"/>
            <a:stretch/>
          </p:blipFill>
          <p:spPr bwMode="auto">
            <a:xfrm>
              <a:off x="6149339" y="5569173"/>
              <a:ext cx="1077263" cy="805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50000" b="100000" l="33235" r="982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119" t="50000"/>
            <a:stretch/>
          </p:blipFill>
          <p:spPr bwMode="auto">
            <a:xfrm>
              <a:off x="7228537" y="5569173"/>
              <a:ext cx="1077263" cy="805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" name="Rectangle 84"/>
          <p:cNvSpPr/>
          <p:nvPr/>
        </p:nvSpPr>
        <p:spPr>
          <a:xfrm>
            <a:off x="4582506" y="3110028"/>
            <a:ext cx="4421704" cy="34904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609802" y="3124200"/>
            <a:ext cx="444062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Plant abundance increases immediately after fertilization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Then herbivore birth rate increases to completely </a:t>
            </a:r>
            <a:r>
              <a:rPr lang="en-US" sz="2000" b="1" u="sng" dirty="0" smtClean="0">
                <a:latin typeface="Arial Narrow" pitchFamily="34" charset="0"/>
              </a:rPr>
              <a:t>compensate</a:t>
            </a:r>
            <a:r>
              <a:rPr lang="en-US" sz="2000" b="1" dirty="0" smtClean="0">
                <a:latin typeface="Arial Narrow" pitchFamily="34" charset="0"/>
              </a:rPr>
              <a:t> for plant growth</a:t>
            </a:r>
          </a:p>
          <a:p>
            <a:endParaRPr lang="en-US" sz="1000" b="1" dirty="0">
              <a:latin typeface="Arial Narrow" pitchFamily="34" charset="0"/>
            </a:endParaRPr>
          </a:p>
          <a:p>
            <a:r>
              <a:rPr lang="en-US" sz="2000" b="1" dirty="0">
                <a:latin typeface="Arial Narrow" pitchFamily="34" charset="0"/>
              </a:rPr>
              <a:t>Increasing herbivore population reduces plant abundance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Herbivore hits territory limit!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Herbivore at self-limited equilibrium</a:t>
            </a:r>
          </a:p>
          <a:p>
            <a:r>
              <a:rPr lang="en-US" sz="2000" b="1" dirty="0" smtClean="0">
                <a:latin typeface="Arial Narrow" pitchFamily="34" charset="0"/>
              </a:rPr>
              <a:t>Plants have higher equilibrium!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Adding Predator Contest Competition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6: </a:t>
            </a:r>
            <a:r>
              <a:rPr lang="en-US" sz="2200" b="1" dirty="0">
                <a:latin typeface="Arial Narrow" pitchFamily="34" charset="0"/>
              </a:rPr>
              <a:t>Predators do not interact with each </a:t>
            </a:r>
            <a:r>
              <a:rPr lang="en-US" sz="2200" b="1" dirty="0" smtClean="0">
                <a:latin typeface="Arial Narrow" pitchFamily="34" charset="0"/>
              </a:rPr>
              <a:t>other…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9176" y="2590800"/>
            <a:ext cx="8405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Let’s repeat the fertilization experiment, but with a </a:t>
            </a:r>
            <a:r>
              <a:rPr lang="en-US" sz="2200" b="1" u="sng" dirty="0" smtClean="0">
                <a:latin typeface="Arial Narrow" pitchFamily="34" charset="0"/>
              </a:rPr>
              <a:t>territorial</a:t>
            </a:r>
            <a:r>
              <a:rPr lang="en-US" sz="2200" b="1" dirty="0" smtClean="0">
                <a:latin typeface="Arial Narrow" pitchFamily="34" charset="0"/>
              </a:rPr>
              <a:t> herbivore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11949" y="3091376"/>
            <a:ext cx="4249261" cy="350912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04516" y="3656532"/>
            <a:ext cx="632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V</a:t>
            </a:r>
            <a:endParaRPr lang="en-US" sz="2200" b="1" baseline="-25000" dirty="0" smtClean="0">
              <a:latin typeface="+mj-lt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993345" y="3291880"/>
            <a:ext cx="2" cy="1188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993347" y="4499730"/>
            <a:ext cx="3115765" cy="15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 rot="16200000">
            <a:off x="514774" y="4109174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91" name="Rectangle 90"/>
          <p:cNvSpPr/>
          <p:nvPr/>
        </p:nvSpPr>
        <p:spPr>
          <a:xfrm rot="16200000">
            <a:off x="298100" y="3318564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287146" y="6094887"/>
            <a:ext cx="3085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Time</a:t>
            </a:r>
            <a:endParaRPr lang="en-US" sz="2200" b="1" baseline="-25000" dirty="0" smtClean="0">
              <a:latin typeface="+mj-l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11949" y="5194776"/>
            <a:ext cx="632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P</a:t>
            </a:r>
            <a:endParaRPr lang="en-US" sz="2200" b="1" baseline="-25000" dirty="0" smtClean="0">
              <a:latin typeface="+mj-lt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1000778" y="4830124"/>
            <a:ext cx="2" cy="1188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1000780" y="6037974"/>
            <a:ext cx="3118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 rot="16200000">
            <a:off x="522207" y="5647418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97" name="Rectangle 96"/>
          <p:cNvSpPr/>
          <p:nvPr/>
        </p:nvSpPr>
        <p:spPr>
          <a:xfrm rot="16200000">
            <a:off x="305533" y="4856808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1018744" y="4307179"/>
            <a:ext cx="304800" cy="2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288149" y="3319150"/>
            <a:ext cx="2057400" cy="3130416"/>
            <a:chOff x="464633" y="3319150"/>
            <a:chExt cx="2057400" cy="3130416"/>
          </a:xfrm>
        </p:grpSpPr>
        <p:sp>
          <p:nvSpPr>
            <p:cNvPr id="100" name="Rectangle 99"/>
            <p:cNvSpPr/>
            <p:nvPr/>
          </p:nvSpPr>
          <p:spPr>
            <a:xfrm>
              <a:off x="464633" y="6080234"/>
              <a:ext cx="2057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 smtClean="0">
                  <a:latin typeface="Arial Narrow" pitchFamily="34" charset="0"/>
                </a:rPr>
                <a:t>begin fertilization</a:t>
              </a:r>
              <a:endParaRPr lang="en-US" b="1" baseline="-25000" dirty="0" smtClean="0">
                <a:latin typeface="Arial Narrow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1421198" y="4432736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0489" y="4841544"/>
              <a:ext cx="0" cy="118872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490489" y="3319150"/>
              <a:ext cx="0" cy="118872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419127" y="5971545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1033191" y="5795323"/>
            <a:ext cx="304800" cy="20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1418655" y="3319150"/>
            <a:ext cx="671412" cy="50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7" name="Straight Connector 106"/>
          <p:cNvCxnSpPr/>
          <p:nvPr/>
        </p:nvCxnSpPr>
        <p:spPr>
          <a:xfrm>
            <a:off x="2709792" y="4043576"/>
            <a:ext cx="1399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715904" y="5521656"/>
            <a:ext cx="13932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2385087" y="3829044"/>
            <a:ext cx="324705" cy="1790627"/>
            <a:chOff x="2466975" y="3829044"/>
            <a:chExt cx="324705" cy="1790627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2466975" y="3829044"/>
              <a:ext cx="324705" cy="20955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2475062" y="5527482"/>
              <a:ext cx="316618" cy="9218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311223" y="3989238"/>
            <a:ext cx="502364" cy="1807107"/>
            <a:chOff x="1393111" y="3989238"/>
            <a:chExt cx="502364" cy="1807107"/>
          </a:xfrm>
        </p:grpSpPr>
        <p:cxnSp>
          <p:nvCxnSpPr>
            <p:cNvPr id="113" name="Straight Connector 112"/>
            <p:cNvCxnSpPr/>
            <p:nvPr/>
          </p:nvCxnSpPr>
          <p:spPr>
            <a:xfrm flipV="1">
              <a:off x="1393111" y="5794295"/>
              <a:ext cx="500926" cy="20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1415653" y="3989238"/>
              <a:ext cx="479822" cy="3113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1813587" y="3829044"/>
            <a:ext cx="579587" cy="1962157"/>
            <a:chOff x="1895475" y="3829044"/>
            <a:chExt cx="579587" cy="1962157"/>
          </a:xfrm>
        </p:grpSpPr>
        <p:cxnSp>
          <p:nvCxnSpPr>
            <p:cNvPr id="116" name="Straight Connector 115"/>
            <p:cNvCxnSpPr/>
            <p:nvPr/>
          </p:nvCxnSpPr>
          <p:spPr>
            <a:xfrm flipV="1">
              <a:off x="2154295" y="3830618"/>
              <a:ext cx="32076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1895475" y="5616138"/>
              <a:ext cx="579587" cy="17506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1901428" y="3829044"/>
              <a:ext cx="243343" cy="1589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9" name="Picture 1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2997" y="4841544"/>
            <a:ext cx="690603" cy="70505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09834" y="4768913"/>
            <a:ext cx="1495366" cy="824486"/>
            <a:chOff x="2009834" y="4768913"/>
            <a:chExt cx="1495366" cy="824486"/>
          </a:xfrm>
        </p:grpSpPr>
        <p:sp>
          <p:nvSpPr>
            <p:cNvPr id="120" name="Rectangle 119"/>
            <p:cNvSpPr/>
            <p:nvPr/>
          </p:nvSpPr>
          <p:spPr>
            <a:xfrm>
              <a:off x="2009834" y="4768913"/>
              <a:ext cx="14953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Arial Narrow" pitchFamily="34" charset="0"/>
                </a:rPr>
                <a:t>territory limit</a:t>
              </a:r>
            </a:p>
          </p:txBody>
        </p:sp>
        <p:sp>
          <p:nvSpPr>
            <p:cNvPr id="121" name="Oval 120"/>
            <p:cNvSpPr/>
            <p:nvPr/>
          </p:nvSpPr>
          <p:spPr>
            <a:xfrm>
              <a:off x="2641212" y="5456239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709792" y="5109670"/>
              <a:ext cx="6112" cy="2719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6377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4876800" y="3269159"/>
            <a:ext cx="3810000" cy="2674441"/>
            <a:chOff x="5257800" y="3269159"/>
            <a:chExt cx="3810000" cy="2674441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09490" y="4223783"/>
              <a:ext cx="1532985" cy="1565071"/>
            </a:xfrm>
            <a:prstGeom prst="rect">
              <a:avLst/>
            </a:prstGeom>
          </p:spPr>
        </p:pic>
        <p:sp>
          <p:nvSpPr>
            <p:cNvPr id="124" name="Rectangle 123"/>
            <p:cNvSpPr/>
            <p:nvPr/>
          </p:nvSpPr>
          <p:spPr>
            <a:xfrm>
              <a:off x="5257800" y="3269159"/>
              <a:ext cx="38100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latin typeface="Arial Narrow" pitchFamily="34" charset="0"/>
                </a:rPr>
                <a:t>e</a:t>
              </a:r>
              <a:r>
                <a:rPr lang="en-US" sz="2200" b="1" dirty="0" smtClean="0">
                  <a:latin typeface="Arial Narrow" pitchFamily="34" charset="0"/>
                </a:rPr>
                <a:t>.g., Baird’s pocket gopher</a:t>
              </a:r>
            </a:p>
            <a:p>
              <a:pPr algn="ctr"/>
              <a:r>
                <a:rPr lang="en-US" sz="2200" b="1" dirty="0" smtClean="0">
                  <a:latin typeface="Arial Narrow" pitchFamily="34" charset="0"/>
                </a:rPr>
                <a:t>Holds underground territories</a:t>
              </a:r>
            </a:p>
          </p:txBody>
        </p:sp>
        <p:pic>
          <p:nvPicPr>
            <p:cNvPr id="12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50000" b="100000" l="33235" r="982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119" t="50000"/>
            <a:stretch/>
          </p:blipFill>
          <p:spPr bwMode="auto">
            <a:xfrm>
              <a:off x="6149339" y="5138245"/>
              <a:ext cx="1077263" cy="805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50000" b="100000" l="33235" r="982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119" t="50000"/>
            <a:stretch/>
          </p:blipFill>
          <p:spPr bwMode="auto">
            <a:xfrm>
              <a:off x="7228537" y="5138245"/>
              <a:ext cx="1077263" cy="805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Adding Predator Contest Competition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6: </a:t>
            </a:r>
            <a:r>
              <a:rPr lang="en-US" sz="2200" b="1" dirty="0">
                <a:latin typeface="Arial Narrow" pitchFamily="34" charset="0"/>
              </a:rPr>
              <a:t>Predators do not interact with each </a:t>
            </a:r>
            <a:r>
              <a:rPr lang="en-US" sz="2200" b="1" dirty="0" smtClean="0">
                <a:latin typeface="Arial Narrow" pitchFamily="34" charset="0"/>
              </a:rPr>
              <a:t>other…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9176" y="2590800"/>
            <a:ext cx="8405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Let’s repeat the fertilization experiment, but with a </a:t>
            </a:r>
            <a:r>
              <a:rPr lang="en-US" sz="2200" b="1" u="sng" dirty="0" smtClean="0">
                <a:latin typeface="Arial Narrow" pitchFamily="34" charset="0"/>
              </a:rPr>
              <a:t>territorial</a:t>
            </a:r>
            <a:r>
              <a:rPr lang="en-US" sz="2200" b="1" dirty="0" smtClean="0">
                <a:latin typeface="Arial Narrow" pitchFamily="34" charset="0"/>
              </a:rPr>
              <a:t> herbivore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582506" y="3110028"/>
            <a:ext cx="4421704" cy="34904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599877" y="3165144"/>
            <a:ext cx="44406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latin typeface="Arial Narrow" pitchFamily="34" charset="0"/>
              </a:rPr>
              <a:t>Conclusions</a:t>
            </a:r>
            <a:r>
              <a:rPr lang="en-US" sz="2000" b="1" dirty="0" smtClean="0">
                <a:latin typeface="Arial Narrow" pitchFamily="34" charset="0"/>
              </a:rPr>
              <a:t>:</a:t>
            </a:r>
          </a:p>
          <a:p>
            <a:pPr algn="ctr"/>
            <a:endParaRPr lang="en-US" sz="1000" b="1" dirty="0">
              <a:latin typeface="Arial Narrow" pitchFamily="34" charset="0"/>
            </a:endParaRPr>
          </a:p>
          <a:p>
            <a:pPr algn="ctr"/>
            <a:r>
              <a:rPr lang="en-US" sz="2000" b="1" u="sng" dirty="0" smtClean="0">
                <a:latin typeface="Arial Narrow" pitchFamily="34" charset="0"/>
              </a:rPr>
              <a:t>Contest</a:t>
            </a:r>
            <a:r>
              <a:rPr lang="en-US" sz="2000" b="1" dirty="0" smtClean="0">
                <a:latin typeface="Arial Narrow" pitchFamily="34" charset="0"/>
              </a:rPr>
              <a:t> predators cannot control prey as effectively as </a:t>
            </a:r>
            <a:r>
              <a:rPr lang="en-US" sz="2000" b="1" u="sng" dirty="0" smtClean="0">
                <a:latin typeface="Arial Narrow" pitchFamily="34" charset="0"/>
              </a:rPr>
              <a:t>scramble</a:t>
            </a:r>
            <a:r>
              <a:rPr lang="en-US" sz="2000" b="1" dirty="0" smtClean="0">
                <a:latin typeface="Arial Narrow" pitchFamily="34" charset="0"/>
              </a:rPr>
              <a:t> predators</a:t>
            </a:r>
          </a:p>
          <a:p>
            <a:pPr algn="ctr"/>
            <a:endParaRPr lang="en-US" sz="1000" b="1" dirty="0"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i.e., contest predators may hit</a:t>
            </a:r>
          </a:p>
          <a:p>
            <a:pPr algn="ctr"/>
            <a:r>
              <a:rPr lang="en-US" sz="2000" b="1" u="sng" dirty="0" smtClean="0">
                <a:latin typeface="Arial Narrow" pitchFamily="34" charset="0"/>
              </a:rPr>
              <a:t>self-limitation</a:t>
            </a:r>
            <a:r>
              <a:rPr lang="en-US" sz="2000" b="1" dirty="0" smtClean="0">
                <a:latin typeface="Arial Narrow" pitchFamily="34" charset="0"/>
              </a:rPr>
              <a:t> at an abundance lower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than what the prey could support,</a:t>
            </a:r>
          </a:p>
          <a:p>
            <a:pPr algn="ctr"/>
            <a:endParaRPr lang="en-US" sz="1000" b="1" dirty="0"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whereas scramble predators do NOT self-limit and can drive prey all the way back down to the original prey equilibrium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11949" y="3091376"/>
            <a:ext cx="4249261" cy="350912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04516" y="3656532"/>
            <a:ext cx="632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V</a:t>
            </a:r>
            <a:endParaRPr lang="en-US" sz="2200" b="1" baseline="-25000" dirty="0" smtClean="0">
              <a:latin typeface="+mj-lt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993345" y="3291880"/>
            <a:ext cx="2" cy="1188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993347" y="4499730"/>
            <a:ext cx="3115765" cy="15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 rot="16200000">
            <a:off x="514774" y="4109174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91" name="Rectangle 90"/>
          <p:cNvSpPr/>
          <p:nvPr/>
        </p:nvSpPr>
        <p:spPr>
          <a:xfrm rot="16200000">
            <a:off x="298100" y="3318564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287146" y="6094887"/>
            <a:ext cx="3085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Time</a:t>
            </a:r>
            <a:endParaRPr lang="en-US" sz="2200" b="1" baseline="-25000" dirty="0" smtClean="0">
              <a:latin typeface="+mj-l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11949" y="5194776"/>
            <a:ext cx="632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+mj-lt"/>
              </a:rPr>
              <a:t>P</a:t>
            </a:r>
            <a:endParaRPr lang="en-US" sz="2200" b="1" baseline="-25000" dirty="0" smtClean="0">
              <a:latin typeface="+mj-lt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1000778" y="4830124"/>
            <a:ext cx="2" cy="1188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1000780" y="6037974"/>
            <a:ext cx="3118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 rot="16200000">
            <a:off x="522207" y="5647418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97" name="Rectangle 96"/>
          <p:cNvSpPr/>
          <p:nvPr/>
        </p:nvSpPr>
        <p:spPr>
          <a:xfrm rot="16200000">
            <a:off x="305533" y="4856808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1018744" y="4307179"/>
            <a:ext cx="304800" cy="2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288149" y="3319150"/>
            <a:ext cx="2057400" cy="3130416"/>
            <a:chOff x="464633" y="3319150"/>
            <a:chExt cx="2057400" cy="3130416"/>
          </a:xfrm>
        </p:grpSpPr>
        <p:sp>
          <p:nvSpPr>
            <p:cNvPr id="100" name="Rectangle 99"/>
            <p:cNvSpPr/>
            <p:nvPr/>
          </p:nvSpPr>
          <p:spPr>
            <a:xfrm>
              <a:off x="464633" y="6080234"/>
              <a:ext cx="2057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 smtClean="0">
                  <a:latin typeface="Arial Narrow" pitchFamily="34" charset="0"/>
                </a:rPr>
                <a:t>begin fertilization</a:t>
              </a:r>
              <a:endParaRPr lang="en-US" b="1" baseline="-25000" dirty="0" smtClean="0">
                <a:latin typeface="Arial Narrow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1421198" y="4432736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0489" y="4841544"/>
              <a:ext cx="0" cy="118872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490489" y="3319150"/>
              <a:ext cx="0" cy="118872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419127" y="5971545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1033191" y="5795323"/>
            <a:ext cx="304800" cy="20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0000" b="100000" l="33235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0000"/>
          <a:stretch/>
        </p:blipFill>
        <p:spPr bwMode="auto">
          <a:xfrm>
            <a:off x="1418655" y="3319150"/>
            <a:ext cx="671412" cy="50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7" name="Straight Connector 106"/>
          <p:cNvCxnSpPr/>
          <p:nvPr/>
        </p:nvCxnSpPr>
        <p:spPr>
          <a:xfrm>
            <a:off x="2709792" y="4043576"/>
            <a:ext cx="1399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715904" y="5521656"/>
            <a:ext cx="13932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2385087" y="3829044"/>
            <a:ext cx="324705" cy="1790627"/>
            <a:chOff x="2466975" y="3829044"/>
            <a:chExt cx="324705" cy="1790627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2466975" y="3829044"/>
              <a:ext cx="324705" cy="20955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2475062" y="5527482"/>
              <a:ext cx="316618" cy="9218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311223" y="3989238"/>
            <a:ext cx="502364" cy="1807107"/>
            <a:chOff x="1393111" y="3989238"/>
            <a:chExt cx="502364" cy="1807107"/>
          </a:xfrm>
        </p:grpSpPr>
        <p:cxnSp>
          <p:nvCxnSpPr>
            <p:cNvPr id="113" name="Straight Connector 112"/>
            <p:cNvCxnSpPr/>
            <p:nvPr/>
          </p:nvCxnSpPr>
          <p:spPr>
            <a:xfrm flipV="1">
              <a:off x="1393111" y="5794295"/>
              <a:ext cx="500926" cy="20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1415653" y="3989238"/>
              <a:ext cx="479822" cy="3113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1813587" y="3829044"/>
            <a:ext cx="579587" cy="1962157"/>
            <a:chOff x="1895475" y="3829044"/>
            <a:chExt cx="579587" cy="1962157"/>
          </a:xfrm>
        </p:grpSpPr>
        <p:cxnSp>
          <p:nvCxnSpPr>
            <p:cNvPr id="116" name="Straight Connector 115"/>
            <p:cNvCxnSpPr/>
            <p:nvPr/>
          </p:nvCxnSpPr>
          <p:spPr>
            <a:xfrm flipV="1">
              <a:off x="2154295" y="3830618"/>
              <a:ext cx="32076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1895475" y="5616138"/>
              <a:ext cx="579587" cy="17506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1901428" y="3829044"/>
              <a:ext cx="243343" cy="1589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9" name="Picture 1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2997" y="4841544"/>
            <a:ext cx="690603" cy="70505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09834" y="4768913"/>
            <a:ext cx="1495366" cy="824486"/>
            <a:chOff x="2009834" y="4768913"/>
            <a:chExt cx="1495366" cy="824486"/>
          </a:xfrm>
        </p:grpSpPr>
        <p:sp>
          <p:nvSpPr>
            <p:cNvPr id="120" name="Rectangle 119"/>
            <p:cNvSpPr/>
            <p:nvPr/>
          </p:nvSpPr>
          <p:spPr>
            <a:xfrm>
              <a:off x="2009834" y="4768913"/>
              <a:ext cx="14953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Arial Narrow" pitchFamily="34" charset="0"/>
                </a:rPr>
                <a:t>territory limit</a:t>
              </a:r>
            </a:p>
          </p:txBody>
        </p:sp>
        <p:sp>
          <p:nvSpPr>
            <p:cNvPr id="121" name="Oval 120"/>
            <p:cNvSpPr/>
            <p:nvPr/>
          </p:nvSpPr>
          <p:spPr>
            <a:xfrm>
              <a:off x="2641212" y="5456239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709792" y="5109670"/>
              <a:ext cx="6112" cy="2719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2827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2664" y="107732"/>
            <a:ext cx="774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itchFamily="34" charset="0"/>
              </a:rPr>
              <a:t>Looking Ahead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469151"/>
            <a:ext cx="5638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latin typeface="Arial Narrow" pitchFamily="34" charset="0"/>
                <a:cs typeface="Arial" pitchFamily="34" charset="0"/>
              </a:rPr>
              <a:t>Next Class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</a:rPr>
              <a:t>:</a:t>
            </a:r>
            <a:endParaRPr lang="en-US" sz="2400" b="1" dirty="0">
              <a:latin typeface="Arial Narrow" pitchFamily="34" charset="0"/>
              <a:cs typeface="Arial" pitchFamily="34" charset="0"/>
            </a:endParaRPr>
          </a:p>
          <a:p>
            <a:pPr algn="ctr"/>
            <a:endParaRPr lang="en-US" sz="1000" b="1" dirty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en-US" sz="2600" b="1" dirty="0" smtClean="0">
                <a:latin typeface="Arial Narrow" pitchFamily="34" charset="0"/>
                <a:cs typeface="Arial" pitchFamily="34" charset="0"/>
              </a:rPr>
              <a:t>Two-species competition</a:t>
            </a:r>
          </a:p>
          <a:p>
            <a:pPr algn="ctr"/>
            <a:endParaRPr lang="en-US" sz="1000" b="1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endParaRPr lang="en-US" sz="2400" b="1" dirty="0">
              <a:latin typeface="Arial Narrow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470" y="1079936"/>
            <a:ext cx="2361896" cy="2196563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94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47749" y="5700286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1822371"/>
            <a:ext cx="84582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Last class we built predator-prey equations with many assumptions:</a:t>
            </a:r>
          </a:p>
          <a:p>
            <a:pPr algn="ctr">
              <a:spcAft>
                <a:spcPts val="600"/>
              </a:spcAft>
            </a:pPr>
            <a:endParaRPr lang="en-US" sz="500" b="1" dirty="0" smtClean="0">
              <a:latin typeface="Arial Narrow" pitchFamily="34" charset="0"/>
            </a:endParaRPr>
          </a:p>
          <a:p>
            <a:pPr algn="ctr">
              <a:spcAft>
                <a:spcPts val="600"/>
              </a:spcAft>
            </a:pPr>
            <a:endParaRPr lang="en-US" sz="5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The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predator population cannot exist if there are no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prey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200" b="1" dirty="0">
                <a:latin typeface="Arial Narrow" pitchFamily="34" charset="0"/>
              </a:rPr>
              <a:t>In the absence of the predator, the prey grow </a:t>
            </a:r>
            <a:r>
              <a:rPr lang="en-US" sz="2200" b="1" dirty="0" smtClean="0">
                <a:latin typeface="Arial Narrow" pitchFamily="34" charset="0"/>
              </a:rPr>
              <a:t>exponentially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Predators encounter prey randomly (“well-mixed” environment)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200" b="1" dirty="0">
                <a:latin typeface="Arial Narrow" pitchFamily="34" charset="0"/>
              </a:rPr>
              <a:t>Predators are insatiable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200" b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No age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/ </a:t>
            </a:r>
            <a:r>
              <a:rPr lang="en-US" sz="2200" b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stage </a:t>
            </a:r>
            <a:r>
              <a:rPr lang="en-US" sz="2200" b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structure</a:t>
            </a:r>
            <a:endParaRPr lang="en-US" sz="2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200" b="1" dirty="0">
                <a:latin typeface="Arial Narrow" pitchFamily="34" charset="0"/>
              </a:rPr>
              <a:t>Predators do not interact with each </a:t>
            </a:r>
            <a:r>
              <a:rPr lang="en-US" sz="2200" b="1" dirty="0" smtClean="0">
                <a:latin typeface="Arial Narrow" pitchFamily="34" charset="0"/>
              </a:rPr>
              <a:t>other except through consumption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	(i.e., scramble predators)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Recap from Last Class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7302" y="5804882"/>
            <a:ext cx="34378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tabLst>
                <a:tab pos="457200" algn="l"/>
              </a:tabLst>
            </a:pPr>
            <a:r>
              <a:rPr lang="en-US" sz="2200" b="1" u="sng" dirty="0">
                <a:latin typeface="Arial Narrow" pitchFamily="34" charset="0"/>
              </a:rPr>
              <a:t>Today</a:t>
            </a:r>
            <a:r>
              <a:rPr lang="en-US" sz="2200" b="1" dirty="0">
                <a:latin typeface="Arial Narrow" pitchFamily="34" charset="0"/>
              </a:rPr>
              <a:t>: Relaxing assumptions</a:t>
            </a:r>
          </a:p>
        </p:txBody>
      </p:sp>
    </p:spTree>
    <p:extLst>
      <p:ext uri="{BB962C8B-B14F-4D97-AF65-F5344CB8AC3E}">
        <p14:creationId xmlns:p14="http://schemas.microsoft.com/office/powerpoint/2010/main" xmlns="" val="5571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Adding Prey Density Dependence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2819400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To relax this assumption, we will add in density dependence of the prey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053" y="3405187"/>
            <a:ext cx="834374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We’ve done this </a:t>
            </a:r>
            <a:r>
              <a:rPr lang="en-US" sz="2200" b="1" dirty="0" smtClean="0">
                <a:latin typeface="Arial Narrow" pitchFamily="34" charset="0"/>
              </a:rPr>
              <a:t>before!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Use </a:t>
            </a:r>
            <a:r>
              <a:rPr lang="en-US" sz="2200" b="1" u="sng" dirty="0">
                <a:latin typeface="Arial Narrow" pitchFamily="34" charset="0"/>
              </a:rPr>
              <a:t>logistic</a:t>
            </a:r>
            <a:r>
              <a:rPr lang="en-US" sz="2200" b="1" dirty="0">
                <a:latin typeface="Arial Narrow" pitchFamily="34" charset="0"/>
              </a:rPr>
              <a:t> equation in prey </a:t>
            </a:r>
            <a:r>
              <a:rPr lang="en-US" sz="2200" b="1" dirty="0" smtClean="0">
                <a:latin typeface="Arial Narrow" pitchFamily="34" charset="0"/>
              </a:rPr>
              <a:t>equation</a:t>
            </a:r>
            <a:endParaRPr lang="en-US" sz="2200" b="1" dirty="0">
              <a:latin typeface="Arial Narrow" pitchFamily="34" charset="0"/>
            </a:endParaRPr>
          </a:p>
          <a:p>
            <a:pPr algn="ctr"/>
            <a:r>
              <a:rPr lang="en-US" sz="2000" b="1" dirty="0">
                <a:latin typeface="Arial Narrow" pitchFamily="34" charset="0"/>
              </a:rPr>
              <a:t>(same as what we did for </a:t>
            </a:r>
            <a:r>
              <a:rPr lang="en-US" sz="2000" b="1" u="sng" dirty="0">
                <a:latin typeface="Arial Narrow" pitchFamily="34" charset="0"/>
              </a:rPr>
              <a:t>scramble</a:t>
            </a:r>
            <a:r>
              <a:rPr lang="en-US" sz="2000" b="1" dirty="0">
                <a:latin typeface="Arial Narrow" pitchFamily="34" charset="0"/>
              </a:rPr>
              <a:t> competition</a:t>
            </a:r>
            <a:r>
              <a:rPr lang="en-US" sz="2000" b="1" dirty="0" smtClean="0">
                <a:latin typeface="Arial Narrow" pitchFamily="34" charset="0"/>
              </a:rPr>
              <a:t>):</a:t>
            </a:r>
            <a:endParaRPr lang="en-US" sz="2000" b="1" dirty="0">
              <a:latin typeface="Arial Narrow" pitchFamily="34" charset="0"/>
            </a:endParaRPr>
          </a:p>
          <a:p>
            <a:pPr algn="ctr"/>
            <a:endParaRPr lang="en-US" sz="1500" b="1" dirty="0">
              <a:latin typeface="Arial Narrow" pitchFamily="34" charset="0"/>
            </a:endParaRPr>
          </a:p>
          <a:p>
            <a:pPr algn="ctr"/>
            <a:r>
              <a:rPr lang="en-US" sz="2200" b="1" dirty="0">
                <a:latin typeface="Arial Narrow" pitchFamily="34" charset="0"/>
              </a:rPr>
              <a:t>Change  </a:t>
            </a:r>
            <a:r>
              <a:rPr lang="en-US" sz="2300" b="1" dirty="0" err="1">
                <a:latin typeface="+mj-lt"/>
              </a:rPr>
              <a:t>b</a:t>
            </a:r>
            <a:r>
              <a:rPr lang="en-US" sz="2300" b="1" baseline="-25000" dirty="0" err="1">
                <a:latin typeface="+mj-lt"/>
              </a:rPr>
              <a:t>v</a:t>
            </a:r>
            <a:r>
              <a:rPr lang="en-US" sz="2200" b="1" dirty="0">
                <a:latin typeface="Arial Narrow" pitchFamily="34" charset="0"/>
              </a:rPr>
              <a:t>  </a:t>
            </a:r>
            <a:r>
              <a:rPr lang="en-US" sz="2200" b="1" dirty="0" smtClean="0">
                <a:latin typeface="Arial Narrow" pitchFamily="34" charset="0"/>
              </a:rPr>
              <a:t>to  </a:t>
            </a:r>
            <a:r>
              <a:rPr lang="en-US" sz="2300" b="1" dirty="0" err="1" smtClean="0">
                <a:latin typeface="+mj-lt"/>
              </a:rPr>
              <a:t>b</a:t>
            </a:r>
            <a:r>
              <a:rPr lang="en-US" sz="2300" b="1" baseline="-25000" dirty="0" err="1" smtClean="0">
                <a:latin typeface="+mj-lt"/>
              </a:rPr>
              <a:t>max</a:t>
            </a:r>
            <a:r>
              <a:rPr lang="en-US" sz="2300" b="1" baseline="-25000" dirty="0" smtClean="0">
                <a:latin typeface="+mj-lt"/>
              </a:rPr>
              <a:t> </a:t>
            </a:r>
            <a:r>
              <a:rPr lang="en-US" sz="2300" b="1" dirty="0" smtClean="0">
                <a:latin typeface="+mj-lt"/>
              </a:rPr>
              <a:t>(</a:t>
            </a:r>
            <a:r>
              <a:rPr lang="en-US" sz="2300" b="1" dirty="0">
                <a:latin typeface="+mj-lt"/>
              </a:rPr>
              <a:t>1 </a:t>
            </a:r>
            <a:r>
              <a:rPr lang="en-US" sz="2300" b="1" dirty="0" smtClean="0">
                <a:latin typeface="+mj-lt"/>
              </a:rPr>
              <a:t>- V/K) </a:t>
            </a:r>
            <a:endParaRPr lang="en-US" sz="2300" b="1" dirty="0">
              <a:latin typeface="+mj-lt"/>
            </a:endParaRPr>
          </a:p>
          <a:p>
            <a:pPr algn="ctr"/>
            <a:r>
              <a:rPr lang="en-US" sz="1500" b="1" dirty="0">
                <a:latin typeface="Arial Narrow" pitchFamily="34" charset="0"/>
              </a:rPr>
              <a:t>  </a:t>
            </a:r>
          </a:p>
          <a:p>
            <a:pPr marL="0" lvl="2" algn="ctr"/>
            <a:r>
              <a:rPr lang="en-US" sz="2200" b="1" dirty="0">
                <a:latin typeface="Arial Narrow" pitchFamily="34" charset="0"/>
              </a:rPr>
              <a:t>Instead of a constant birth rate, we make birth rate a function of </a:t>
            </a:r>
            <a:r>
              <a:rPr lang="en-US" sz="2200" b="1" dirty="0" smtClean="0">
                <a:latin typeface="Arial Narrow" pitchFamily="34" charset="0"/>
              </a:rPr>
              <a:t>density</a:t>
            </a:r>
          </a:p>
          <a:p>
            <a:pPr marL="0" lvl="2" algn="ctr"/>
            <a:endParaRPr lang="en-US" sz="1500" b="1" dirty="0">
              <a:latin typeface="Arial Narrow" pitchFamily="34" charset="0"/>
            </a:endParaRPr>
          </a:p>
          <a:p>
            <a:pPr marL="0" lvl="2" algn="ctr"/>
            <a:r>
              <a:rPr lang="en-US" sz="2200" b="1" dirty="0" smtClean="0">
                <a:latin typeface="Arial Narrow" pitchFamily="34" charset="0"/>
              </a:rPr>
              <a:t>[Recall for single population scramble density dependence,</a:t>
            </a:r>
          </a:p>
          <a:p>
            <a:pPr marL="0" lvl="2" algn="ctr"/>
            <a:r>
              <a:rPr lang="en-US" sz="2200" b="1" dirty="0" smtClean="0">
                <a:latin typeface="Arial Narrow" pitchFamily="34" charset="0"/>
              </a:rPr>
              <a:t>we substituted </a:t>
            </a:r>
            <a:r>
              <a:rPr lang="el-GR" sz="2300" b="1" dirty="0" smtClean="0">
                <a:latin typeface="+mj-lt"/>
              </a:rPr>
              <a:t>λ</a:t>
            </a:r>
            <a:r>
              <a:rPr lang="en-US" sz="2300" b="1" dirty="0" smtClean="0">
                <a:latin typeface="+mj-lt"/>
              </a:rPr>
              <a:t> = </a:t>
            </a:r>
            <a:r>
              <a:rPr lang="el-GR" sz="2300" b="1" dirty="0" smtClean="0">
                <a:latin typeface="+mj-lt"/>
              </a:rPr>
              <a:t>λ</a:t>
            </a:r>
            <a:r>
              <a:rPr lang="en-US" sz="2300" b="1" baseline="-25000" dirty="0" smtClean="0">
                <a:latin typeface="+mj-lt"/>
              </a:rPr>
              <a:t>max</a:t>
            </a:r>
            <a:r>
              <a:rPr lang="en-US" sz="2300" b="1" dirty="0" smtClean="0">
                <a:latin typeface="+mj-lt"/>
              </a:rPr>
              <a:t> (1 - N/K) </a:t>
            </a:r>
            <a:r>
              <a:rPr lang="en-US" sz="2200" b="1" dirty="0" smtClean="0">
                <a:latin typeface="Arial Narrow" pitchFamily="34" charset="0"/>
              </a:rPr>
              <a:t>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2: In </a:t>
            </a:r>
            <a:r>
              <a:rPr lang="en-US" sz="2200" b="1" dirty="0">
                <a:latin typeface="Arial Narrow" pitchFamily="34" charset="0"/>
              </a:rPr>
              <a:t>the absence of the predator, the prey grow exponentially</a:t>
            </a:r>
          </a:p>
        </p:txBody>
      </p:sp>
    </p:spTree>
    <p:extLst>
      <p:ext uri="{BB962C8B-B14F-4D97-AF65-F5344CB8AC3E}">
        <p14:creationId xmlns:p14="http://schemas.microsoft.com/office/powerpoint/2010/main" xmlns="" val="341565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Adding Prey Density Dependence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2: In </a:t>
            </a:r>
            <a:r>
              <a:rPr lang="en-US" sz="2200" b="1" dirty="0">
                <a:latin typeface="Arial Narrow" pitchFamily="34" charset="0"/>
              </a:rPr>
              <a:t>the absence of the predator, the prey grow exponentially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464" y="3274874"/>
            <a:ext cx="5270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200" b="1" u="sng" dirty="0">
                <a:latin typeface="Arial Narrow" pitchFamily="34" charset="0"/>
              </a:rPr>
              <a:t>Challenge: What happens to </a:t>
            </a:r>
            <a:r>
              <a:rPr lang="en-US" sz="2200" b="1" u="sng" dirty="0" err="1">
                <a:latin typeface="Arial Narrow" pitchFamily="34" charset="0"/>
              </a:rPr>
              <a:t>b</a:t>
            </a:r>
            <a:r>
              <a:rPr lang="en-US" sz="2200" b="1" u="sng" baseline="-25000" dirty="0" err="1">
                <a:latin typeface="Arial Narrow" pitchFamily="34" charset="0"/>
              </a:rPr>
              <a:t>v</a:t>
            </a:r>
            <a:r>
              <a:rPr lang="en-US" sz="2200" b="1" u="sng" dirty="0">
                <a:latin typeface="Arial Narrow" pitchFamily="34" charset="0"/>
              </a:rPr>
              <a:t> when</a:t>
            </a:r>
            <a:r>
              <a:rPr lang="en-US" sz="2200" b="1" dirty="0">
                <a:latin typeface="Arial Narrow" pitchFamily="34" charset="0"/>
              </a:rPr>
              <a:t>:</a:t>
            </a:r>
          </a:p>
          <a:p>
            <a:pPr marL="0" lvl="2"/>
            <a:endParaRPr lang="en-US" sz="1000" b="1" dirty="0">
              <a:latin typeface="Arial Narrow" pitchFamily="34" charset="0"/>
            </a:endParaRPr>
          </a:p>
          <a:p>
            <a:pPr marL="457200" lvl="5">
              <a:tabLst>
                <a:tab pos="1146175" algn="l"/>
              </a:tabLst>
            </a:pPr>
            <a:r>
              <a:rPr lang="en-US" sz="2200" b="1" dirty="0"/>
              <a:t>V</a:t>
            </a:r>
            <a:r>
              <a:rPr lang="en-US" sz="2200" b="1" dirty="0">
                <a:latin typeface="Arial Narrow" pitchFamily="34" charset="0"/>
              </a:rPr>
              <a:t> is very small?</a:t>
            </a:r>
          </a:p>
          <a:p>
            <a:pPr marL="457200" lvl="5">
              <a:tabLst>
                <a:tab pos="1146175" algn="l"/>
              </a:tabLst>
            </a:pPr>
            <a:endParaRPr lang="en-US" sz="500" b="1" dirty="0">
              <a:latin typeface="Arial Narrow" pitchFamily="34" charset="0"/>
            </a:endParaRPr>
          </a:p>
          <a:p>
            <a:pPr marL="457200" lvl="5">
              <a:tabLst>
                <a:tab pos="1146175" algn="l"/>
              </a:tabLst>
            </a:pPr>
            <a:r>
              <a:rPr lang="en-US" sz="2200" b="1" dirty="0"/>
              <a:t>V</a:t>
            </a:r>
            <a:r>
              <a:rPr lang="en-US" sz="2200" b="1" dirty="0">
                <a:latin typeface="Arial Narrow" pitchFamily="34" charset="0"/>
              </a:rPr>
              <a:t> equals carrying capacity (</a:t>
            </a:r>
            <a:r>
              <a:rPr lang="en-US" sz="2200" b="1" dirty="0"/>
              <a:t>K</a:t>
            </a:r>
            <a:r>
              <a:rPr lang="en-US" sz="2200" b="1" dirty="0">
                <a:latin typeface="Arial Narrow" pitchFamily="34" charset="0"/>
              </a:rPr>
              <a:t>)?</a:t>
            </a:r>
          </a:p>
          <a:p>
            <a:pPr marL="457200" lvl="5">
              <a:tabLst>
                <a:tab pos="1146175" algn="l"/>
              </a:tabLst>
            </a:pPr>
            <a:endParaRPr lang="en-US" sz="500" b="1" dirty="0">
              <a:latin typeface="Arial Narrow" pitchFamily="34" charset="0"/>
            </a:endParaRPr>
          </a:p>
          <a:p>
            <a:pPr marL="457200" lvl="5">
              <a:tabLst>
                <a:tab pos="1146175" algn="l"/>
              </a:tabLst>
            </a:pPr>
            <a:r>
              <a:rPr lang="en-US" sz="2200" b="1" dirty="0"/>
              <a:t>V</a:t>
            </a:r>
            <a:r>
              <a:rPr lang="en-US" sz="2200" b="1" dirty="0">
                <a:latin typeface="Arial Narrow" pitchFamily="34" charset="0"/>
              </a:rPr>
              <a:t> is larger than carrying capacity (</a:t>
            </a:r>
            <a:r>
              <a:rPr lang="en-US" sz="2200" b="1" dirty="0"/>
              <a:t>K</a:t>
            </a:r>
            <a:r>
              <a:rPr lang="en-US" sz="2200" b="1" dirty="0">
                <a:latin typeface="Arial Narrow" pitchFamily="34" charset="0"/>
              </a:rPr>
              <a:t>)?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8040" y="2667000"/>
            <a:ext cx="24679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b="1" dirty="0" err="1" smtClean="0"/>
              <a:t>b</a:t>
            </a:r>
            <a:r>
              <a:rPr lang="en-US" sz="2300" b="1" baseline="-25000" dirty="0" err="1" smtClean="0"/>
              <a:t>v</a:t>
            </a:r>
            <a:r>
              <a:rPr lang="en-US" sz="2300" b="1" dirty="0" smtClean="0">
                <a:latin typeface="Arial Narrow" pitchFamily="34" charset="0"/>
              </a:rPr>
              <a:t>  =  </a:t>
            </a:r>
            <a:r>
              <a:rPr lang="en-US" sz="2300" b="1" dirty="0" err="1"/>
              <a:t>b</a:t>
            </a:r>
            <a:r>
              <a:rPr lang="en-US" sz="2300" b="1" baseline="-25000" dirty="0" err="1"/>
              <a:t>max</a:t>
            </a:r>
            <a:r>
              <a:rPr lang="en-US" sz="2300" b="1" baseline="-25000" dirty="0"/>
              <a:t> </a:t>
            </a:r>
            <a:r>
              <a:rPr lang="en-US" sz="2300" b="1" dirty="0"/>
              <a:t>(1 - V/K) </a:t>
            </a:r>
          </a:p>
        </p:txBody>
      </p:sp>
    </p:spTree>
    <p:extLst>
      <p:ext uri="{BB962C8B-B14F-4D97-AF65-F5344CB8AC3E}">
        <p14:creationId xmlns:p14="http://schemas.microsoft.com/office/powerpoint/2010/main" xmlns="" val="180850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Adding Prey Density Dependence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898" y="5893713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Let’s look at a figure…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2: In </a:t>
            </a:r>
            <a:r>
              <a:rPr lang="en-US" sz="2200" b="1" dirty="0">
                <a:latin typeface="Arial Narrow" pitchFamily="34" charset="0"/>
              </a:rPr>
              <a:t>the absence of the predator, the prey grow exponentially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464" y="3274874"/>
            <a:ext cx="864042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200" b="1" u="sng" dirty="0">
                <a:latin typeface="Arial Narrow" pitchFamily="34" charset="0"/>
              </a:rPr>
              <a:t>Challenge: What happens to </a:t>
            </a:r>
            <a:r>
              <a:rPr lang="en-US" sz="2200" b="1" u="sng" dirty="0" err="1">
                <a:latin typeface="Arial Narrow" pitchFamily="34" charset="0"/>
              </a:rPr>
              <a:t>b</a:t>
            </a:r>
            <a:r>
              <a:rPr lang="en-US" sz="2200" b="1" u="sng" baseline="-25000" dirty="0" err="1">
                <a:latin typeface="Arial Narrow" pitchFamily="34" charset="0"/>
              </a:rPr>
              <a:t>v</a:t>
            </a:r>
            <a:r>
              <a:rPr lang="en-US" sz="2200" b="1" u="sng" dirty="0">
                <a:latin typeface="Arial Narrow" pitchFamily="34" charset="0"/>
              </a:rPr>
              <a:t> when</a:t>
            </a:r>
            <a:r>
              <a:rPr lang="en-US" sz="2200" b="1" dirty="0">
                <a:latin typeface="Arial Narrow" pitchFamily="34" charset="0"/>
              </a:rPr>
              <a:t>:</a:t>
            </a:r>
          </a:p>
          <a:p>
            <a:pPr marL="0" lvl="2"/>
            <a:endParaRPr lang="en-US" sz="1000" b="1" dirty="0">
              <a:latin typeface="Arial Narrow" pitchFamily="34" charset="0"/>
            </a:endParaRPr>
          </a:p>
          <a:p>
            <a:pPr marL="457200" lvl="5">
              <a:tabLst>
                <a:tab pos="1146175" algn="l"/>
              </a:tabLst>
            </a:pPr>
            <a:r>
              <a:rPr lang="en-US" sz="2200" b="1" dirty="0"/>
              <a:t>V</a:t>
            </a:r>
            <a:r>
              <a:rPr lang="en-US" sz="2200" b="1" dirty="0">
                <a:latin typeface="Arial Narrow" pitchFamily="34" charset="0"/>
              </a:rPr>
              <a:t> is very small?</a:t>
            </a:r>
          </a:p>
          <a:p>
            <a:pPr marL="457200" lvl="5">
              <a:tabLst>
                <a:tab pos="1146175" algn="l"/>
              </a:tabLst>
            </a:pPr>
            <a:endParaRPr lang="en-US" sz="500" b="1" dirty="0">
              <a:latin typeface="Arial Narrow" pitchFamily="34" charset="0"/>
            </a:endParaRPr>
          </a:p>
          <a:p>
            <a:pPr marL="457200" lvl="5">
              <a:tabLst>
                <a:tab pos="1146175" algn="l"/>
              </a:tabLst>
            </a:pPr>
            <a:r>
              <a:rPr lang="en-US" sz="2200" b="1" dirty="0"/>
              <a:t>V</a:t>
            </a:r>
            <a:r>
              <a:rPr lang="en-US" sz="2200" b="1" dirty="0">
                <a:latin typeface="Arial Narrow" pitchFamily="34" charset="0"/>
              </a:rPr>
              <a:t> equals carrying capacity (</a:t>
            </a:r>
            <a:r>
              <a:rPr lang="en-US" sz="2200" b="1" dirty="0"/>
              <a:t>K</a:t>
            </a:r>
            <a:r>
              <a:rPr lang="en-US" sz="2200" b="1" dirty="0">
                <a:latin typeface="Arial Narrow" pitchFamily="34" charset="0"/>
              </a:rPr>
              <a:t>)?</a:t>
            </a:r>
          </a:p>
          <a:p>
            <a:pPr marL="457200" lvl="5">
              <a:tabLst>
                <a:tab pos="1146175" algn="l"/>
              </a:tabLst>
            </a:pPr>
            <a:endParaRPr lang="en-US" sz="500" b="1" dirty="0">
              <a:latin typeface="Arial Narrow" pitchFamily="34" charset="0"/>
            </a:endParaRPr>
          </a:p>
          <a:p>
            <a:pPr marL="457200" lvl="5">
              <a:tabLst>
                <a:tab pos="1146175" algn="l"/>
              </a:tabLst>
            </a:pPr>
            <a:r>
              <a:rPr lang="en-US" sz="2200" b="1" dirty="0"/>
              <a:t>V</a:t>
            </a:r>
            <a:r>
              <a:rPr lang="en-US" sz="2200" b="1" dirty="0">
                <a:latin typeface="Arial Narrow" pitchFamily="34" charset="0"/>
              </a:rPr>
              <a:t> is larger than carrying capacity (</a:t>
            </a:r>
            <a:r>
              <a:rPr lang="en-US" sz="2200" b="1" dirty="0"/>
              <a:t>K</a:t>
            </a:r>
            <a:r>
              <a:rPr lang="en-US" sz="2200" b="1" dirty="0" smtClean="0">
                <a:latin typeface="Arial Narrow" pitchFamily="34" charset="0"/>
              </a:rPr>
              <a:t>)?</a:t>
            </a:r>
          </a:p>
          <a:p>
            <a:pPr marL="457200" lvl="5">
              <a:tabLst>
                <a:tab pos="1146175" algn="l"/>
              </a:tabLst>
            </a:pPr>
            <a:endParaRPr lang="en-US" sz="500" b="1" dirty="0" smtClean="0">
              <a:latin typeface="Arial Narrow" pitchFamily="34" charset="0"/>
            </a:endParaRPr>
          </a:p>
          <a:p>
            <a:pPr marL="457200" lvl="5">
              <a:tabLst>
                <a:tab pos="1146175" algn="l"/>
              </a:tabLst>
            </a:pPr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Negative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birth rates are not ecologically possible,</a:t>
            </a:r>
          </a:p>
          <a:p>
            <a:pPr marL="457200" lvl="5">
              <a:tabLst>
                <a:tab pos="1146175" algn="l"/>
              </a:tabLst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 	      so when modeling, would need to bound </a:t>
            </a:r>
            <a:r>
              <a:rPr lang="en-US" sz="2200" b="1" dirty="0" err="1" smtClean="0">
                <a:latin typeface="Arial Narrow" pitchFamily="34" charset="0"/>
                <a:sym typeface="Wingdings" pitchFamily="2" charset="2"/>
              </a:rPr>
              <a:t>b</a:t>
            </a:r>
            <a:r>
              <a:rPr lang="en-US" sz="2200" b="1" baseline="-25000" dirty="0" err="1" smtClean="0">
                <a:latin typeface="Arial Narrow" pitchFamily="34" charset="0"/>
                <a:sym typeface="Wingdings" pitchFamily="2" charset="2"/>
              </a:rPr>
              <a:t>v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away from 0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8040" y="2667000"/>
            <a:ext cx="24679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b="1" dirty="0" err="1" smtClean="0"/>
              <a:t>b</a:t>
            </a:r>
            <a:r>
              <a:rPr lang="en-US" sz="2300" b="1" baseline="-25000" dirty="0" err="1" smtClean="0"/>
              <a:t>v</a:t>
            </a:r>
            <a:r>
              <a:rPr lang="en-US" sz="2300" b="1" dirty="0" smtClean="0">
                <a:latin typeface="Arial Narrow" pitchFamily="34" charset="0"/>
              </a:rPr>
              <a:t>  =  </a:t>
            </a:r>
            <a:r>
              <a:rPr lang="en-US" sz="2300" b="1" dirty="0" err="1"/>
              <a:t>b</a:t>
            </a:r>
            <a:r>
              <a:rPr lang="en-US" sz="2300" b="1" baseline="-25000" dirty="0" err="1"/>
              <a:t>max</a:t>
            </a:r>
            <a:r>
              <a:rPr lang="en-US" sz="2300" b="1" baseline="-25000" dirty="0"/>
              <a:t> </a:t>
            </a:r>
            <a:r>
              <a:rPr lang="en-US" sz="2300" b="1" dirty="0"/>
              <a:t>(1 - V/K)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5409" y="3705580"/>
            <a:ext cx="18587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/>
            <a:r>
              <a:rPr lang="en-US" sz="2200" b="1" dirty="0" smtClean="0">
                <a:sym typeface="Wingdings" pitchFamily="2" charset="2"/>
              </a:rPr>
              <a:t>  </a:t>
            </a:r>
            <a:r>
              <a:rPr lang="en-US" sz="2200" b="1" dirty="0" err="1" smtClean="0"/>
              <a:t>b</a:t>
            </a:r>
            <a:r>
              <a:rPr lang="en-US" sz="2200" b="1" baseline="-25000" dirty="0" err="1" smtClean="0"/>
              <a:t>v</a:t>
            </a:r>
            <a:r>
              <a:rPr lang="en-US" sz="2200" b="1" dirty="0" smtClean="0"/>
              <a:t> ≈ </a:t>
            </a:r>
            <a:r>
              <a:rPr lang="en-US" sz="2200" b="1" dirty="0" err="1" smtClean="0"/>
              <a:t>b</a:t>
            </a:r>
            <a:r>
              <a:rPr lang="en-US" sz="2200" b="1" baseline="-25000" dirty="0" err="1" smtClean="0"/>
              <a:t>max</a:t>
            </a:r>
            <a:endParaRPr lang="en-US" sz="2200" b="1" baseline="-25000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5409" y="4114800"/>
            <a:ext cx="18587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/>
            <a:r>
              <a:rPr lang="en-US" sz="2200" b="1" dirty="0" smtClean="0">
                <a:sym typeface="Wingdings" pitchFamily="2" charset="2"/>
              </a:rPr>
              <a:t>  </a:t>
            </a:r>
            <a:r>
              <a:rPr lang="en-US" sz="2200" b="1" dirty="0" err="1" smtClean="0"/>
              <a:t>b</a:t>
            </a:r>
            <a:r>
              <a:rPr lang="en-US" sz="2200" b="1" baseline="-25000" dirty="0" err="1" smtClean="0"/>
              <a:t>v</a:t>
            </a:r>
            <a:r>
              <a:rPr lang="en-US" sz="2200" b="1" dirty="0" smtClean="0"/>
              <a:t> ≈ 0</a:t>
            </a:r>
            <a:endParaRPr lang="en-US" sz="2200" b="1" baseline="-25000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75409" y="4572000"/>
            <a:ext cx="18587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/>
            <a:r>
              <a:rPr lang="en-US" sz="2200" b="1" dirty="0" smtClean="0">
                <a:sym typeface="Wingdings" pitchFamily="2" charset="2"/>
              </a:rPr>
              <a:t>  </a:t>
            </a:r>
            <a:r>
              <a:rPr lang="en-US" sz="2200" b="1" dirty="0" err="1" smtClean="0"/>
              <a:t>b</a:t>
            </a:r>
            <a:r>
              <a:rPr lang="en-US" sz="2200" b="1" baseline="-25000" dirty="0" err="1" smtClean="0"/>
              <a:t>v</a:t>
            </a:r>
            <a:r>
              <a:rPr lang="en-US" sz="2200" b="1" dirty="0" smtClean="0"/>
              <a:t> &lt; 0 ?!</a:t>
            </a:r>
            <a:endParaRPr lang="en-US" sz="2200" b="1" baseline="-25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74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4732" y="2667000"/>
            <a:ext cx="8794536" cy="396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1193585"/>
              </p:ext>
            </p:extLst>
          </p:nvPr>
        </p:nvGraphicFramePr>
        <p:xfrm>
          <a:off x="1162706" y="2746411"/>
          <a:ext cx="7404536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954803" y="3201114"/>
            <a:ext cx="662802" cy="2193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Adding Prey Density Dependence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2: In </a:t>
            </a:r>
            <a:r>
              <a:rPr lang="en-US" sz="2200" b="1" dirty="0">
                <a:latin typeface="Arial Narrow" pitchFamily="34" charset="0"/>
              </a:rPr>
              <a:t>the absence of the predator, the prey grow exponentially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1261" y="4038600"/>
            <a:ext cx="52173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500" b="1" dirty="0" err="1" smtClean="0">
                <a:latin typeface="+mj-lt"/>
              </a:rPr>
              <a:t>b</a:t>
            </a:r>
            <a:r>
              <a:rPr lang="en-US" sz="2500" b="1" baseline="-25000" dirty="0" err="1" smtClean="0">
                <a:latin typeface="+mj-lt"/>
              </a:rPr>
              <a:t>v</a:t>
            </a:r>
            <a:endParaRPr lang="en-US" sz="2500" b="1" baseline="-2500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06668" y="6060380"/>
            <a:ext cx="307937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500" b="1" dirty="0" smtClean="0">
                <a:latin typeface="+mj-lt"/>
              </a:rPr>
              <a:t>Prey density (V)</a:t>
            </a:r>
            <a:endParaRPr lang="en-US" sz="2500" b="1" baseline="-25000" dirty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163504" y="5058102"/>
            <a:ext cx="142978" cy="336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994634" y="4658747"/>
            <a:ext cx="7579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+mj-lt"/>
              </a:rPr>
              <a:t>K</a:t>
            </a:r>
            <a:endParaRPr lang="en-US" sz="2200" b="1" baseline="-25000" dirty="0"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4609187" y="2820967"/>
            <a:ext cx="532916" cy="5945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2" name="Rectangle 31"/>
          <p:cNvSpPr/>
          <p:nvPr/>
        </p:nvSpPr>
        <p:spPr>
          <a:xfrm rot="16200000">
            <a:off x="8073869" y="5447447"/>
            <a:ext cx="291663" cy="934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3" name="Rectangle 32"/>
          <p:cNvSpPr/>
          <p:nvPr/>
        </p:nvSpPr>
        <p:spPr>
          <a:xfrm>
            <a:off x="7747433" y="5638800"/>
            <a:ext cx="923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latin typeface="+mj-lt"/>
              </a:rPr>
              <a:t>high</a:t>
            </a:r>
            <a:endParaRPr lang="en-US" sz="2000" b="1" baseline="-25000" dirty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44303" y="2801004"/>
            <a:ext cx="483801" cy="640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8" name="Rectangle 17"/>
          <p:cNvSpPr/>
          <p:nvPr/>
        </p:nvSpPr>
        <p:spPr>
          <a:xfrm>
            <a:off x="810603" y="2801004"/>
            <a:ext cx="923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latin typeface="+mj-lt"/>
              </a:rPr>
              <a:t>high</a:t>
            </a:r>
            <a:endParaRPr lang="en-US" sz="2000" b="1" baseline="-25000" dirty="0"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40199" y="5181600"/>
            <a:ext cx="483801" cy="640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1115567" y="5284490"/>
            <a:ext cx="52173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+mj-lt"/>
              </a:rPr>
              <a:t>0</a:t>
            </a:r>
            <a:endParaRPr lang="en-US" sz="2200" b="1" baseline="-25000" dirty="0">
              <a:latin typeface="+mj-lt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115567" y="3413236"/>
            <a:ext cx="499249" cy="244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57200" y="3455313"/>
            <a:ext cx="7579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err="1" smtClean="0">
                <a:latin typeface="+mj-lt"/>
              </a:rPr>
              <a:t>b</a:t>
            </a:r>
            <a:r>
              <a:rPr lang="en-US" sz="2200" b="1" baseline="-25000" dirty="0" err="1" smtClean="0">
                <a:latin typeface="+mj-lt"/>
              </a:rPr>
              <a:t>max</a:t>
            </a:r>
            <a:endParaRPr lang="en-US" sz="2200" b="1" baseline="-25000" dirty="0"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637306" y="3413236"/>
            <a:ext cx="636369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686800" y="3001594"/>
            <a:ext cx="546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latin typeface="Arial Narrow" pitchFamily="34" charset="0"/>
              </a:rPr>
              <a:t>No density dependence: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b</a:t>
            </a:r>
            <a:r>
              <a:rPr lang="en-US" sz="2000" b="1" baseline="-25000" dirty="0" err="1" smtClean="0">
                <a:latin typeface="+mj-lt"/>
              </a:rPr>
              <a:t>v</a:t>
            </a:r>
            <a:r>
              <a:rPr lang="en-US" sz="2000" b="1" baseline="-25000" dirty="0" smtClean="0">
                <a:latin typeface="+mj-lt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does not change with V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85508" y="3837296"/>
            <a:ext cx="5040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latin typeface="Arial Narrow" pitchFamily="34" charset="0"/>
              </a:rPr>
              <a:t>With density dependence: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b</a:t>
            </a:r>
            <a:r>
              <a:rPr lang="en-US" sz="2000" b="1" baseline="-25000" dirty="0" err="1" smtClean="0">
                <a:latin typeface="+mj-lt"/>
              </a:rPr>
              <a:t>v</a:t>
            </a:r>
            <a:r>
              <a:rPr lang="en-US" sz="2000" b="1" baseline="-25000" dirty="0" smtClean="0">
                <a:latin typeface="+mj-lt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decreases with V</a:t>
            </a: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4732" y="2667000"/>
            <a:ext cx="8794536" cy="396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641072"/>
              </p:ext>
            </p:extLst>
          </p:nvPr>
        </p:nvGraphicFramePr>
        <p:xfrm>
          <a:off x="1162706" y="2746411"/>
          <a:ext cx="7404536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Adding Prey Density Dependence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732" y="1828800"/>
            <a:ext cx="879453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504" y="1947079"/>
            <a:ext cx="8494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Assumption 2: In </a:t>
            </a:r>
            <a:r>
              <a:rPr lang="en-US" sz="2200" b="1" dirty="0">
                <a:latin typeface="Arial Narrow" pitchFamily="34" charset="0"/>
              </a:rPr>
              <a:t>the absence of the predator, the prey grow exponentially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1261" y="4038600"/>
            <a:ext cx="52173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500" b="1" dirty="0" err="1" smtClean="0">
                <a:latin typeface="+mj-lt"/>
              </a:rPr>
              <a:t>b</a:t>
            </a:r>
            <a:r>
              <a:rPr lang="en-US" sz="2500" b="1" baseline="-25000" dirty="0" err="1" smtClean="0">
                <a:latin typeface="+mj-lt"/>
              </a:rPr>
              <a:t>v</a:t>
            </a:r>
            <a:endParaRPr lang="en-US" sz="2500" b="1" baseline="-2500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06668" y="6060380"/>
            <a:ext cx="307937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500" b="1" dirty="0" smtClean="0">
                <a:latin typeface="+mj-lt"/>
              </a:rPr>
              <a:t>Prey density (V)</a:t>
            </a:r>
            <a:endParaRPr lang="en-US" sz="2500" b="1" baseline="-25000" dirty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15567" y="3413236"/>
            <a:ext cx="499249" cy="244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" y="3455313"/>
            <a:ext cx="7579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err="1" smtClean="0">
                <a:latin typeface="+mj-lt"/>
              </a:rPr>
              <a:t>b</a:t>
            </a:r>
            <a:r>
              <a:rPr lang="en-US" sz="2200" b="1" baseline="-25000" dirty="0" err="1" smtClean="0">
                <a:latin typeface="+mj-lt"/>
              </a:rPr>
              <a:t>max</a:t>
            </a:r>
            <a:endParaRPr lang="en-US" sz="2200" b="1" baseline="-25000" dirty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163504" y="5058102"/>
            <a:ext cx="142978" cy="336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994634" y="4658747"/>
            <a:ext cx="7579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+mj-lt"/>
              </a:rPr>
              <a:t>K</a:t>
            </a:r>
            <a:endParaRPr lang="en-US" sz="2200" b="1" baseline="-25000" dirty="0"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40199" y="5181600"/>
            <a:ext cx="483801" cy="640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1115567" y="5284490"/>
            <a:ext cx="52173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+mj-lt"/>
              </a:rPr>
              <a:t>0</a:t>
            </a:r>
            <a:endParaRPr lang="en-US" sz="2200" b="1" baseline="-25000" dirty="0">
              <a:latin typeface="+mj-l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637306" y="3413236"/>
            <a:ext cx="636369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686800" y="3001594"/>
            <a:ext cx="546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latin typeface="Arial Narrow" pitchFamily="34" charset="0"/>
              </a:rPr>
              <a:t>No density dependence: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b</a:t>
            </a:r>
            <a:r>
              <a:rPr lang="en-US" sz="2000" b="1" baseline="-25000" dirty="0" err="1" smtClean="0">
                <a:latin typeface="+mj-lt"/>
              </a:rPr>
              <a:t>v</a:t>
            </a:r>
            <a:r>
              <a:rPr lang="en-US" sz="2000" b="1" baseline="-25000" dirty="0" smtClean="0">
                <a:latin typeface="+mj-lt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does not change with V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85508" y="3837296"/>
            <a:ext cx="5040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latin typeface="Arial Narrow" pitchFamily="34" charset="0"/>
              </a:rPr>
              <a:t>With density dependence: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b</a:t>
            </a:r>
            <a:r>
              <a:rPr lang="en-US" sz="2000" b="1" baseline="-25000" dirty="0" err="1" smtClean="0">
                <a:latin typeface="+mj-lt"/>
              </a:rPr>
              <a:t>v</a:t>
            </a:r>
            <a:r>
              <a:rPr lang="en-US" sz="2000" b="1" baseline="-25000" dirty="0" smtClean="0">
                <a:latin typeface="+mj-lt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decreases with V</a:t>
            </a: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8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5687</TotalTime>
  <Words>2550</Words>
  <Application>Microsoft Office PowerPoint</Application>
  <PresentationFormat>On-screen Show (4:3)</PresentationFormat>
  <Paragraphs>540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Miehls, Andrea</dc:creator>
  <cp:lastModifiedBy>LaptopAdmin</cp:lastModifiedBy>
  <cp:revision>724</cp:revision>
  <cp:lastPrinted>2012-03-26T17:39:58Z</cp:lastPrinted>
  <dcterms:created xsi:type="dcterms:W3CDTF">2012-01-18T14:03:44Z</dcterms:created>
  <dcterms:modified xsi:type="dcterms:W3CDTF">2013-11-10T18:52:54Z</dcterms:modified>
</cp:coreProperties>
</file>