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13" r:id="rId2"/>
    <p:sldId id="414" r:id="rId3"/>
    <p:sldId id="415" r:id="rId4"/>
    <p:sldId id="416" r:id="rId5"/>
    <p:sldId id="417" r:id="rId6"/>
    <p:sldId id="418" r:id="rId7"/>
    <p:sldId id="419" r:id="rId8"/>
    <p:sldId id="420" r:id="rId9"/>
    <p:sldId id="421" r:id="rId10"/>
    <p:sldId id="422" r:id="rId11"/>
    <p:sldId id="375" r:id="rId12"/>
    <p:sldId id="376" r:id="rId13"/>
    <p:sldId id="386" r:id="rId14"/>
    <p:sldId id="377" r:id="rId15"/>
    <p:sldId id="411" r:id="rId16"/>
    <p:sldId id="378" r:id="rId17"/>
    <p:sldId id="380" r:id="rId18"/>
    <p:sldId id="379" r:id="rId19"/>
    <p:sldId id="381" r:id="rId20"/>
    <p:sldId id="382" r:id="rId21"/>
    <p:sldId id="384" r:id="rId22"/>
    <p:sldId id="383" r:id="rId23"/>
    <p:sldId id="385" r:id="rId24"/>
    <p:sldId id="387" r:id="rId25"/>
    <p:sldId id="388" r:id="rId26"/>
    <p:sldId id="409" r:id="rId27"/>
    <p:sldId id="389" r:id="rId28"/>
    <p:sldId id="390" r:id="rId29"/>
    <p:sldId id="410" r:id="rId30"/>
    <p:sldId id="391" r:id="rId31"/>
    <p:sldId id="393" r:id="rId32"/>
    <p:sldId id="392" r:id="rId33"/>
    <p:sldId id="394" r:id="rId34"/>
    <p:sldId id="396" r:id="rId35"/>
    <p:sldId id="397" r:id="rId36"/>
    <p:sldId id="399"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CF"/>
    <a:srgbClr val="D6EBF2"/>
    <a:srgbClr val="C9E6EF"/>
    <a:srgbClr val="DDF3E7"/>
    <a:srgbClr val="663300"/>
    <a:srgbClr val="C1E1CC"/>
    <a:srgbClr val="993366"/>
    <a:srgbClr val="18414C"/>
    <a:srgbClr val="D2D0AE"/>
    <a:srgbClr val="E4F0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5" autoAdjust="0"/>
    <p:restoredTop sz="92718" autoAdjust="0"/>
  </p:normalViewPr>
  <p:slideViewPr>
    <p:cSldViewPr>
      <p:cViewPr>
        <p:scale>
          <a:sx n="60" d="100"/>
          <a:sy n="60" d="100"/>
        </p:scale>
        <p:origin x="-3084" y="-14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183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egeran\Documents\Classes\FW%20364\Andrea%20Materials%202012\Lecture%20Materials\Class%2023-26%20Competition\Functional%20Response%20Figu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egeran\Documents\Classes\FW%20364\Andrea%20Materials%202012\Lecture%20Materials\Class%2023-26%20Competition\Functional%20Response%20Figu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egeran\Documents\Classes\FW%20364\Andrea%20Materials%202012\Lecture%20Materials\Class%2023-26%20Competition\Functional%20Response%20Figu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egeran\Documents\Classes\FW%20364\Andrea%20Materials%202012\Lecture%20Materials\Class%2023-26%20Competition\Functional%20Response%20Fig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20114476537118"/>
          <c:y val="5.4467774861475707E-2"/>
          <c:w val="0.85071899193378875"/>
          <c:h val="0.78274606299212601"/>
        </c:manualLayout>
      </c:layout>
      <c:scatterChart>
        <c:scatterStyle val="smoothMarker"/>
        <c:ser>
          <c:idx val="0"/>
          <c:order val="0"/>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3B'!$C$7:$C$37</c:f>
              <c:numCache>
                <c:formatCode>General</c:formatCode>
                <c:ptCount val="31"/>
                <c:pt idx="0">
                  <c:v>0</c:v>
                </c:pt>
                <c:pt idx="1">
                  <c:v>1</c:v>
                </c:pt>
                <c:pt idx="2">
                  <c:v>1.7777777777777777</c:v>
                </c:pt>
                <c:pt idx="3">
                  <c:v>2.4</c:v>
                </c:pt>
                <c:pt idx="4">
                  <c:v>2.9090909090909087</c:v>
                </c:pt>
                <c:pt idx="5">
                  <c:v>3.3333333333333335</c:v>
                </c:pt>
                <c:pt idx="6">
                  <c:v>3.6923076923076938</c:v>
                </c:pt>
                <c:pt idx="7">
                  <c:v>4</c:v>
                </c:pt>
                <c:pt idx="8">
                  <c:v>4.2666666666666684</c:v>
                </c:pt>
                <c:pt idx="9">
                  <c:v>4.5</c:v>
                </c:pt>
                <c:pt idx="10">
                  <c:v>4.7058823529411784</c:v>
                </c:pt>
                <c:pt idx="11">
                  <c:v>4.8888888888888875</c:v>
                </c:pt>
                <c:pt idx="12">
                  <c:v>5.0526315789473655</c:v>
                </c:pt>
                <c:pt idx="13">
                  <c:v>5.2</c:v>
                </c:pt>
                <c:pt idx="14">
                  <c:v>5.3333333333333366</c:v>
                </c:pt>
                <c:pt idx="15">
                  <c:v>5.4545454545454506</c:v>
                </c:pt>
                <c:pt idx="16">
                  <c:v>5.5652173913043494</c:v>
                </c:pt>
                <c:pt idx="17">
                  <c:v>5.666666666666667</c:v>
                </c:pt>
                <c:pt idx="18">
                  <c:v>5.76</c:v>
                </c:pt>
                <c:pt idx="19">
                  <c:v>5.8461538461538458</c:v>
                </c:pt>
                <c:pt idx="20">
                  <c:v>5.9259259259259256</c:v>
                </c:pt>
                <c:pt idx="21">
                  <c:v>6</c:v>
                </c:pt>
                <c:pt idx="22">
                  <c:v>6.0689655172413763</c:v>
                </c:pt>
                <c:pt idx="23">
                  <c:v>6.1333333333333373</c:v>
                </c:pt>
                <c:pt idx="24">
                  <c:v>6.193548387096774</c:v>
                </c:pt>
                <c:pt idx="25">
                  <c:v>6.25</c:v>
                </c:pt>
                <c:pt idx="26">
                  <c:v>6.3030303030303028</c:v>
                </c:pt>
                <c:pt idx="27">
                  <c:v>6.3529411764705852</c:v>
                </c:pt>
                <c:pt idx="28">
                  <c:v>6.4</c:v>
                </c:pt>
                <c:pt idx="29">
                  <c:v>6.4444444444444464</c:v>
                </c:pt>
                <c:pt idx="30">
                  <c:v>6.4864864864864868</c:v>
                </c:pt>
              </c:numCache>
            </c:numRef>
          </c:yVal>
          <c:smooth val="1"/>
        </c:ser>
        <c:ser>
          <c:idx val="1"/>
          <c:order val="1"/>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3B'!$D$7:$D$37</c:f>
              <c:numCache>
                <c:formatCode>General</c:formatCode>
                <c:ptCount val="31"/>
                <c:pt idx="0">
                  <c:v>0</c:v>
                </c:pt>
                <c:pt idx="1">
                  <c:v>1.4285714285714286</c:v>
                </c:pt>
                <c:pt idx="2">
                  <c:v>2.2222222222222232</c:v>
                </c:pt>
                <c:pt idx="3">
                  <c:v>2.7272727272727284</c:v>
                </c:pt>
                <c:pt idx="4">
                  <c:v>3.0769230769230771</c:v>
                </c:pt>
                <c:pt idx="5">
                  <c:v>3.3333333333333335</c:v>
                </c:pt>
                <c:pt idx="6">
                  <c:v>3.5294117647058822</c:v>
                </c:pt>
                <c:pt idx="7">
                  <c:v>3.6842105263157894</c:v>
                </c:pt>
                <c:pt idx="8">
                  <c:v>3.809523809523808</c:v>
                </c:pt>
                <c:pt idx="9">
                  <c:v>3.9130434782608678</c:v>
                </c:pt>
                <c:pt idx="10">
                  <c:v>4</c:v>
                </c:pt>
                <c:pt idx="11">
                  <c:v>4.0740740740740744</c:v>
                </c:pt>
                <c:pt idx="12">
                  <c:v>4.1379310344827562</c:v>
                </c:pt>
                <c:pt idx="13">
                  <c:v>4.193548387096774</c:v>
                </c:pt>
                <c:pt idx="14">
                  <c:v>4.2424242424242395</c:v>
                </c:pt>
                <c:pt idx="15">
                  <c:v>4.2857142857142874</c:v>
                </c:pt>
                <c:pt idx="16">
                  <c:v>4.3243243243243263</c:v>
                </c:pt>
                <c:pt idx="17">
                  <c:v>4.3589743589743559</c:v>
                </c:pt>
                <c:pt idx="18">
                  <c:v>4.3902439024390292</c:v>
                </c:pt>
                <c:pt idx="19">
                  <c:v>4.4186046511627906</c:v>
                </c:pt>
                <c:pt idx="20">
                  <c:v>4.4444444444444464</c:v>
                </c:pt>
                <c:pt idx="21">
                  <c:v>4.4680851063829765</c:v>
                </c:pt>
                <c:pt idx="22">
                  <c:v>4.4897959183673484</c:v>
                </c:pt>
                <c:pt idx="23">
                  <c:v>4.5098039215686301</c:v>
                </c:pt>
                <c:pt idx="24">
                  <c:v>4.52830188679245</c:v>
                </c:pt>
                <c:pt idx="25">
                  <c:v>4.5454545454545459</c:v>
                </c:pt>
                <c:pt idx="26">
                  <c:v>4.5614035087719298</c:v>
                </c:pt>
                <c:pt idx="27">
                  <c:v>4.5762711864406835</c:v>
                </c:pt>
                <c:pt idx="28">
                  <c:v>4.5901639344262293</c:v>
                </c:pt>
                <c:pt idx="29">
                  <c:v>4.6031746031746028</c:v>
                </c:pt>
                <c:pt idx="30">
                  <c:v>4.615384615384615</c:v>
                </c:pt>
              </c:numCache>
            </c:numRef>
          </c:yVal>
          <c:smooth val="1"/>
        </c:ser>
        <c:ser>
          <c:idx val="2"/>
          <c:order val="2"/>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3B'!$E$7:$E$37</c:f>
              <c:numCache>
                <c:formatCode>General</c:formatCode>
                <c:ptCount val="31"/>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numCache>
            </c:numRef>
          </c:yVal>
          <c:smooth val="1"/>
        </c:ser>
        <c:axId val="193212800"/>
        <c:axId val="193215488"/>
      </c:scatterChart>
      <c:valAx>
        <c:axId val="193212800"/>
        <c:scaling>
          <c:orientation val="minMax"/>
          <c:max val="15"/>
        </c:scaling>
        <c:axPos val="b"/>
        <c:title>
          <c:tx>
            <c:rich>
              <a:bodyPr/>
              <a:lstStyle/>
              <a:p>
                <a:pPr>
                  <a:defRPr sz="1800"/>
                </a:pPr>
                <a:r>
                  <a:rPr lang="en-US" sz="1800"/>
                  <a:t>Resource level (R)</a:t>
                </a:r>
              </a:p>
            </c:rich>
          </c:tx>
          <c:layout>
            <c:manualLayout>
              <c:xMode val="edge"/>
              <c:yMode val="edge"/>
              <c:x val="0.37636320554627656"/>
              <c:y val="0.86415049270157074"/>
            </c:manualLayout>
          </c:layout>
        </c:title>
        <c:numFmt formatCode="General" sourceLinked="1"/>
        <c:majorTickMark val="none"/>
        <c:tickLblPos val="none"/>
        <c:txPr>
          <a:bodyPr/>
          <a:lstStyle/>
          <a:p>
            <a:pPr>
              <a:defRPr sz="1600"/>
            </a:pPr>
            <a:endParaRPr lang="en-US"/>
          </a:p>
        </c:txPr>
        <c:crossAx val="193215488"/>
        <c:crosses val="autoZero"/>
        <c:crossBetween val="midCat"/>
      </c:valAx>
      <c:valAx>
        <c:axId val="193215488"/>
        <c:scaling>
          <c:orientation val="minMax"/>
          <c:max val="6"/>
        </c:scaling>
        <c:axPos val="l"/>
        <c:title>
          <c:tx>
            <c:rich>
              <a:bodyPr rot="-5400000" vert="horz"/>
              <a:lstStyle/>
              <a:p>
                <a:pPr>
                  <a:defRPr sz="1800"/>
                </a:pPr>
                <a:r>
                  <a:rPr lang="en-US" sz="1800"/>
                  <a:t>Birth</a:t>
                </a:r>
                <a:r>
                  <a:rPr lang="en-US" sz="1800" baseline="0"/>
                  <a:t> and death rate</a:t>
                </a:r>
                <a:endParaRPr lang="en-US" sz="1800"/>
              </a:p>
            </c:rich>
          </c:tx>
          <c:layout>
            <c:manualLayout>
              <c:xMode val="edge"/>
              <c:yMode val="edge"/>
              <c:x val="3.7818970545348524E-2"/>
              <c:y val="0.15740923009623822"/>
            </c:manualLayout>
          </c:layout>
        </c:title>
        <c:numFmt formatCode="General" sourceLinked="1"/>
        <c:majorTickMark val="none"/>
        <c:tickLblPos val="none"/>
        <c:txPr>
          <a:bodyPr/>
          <a:lstStyle/>
          <a:p>
            <a:pPr>
              <a:defRPr sz="1600"/>
            </a:pPr>
            <a:endParaRPr lang="en-US"/>
          </a:p>
        </c:txPr>
        <c:crossAx val="193212800"/>
        <c:crosses val="autoZero"/>
        <c:crossBetween val="midCat"/>
      </c:valAx>
    </c:plotArea>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020114476537118"/>
          <c:y val="5.4467774861475707E-2"/>
          <c:w val="0.85071899193378875"/>
          <c:h val="0.78274606299212601"/>
        </c:manualLayout>
      </c:layout>
      <c:scatterChart>
        <c:scatterStyle val="smoothMarker"/>
        <c:ser>
          <c:idx val="0"/>
          <c:order val="0"/>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3B'!$C$7:$C$37</c:f>
              <c:numCache>
                <c:formatCode>General</c:formatCode>
                <c:ptCount val="31"/>
                <c:pt idx="0">
                  <c:v>0</c:v>
                </c:pt>
                <c:pt idx="1">
                  <c:v>1</c:v>
                </c:pt>
                <c:pt idx="2">
                  <c:v>1.7777777777777777</c:v>
                </c:pt>
                <c:pt idx="3">
                  <c:v>2.4</c:v>
                </c:pt>
                <c:pt idx="4">
                  <c:v>2.9090909090909087</c:v>
                </c:pt>
                <c:pt idx="5">
                  <c:v>3.3333333333333335</c:v>
                </c:pt>
                <c:pt idx="6">
                  <c:v>3.6923076923076938</c:v>
                </c:pt>
                <c:pt idx="7">
                  <c:v>4</c:v>
                </c:pt>
                <c:pt idx="8">
                  <c:v>4.2666666666666684</c:v>
                </c:pt>
                <c:pt idx="9">
                  <c:v>4.5</c:v>
                </c:pt>
                <c:pt idx="10">
                  <c:v>4.7058823529411784</c:v>
                </c:pt>
                <c:pt idx="11">
                  <c:v>4.8888888888888875</c:v>
                </c:pt>
                <c:pt idx="12">
                  <c:v>5.0526315789473655</c:v>
                </c:pt>
                <c:pt idx="13">
                  <c:v>5.2</c:v>
                </c:pt>
                <c:pt idx="14">
                  <c:v>5.3333333333333366</c:v>
                </c:pt>
                <c:pt idx="15">
                  <c:v>5.4545454545454506</c:v>
                </c:pt>
                <c:pt idx="16">
                  <c:v>5.5652173913043494</c:v>
                </c:pt>
                <c:pt idx="17">
                  <c:v>5.666666666666667</c:v>
                </c:pt>
                <c:pt idx="18">
                  <c:v>5.76</c:v>
                </c:pt>
                <c:pt idx="19">
                  <c:v>5.8461538461538458</c:v>
                </c:pt>
                <c:pt idx="20">
                  <c:v>5.9259259259259256</c:v>
                </c:pt>
                <c:pt idx="21">
                  <c:v>6</c:v>
                </c:pt>
                <c:pt idx="22">
                  <c:v>6.0689655172413763</c:v>
                </c:pt>
                <c:pt idx="23">
                  <c:v>6.1333333333333373</c:v>
                </c:pt>
                <c:pt idx="24">
                  <c:v>6.193548387096774</c:v>
                </c:pt>
                <c:pt idx="25">
                  <c:v>6.25</c:v>
                </c:pt>
                <c:pt idx="26">
                  <c:v>6.3030303030303028</c:v>
                </c:pt>
                <c:pt idx="27">
                  <c:v>6.3529411764705852</c:v>
                </c:pt>
                <c:pt idx="28">
                  <c:v>6.4</c:v>
                </c:pt>
                <c:pt idx="29">
                  <c:v>6.4444444444444464</c:v>
                </c:pt>
                <c:pt idx="30">
                  <c:v>6.4864864864864868</c:v>
                </c:pt>
              </c:numCache>
            </c:numRef>
          </c:yVal>
          <c:smooth val="1"/>
        </c:ser>
        <c:ser>
          <c:idx val="1"/>
          <c:order val="1"/>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3B'!$D$7:$D$37</c:f>
              <c:numCache>
                <c:formatCode>General</c:formatCode>
                <c:ptCount val="31"/>
                <c:pt idx="0">
                  <c:v>0</c:v>
                </c:pt>
                <c:pt idx="1">
                  <c:v>1.4285714285714286</c:v>
                </c:pt>
                <c:pt idx="2">
                  <c:v>2.2222222222222232</c:v>
                </c:pt>
                <c:pt idx="3">
                  <c:v>2.7272727272727284</c:v>
                </c:pt>
                <c:pt idx="4">
                  <c:v>3.0769230769230771</c:v>
                </c:pt>
                <c:pt idx="5">
                  <c:v>3.3333333333333335</c:v>
                </c:pt>
                <c:pt idx="6">
                  <c:v>3.5294117647058822</c:v>
                </c:pt>
                <c:pt idx="7">
                  <c:v>3.6842105263157894</c:v>
                </c:pt>
                <c:pt idx="8">
                  <c:v>3.809523809523808</c:v>
                </c:pt>
                <c:pt idx="9">
                  <c:v>3.9130434782608678</c:v>
                </c:pt>
                <c:pt idx="10">
                  <c:v>4</c:v>
                </c:pt>
                <c:pt idx="11">
                  <c:v>4.0740740740740744</c:v>
                </c:pt>
                <c:pt idx="12">
                  <c:v>4.1379310344827562</c:v>
                </c:pt>
                <c:pt idx="13">
                  <c:v>4.193548387096774</c:v>
                </c:pt>
                <c:pt idx="14">
                  <c:v>4.2424242424242395</c:v>
                </c:pt>
                <c:pt idx="15">
                  <c:v>4.2857142857142874</c:v>
                </c:pt>
                <c:pt idx="16">
                  <c:v>4.3243243243243263</c:v>
                </c:pt>
                <c:pt idx="17">
                  <c:v>4.3589743589743559</c:v>
                </c:pt>
                <c:pt idx="18">
                  <c:v>4.3902439024390292</c:v>
                </c:pt>
                <c:pt idx="19">
                  <c:v>4.4186046511627906</c:v>
                </c:pt>
                <c:pt idx="20">
                  <c:v>4.4444444444444464</c:v>
                </c:pt>
                <c:pt idx="21">
                  <c:v>4.4680851063829765</c:v>
                </c:pt>
                <c:pt idx="22">
                  <c:v>4.4897959183673484</c:v>
                </c:pt>
                <c:pt idx="23">
                  <c:v>4.5098039215686301</c:v>
                </c:pt>
                <c:pt idx="24">
                  <c:v>4.52830188679245</c:v>
                </c:pt>
                <c:pt idx="25">
                  <c:v>4.5454545454545459</c:v>
                </c:pt>
                <c:pt idx="26">
                  <c:v>4.5614035087719298</c:v>
                </c:pt>
                <c:pt idx="27">
                  <c:v>4.5762711864406835</c:v>
                </c:pt>
                <c:pt idx="28">
                  <c:v>4.5901639344262293</c:v>
                </c:pt>
                <c:pt idx="29">
                  <c:v>4.6031746031746028</c:v>
                </c:pt>
                <c:pt idx="30">
                  <c:v>4.615384615384615</c:v>
                </c:pt>
              </c:numCache>
            </c:numRef>
          </c:yVal>
          <c:smooth val="1"/>
        </c:ser>
        <c:ser>
          <c:idx val="2"/>
          <c:order val="2"/>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3B'!$E$7:$E$37</c:f>
              <c:numCache>
                <c:formatCode>General</c:formatCode>
                <c:ptCount val="31"/>
                <c:pt idx="0">
                  <c:v>1.5</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pt idx="28">
                  <c:v>1.5</c:v>
                </c:pt>
                <c:pt idx="29">
                  <c:v>1.5</c:v>
                </c:pt>
                <c:pt idx="30">
                  <c:v>1.5</c:v>
                </c:pt>
              </c:numCache>
            </c:numRef>
          </c:yVal>
          <c:smooth val="1"/>
        </c:ser>
        <c:axId val="198557056"/>
        <c:axId val="199381376"/>
      </c:scatterChart>
      <c:valAx>
        <c:axId val="198557056"/>
        <c:scaling>
          <c:orientation val="minMax"/>
          <c:max val="15"/>
        </c:scaling>
        <c:axPos val="b"/>
        <c:title>
          <c:tx>
            <c:rich>
              <a:bodyPr/>
              <a:lstStyle/>
              <a:p>
                <a:pPr>
                  <a:defRPr sz="1800"/>
                </a:pPr>
                <a:r>
                  <a:rPr lang="en-US" sz="1800"/>
                  <a:t>Resource level (R)</a:t>
                </a:r>
              </a:p>
            </c:rich>
          </c:tx>
          <c:layout>
            <c:manualLayout>
              <c:xMode val="edge"/>
              <c:yMode val="edge"/>
              <c:x val="0.37636320554627656"/>
              <c:y val="0.86415049270157074"/>
            </c:manualLayout>
          </c:layout>
        </c:title>
        <c:numFmt formatCode="General" sourceLinked="1"/>
        <c:majorTickMark val="none"/>
        <c:tickLblPos val="none"/>
        <c:txPr>
          <a:bodyPr/>
          <a:lstStyle/>
          <a:p>
            <a:pPr>
              <a:defRPr sz="1600"/>
            </a:pPr>
            <a:endParaRPr lang="en-US"/>
          </a:p>
        </c:txPr>
        <c:crossAx val="199381376"/>
        <c:crosses val="autoZero"/>
        <c:crossBetween val="midCat"/>
      </c:valAx>
      <c:valAx>
        <c:axId val="199381376"/>
        <c:scaling>
          <c:orientation val="minMax"/>
          <c:max val="6"/>
        </c:scaling>
        <c:axPos val="l"/>
        <c:title>
          <c:tx>
            <c:rich>
              <a:bodyPr rot="-5400000" vert="horz"/>
              <a:lstStyle/>
              <a:p>
                <a:pPr>
                  <a:defRPr sz="1800"/>
                </a:pPr>
                <a:r>
                  <a:rPr lang="en-US" sz="1800"/>
                  <a:t>Birth</a:t>
                </a:r>
                <a:r>
                  <a:rPr lang="en-US" sz="1800" baseline="0"/>
                  <a:t> and death rate</a:t>
                </a:r>
                <a:endParaRPr lang="en-US" sz="1800"/>
              </a:p>
            </c:rich>
          </c:tx>
          <c:layout>
            <c:manualLayout>
              <c:xMode val="edge"/>
              <c:yMode val="edge"/>
              <c:x val="3.7818970545348524E-2"/>
              <c:y val="0.15740923009623822"/>
            </c:manualLayout>
          </c:layout>
        </c:title>
        <c:numFmt formatCode="General" sourceLinked="1"/>
        <c:majorTickMark val="none"/>
        <c:tickLblPos val="none"/>
        <c:txPr>
          <a:bodyPr/>
          <a:lstStyle/>
          <a:p>
            <a:pPr>
              <a:defRPr sz="1600"/>
            </a:pPr>
            <a:endParaRPr lang="en-US"/>
          </a:p>
        </c:txPr>
        <c:crossAx val="198557056"/>
        <c:crosses val="autoZero"/>
        <c:crossBetween val="midCat"/>
      </c:valAx>
    </c:plotArea>
    <c:plotVisOnly val="1"/>
    <c:dispBlanksAs val="gap"/>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020114476537118"/>
          <c:y val="5.4467774861475707E-2"/>
          <c:w val="0.85071899193378875"/>
          <c:h val="0.78274606299212601"/>
        </c:manualLayout>
      </c:layout>
      <c:scatterChart>
        <c:scatterStyle val="smoothMarker"/>
        <c:ser>
          <c:idx val="0"/>
          <c:order val="0"/>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3B'!$C$7:$C$37</c:f>
              <c:numCache>
                <c:formatCode>General</c:formatCode>
                <c:ptCount val="31"/>
                <c:pt idx="0">
                  <c:v>0</c:v>
                </c:pt>
                <c:pt idx="1">
                  <c:v>1</c:v>
                </c:pt>
                <c:pt idx="2">
                  <c:v>1.7777777777777777</c:v>
                </c:pt>
                <c:pt idx="3">
                  <c:v>2.4</c:v>
                </c:pt>
                <c:pt idx="4">
                  <c:v>2.9090909090909087</c:v>
                </c:pt>
                <c:pt idx="5">
                  <c:v>3.3333333333333335</c:v>
                </c:pt>
                <c:pt idx="6">
                  <c:v>3.6923076923076938</c:v>
                </c:pt>
                <c:pt idx="7">
                  <c:v>4</c:v>
                </c:pt>
                <c:pt idx="8">
                  <c:v>4.2666666666666684</c:v>
                </c:pt>
                <c:pt idx="9">
                  <c:v>4.5</c:v>
                </c:pt>
                <c:pt idx="10">
                  <c:v>4.7058823529411784</c:v>
                </c:pt>
                <c:pt idx="11">
                  <c:v>4.8888888888888875</c:v>
                </c:pt>
                <c:pt idx="12">
                  <c:v>5.0526315789473655</c:v>
                </c:pt>
                <c:pt idx="13">
                  <c:v>5.2</c:v>
                </c:pt>
                <c:pt idx="14">
                  <c:v>5.3333333333333366</c:v>
                </c:pt>
                <c:pt idx="15">
                  <c:v>5.4545454545454506</c:v>
                </c:pt>
                <c:pt idx="16">
                  <c:v>5.5652173913043494</c:v>
                </c:pt>
                <c:pt idx="17">
                  <c:v>5.666666666666667</c:v>
                </c:pt>
                <c:pt idx="18">
                  <c:v>5.76</c:v>
                </c:pt>
                <c:pt idx="19">
                  <c:v>5.8461538461538458</c:v>
                </c:pt>
                <c:pt idx="20">
                  <c:v>5.9259259259259256</c:v>
                </c:pt>
                <c:pt idx="21">
                  <c:v>6</c:v>
                </c:pt>
                <c:pt idx="22">
                  <c:v>6.0689655172413763</c:v>
                </c:pt>
                <c:pt idx="23">
                  <c:v>6.1333333333333373</c:v>
                </c:pt>
                <c:pt idx="24">
                  <c:v>6.193548387096774</c:v>
                </c:pt>
                <c:pt idx="25">
                  <c:v>6.25</c:v>
                </c:pt>
                <c:pt idx="26">
                  <c:v>6.3030303030303028</c:v>
                </c:pt>
                <c:pt idx="27">
                  <c:v>6.3529411764705852</c:v>
                </c:pt>
                <c:pt idx="28">
                  <c:v>6.4</c:v>
                </c:pt>
                <c:pt idx="29">
                  <c:v>6.4444444444444464</c:v>
                </c:pt>
                <c:pt idx="30">
                  <c:v>6.4864864864864868</c:v>
                </c:pt>
              </c:numCache>
            </c:numRef>
          </c:yVal>
          <c:smooth val="1"/>
        </c:ser>
        <c:ser>
          <c:idx val="1"/>
          <c:order val="1"/>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3B'!$D$7:$D$37</c:f>
              <c:numCache>
                <c:formatCode>General</c:formatCode>
                <c:ptCount val="31"/>
                <c:pt idx="0">
                  <c:v>0</c:v>
                </c:pt>
                <c:pt idx="1">
                  <c:v>1.4285714285714286</c:v>
                </c:pt>
                <c:pt idx="2">
                  <c:v>2.2222222222222232</c:v>
                </c:pt>
                <c:pt idx="3">
                  <c:v>2.7272727272727284</c:v>
                </c:pt>
                <c:pt idx="4">
                  <c:v>3.0769230769230771</c:v>
                </c:pt>
                <c:pt idx="5">
                  <c:v>3.3333333333333335</c:v>
                </c:pt>
                <c:pt idx="6">
                  <c:v>3.5294117647058822</c:v>
                </c:pt>
                <c:pt idx="7">
                  <c:v>3.6842105263157894</c:v>
                </c:pt>
                <c:pt idx="8">
                  <c:v>3.809523809523808</c:v>
                </c:pt>
                <c:pt idx="9">
                  <c:v>3.9130434782608678</c:v>
                </c:pt>
                <c:pt idx="10">
                  <c:v>4</c:v>
                </c:pt>
                <c:pt idx="11">
                  <c:v>4.0740740740740744</c:v>
                </c:pt>
                <c:pt idx="12">
                  <c:v>4.1379310344827562</c:v>
                </c:pt>
                <c:pt idx="13">
                  <c:v>4.193548387096774</c:v>
                </c:pt>
                <c:pt idx="14">
                  <c:v>4.2424242424242395</c:v>
                </c:pt>
                <c:pt idx="15">
                  <c:v>4.2857142857142874</c:v>
                </c:pt>
                <c:pt idx="16">
                  <c:v>4.3243243243243263</c:v>
                </c:pt>
                <c:pt idx="17">
                  <c:v>4.3589743589743559</c:v>
                </c:pt>
                <c:pt idx="18">
                  <c:v>4.3902439024390292</c:v>
                </c:pt>
                <c:pt idx="19">
                  <c:v>4.4186046511627906</c:v>
                </c:pt>
                <c:pt idx="20">
                  <c:v>4.4444444444444464</c:v>
                </c:pt>
                <c:pt idx="21">
                  <c:v>4.4680851063829765</c:v>
                </c:pt>
                <c:pt idx="22">
                  <c:v>4.4897959183673484</c:v>
                </c:pt>
                <c:pt idx="23">
                  <c:v>4.5098039215686301</c:v>
                </c:pt>
                <c:pt idx="24">
                  <c:v>4.52830188679245</c:v>
                </c:pt>
                <c:pt idx="25">
                  <c:v>4.5454545454545459</c:v>
                </c:pt>
                <c:pt idx="26">
                  <c:v>4.5614035087719298</c:v>
                </c:pt>
                <c:pt idx="27">
                  <c:v>4.5762711864406835</c:v>
                </c:pt>
                <c:pt idx="28">
                  <c:v>4.5901639344262293</c:v>
                </c:pt>
                <c:pt idx="29">
                  <c:v>4.6031746031746028</c:v>
                </c:pt>
                <c:pt idx="30">
                  <c:v>4.615384615384615</c:v>
                </c:pt>
              </c:numCache>
            </c:numRef>
          </c:yVal>
          <c:smooth val="1"/>
        </c:ser>
        <c:ser>
          <c:idx val="3"/>
          <c:order val="2"/>
          <c:spPr>
            <a:ln w="38100">
              <a:solidFill>
                <a:schemeClr val="accent3">
                  <a:lumMod val="75000"/>
                </a:schemeClr>
              </a:solidFill>
            </a:ln>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3B'!$F$7:$F$37</c:f>
              <c:numCache>
                <c:formatCode>General</c:formatCode>
                <c:ptCount val="31"/>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numCache>
            </c:numRef>
          </c:yVal>
          <c:smooth val="1"/>
        </c:ser>
        <c:axId val="199489408"/>
        <c:axId val="205728000"/>
      </c:scatterChart>
      <c:valAx>
        <c:axId val="199489408"/>
        <c:scaling>
          <c:orientation val="minMax"/>
          <c:max val="15"/>
        </c:scaling>
        <c:axPos val="b"/>
        <c:title>
          <c:tx>
            <c:rich>
              <a:bodyPr/>
              <a:lstStyle/>
              <a:p>
                <a:pPr>
                  <a:defRPr sz="1800"/>
                </a:pPr>
                <a:r>
                  <a:rPr lang="en-US" sz="1800"/>
                  <a:t>Resource level (R)</a:t>
                </a:r>
              </a:p>
            </c:rich>
          </c:tx>
          <c:layout>
            <c:manualLayout>
              <c:xMode val="edge"/>
              <c:yMode val="edge"/>
              <c:x val="0.37636320554627656"/>
              <c:y val="0.86415049270157074"/>
            </c:manualLayout>
          </c:layout>
        </c:title>
        <c:numFmt formatCode="General" sourceLinked="1"/>
        <c:majorTickMark val="none"/>
        <c:tickLblPos val="none"/>
        <c:txPr>
          <a:bodyPr/>
          <a:lstStyle/>
          <a:p>
            <a:pPr>
              <a:defRPr sz="1600"/>
            </a:pPr>
            <a:endParaRPr lang="en-US"/>
          </a:p>
        </c:txPr>
        <c:crossAx val="205728000"/>
        <c:crosses val="autoZero"/>
        <c:crossBetween val="midCat"/>
      </c:valAx>
      <c:valAx>
        <c:axId val="205728000"/>
        <c:scaling>
          <c:orientation val="minMax"/>
          <c:max val="6"/>
        </c:scaling>
        <c:axPos val="l"/>
        <c:title>
          <c:tx>
            <c:rich>
              <a:bodyPr rot="-5400000" vert="horz"/>
              <a:lstStyle/>
              <a:p>
                <a:pPr>
                  <a:defRPr sz="1800"/>
                </a:pPr>
                <a:r>
                  <a:rPr lang="en-US" sz="1800"/>
                  <a:t>Birth</a:t>
                </a:r>
                <a:r>
                  <a:rPr lang="en-US" sz="1800" baseline="0"/>
                  <a:t> and death rate</a:t>
                </a:r>
                <a:endParaRPr lang="en-US" sz="1800"/>
              </a:p>
            </c:rich>
          </c:tx>
          <c:layout>
            <c:manualLayout>
              <c:xMode val="edge"/>
              <c:yMode val="edge"/>
              <c:x val="3.7818970545348524E-2"/>
              <c:y val="0.15740923009623822"/>
            </c:manualLayout>
          </c:layout>
        </c:title>
        <c:numFmt formatCode="General" sourceLinked="1"/>
        <c:majorTickMark val="none"/>
        <c:tickLblPos val="none"/>
        <c:txPr>
          <a:bodyPr/>
          <a:lstStyle/>
          <a:p>
            <a:pPr>
              <a:defRPr sz="1600"/>
            </a:pPr>
            <a:endParaRPr lang="en-US"/>
          </a:p>
        </c:txPr>
        <c:crossAx val="199489408"/>
        <c:crosses val="autoZero"/>
        <c:crossBetween val="midCat"/>
      </c:valAx>
    </c:plotArea>
    <c:plotVisOnly val="1"/>
    <c:dispBlanksAs val="gap"/>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020114476537118"/>
          <c:y val="5.4467774861475707E-2"/>
          <c:w val="0.85071899193378875"/>
          <c:h val="0.78274606299212601"/>
        </c:manualLayout>
      </c:layout>
      <c:scatterChart>
        <c:scatterStyle val="smoothMarker"/>
        <c:ser>
          <c:idx val="0"/>
          <c:order val="0"/>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3B'!$C$7:$C$37</c:f>
              <c:numCache>
                <c:formatCode>General</c:formatCode>
                <c:ptCount val="31"/>
                <c:pt idx="0">
                  <c:v>0</c:v>
                </c:pt>
                <c:pt idx="1">
                  <c:v>1</c:v>
                </c:pt>
                <c:pt idx="2">
                  <c:v>1.7777777777777777</c:v>
                </c:pt>
                <c:pt idx="3">
                  <c:v>2.4</c:v>
                </c:pt>
                <c:pt idx="4">
                  <c:v>2.9090909090909087</c:v>
                </c:pt>
                <c:pt idx="5">
                  <c:v>3.3333333333333335</c:v>
                </c:pt>
                <c:pt idx="6">
                  <c:v>3.6923076923076938</c:v>
                </c:pt>
                <c:pt idx="7">
                  <c:v>4</c:v>
                </c:pt>
                <c:pt idx="8">
                  <c:v>4.2666666666666684</c:v>
                </c:pt>
                <c:pt idx="9">
                  <c:v>4.5</c:v>
                </c:pt>
                <c:pt idx="10">
                  <c:v>4.7058823529411784</c:v>
                </c:pt>
                <c:pt idx="11">
                  <c:v>4.8888888888888875</c:v>
                </c:pt>
                <c:pt idx="12">
                  <c:v>5.0526315789473655</c:v>
                </c:pt>
                <c:pt idx="13">
                  <c:v>5.2</c:v>
                </c:pt>
                <c:pt idx="14">
                  <c:v>5.3333333333333366</c:v>
                </c:pt>
                <c:pt idx="15">
                  <c:v>5.4545454545454506</c:v>
                </c:pt>
                <c:pt idx="16">
                  <c:v>5.5652173913043494</c:v>
                </c:pt>
                <c:pt idx="17">
                  <c:v>5.666666666666667</c:v>
                </c:pt>
                <c:pt idx="18">
                  <c:v>5.76</c:v>
                </c:pt>
                <c:pt idx="19">
                  <c:v>5.8461538461538458</c:v>
                </c:pt>
                <c:pt idx="20">
                  <c:v>5.9259259259259256</c:v>
                </c:pt>
                <c:pt idx="21">
                  <c:v>6</c:v>
                </c:pt>
                <c:pt idx="22">
                  <c:v>6.0689655172413763</c:v>
                </c:pt>
                <c:pt idx="23">
                  <c:v>6.1333333333333373</c:v>
                </c:pt>
                <c:pt idx="24">
                  <c:v>6.193548387096774</c:v>
                </c:pt>
                <c:pt idx="25">
                  <c:v>6.25</c:v>
                </c:pt>
                <c:pt idx="26">
                  <c:v>6.3030303030303028</c:v>
                </c:pt>
                <c:pt idx="27">
                  <c:v>6.3529411764705852</c:v>
                </c:pt>
                <c:pt idx="28">
                  <c:v>6.4</c:v>
                </c:pt>
                <c:pt idx="29">
                  <c:v>6.4444444444444464</c:v>
                </c:pt>
                <c:pt idx="30">
                  <c:v>6.4864864864864868</c:v>
                </c:pt>
              </c:numCache>
            </c:numRef>
          </c:yVal>
          <c:smooth val="1"/>
        </c:ser>
        <c:ser>
          <c:idx val="1"/>
          <c:order val="1"/>
          <c:spPr>
            <a:ln w="38100"/>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3B'!$D$7:$D$37</c:f>
              <c:numCache>
                <c:formatCode>General</c:formatCode>
                <c:ptCount val="31"/>
                <c:pt idx="0">
                  <c:v>0</c:v>
                </c:pt>
                <c:pt idx="1">
                  <c:v>1.4285714285714286</c:v>
                </c:pt>
                <c:pt idx="2">
                  <c:v>2.2222222222222232</c:v>
                </c:pt>
                <c:pt idx="3">
                  <c:v>2.7272727272727284</c:v>
                </c:pt>
                <c:pt idx="4">
                  <c:v>3.0769230769230771</c:v>
                </c:pt>
                <c:pt idx="5">
                  <c:v>3.3333333333333335</c:v>
                </c:pt>
                <c:pt idx="6">
                  <c:v>3.5294117647058822</c:v>
                </c:pt>
                <c:pt idx="7">
                  <c:v>3.6842105263157894</c:v>
                </c:pt>
                <c:pt idx="8">
                  <c:v>3.809523809523808</c:v>
                </c:pt>
                <c:pt idx="9">
                  <c:v>3.9130434782608678</c:v>
                </c:pt>
                <c:pt idx="10">
                  <c:v>4</c:v>
                </c:pt>
                <c:pt idx="11">
                  <c:v>4.0740740740740744</c:v>
                </c:pt>
                <c:pt idx="12">
                  <c:v>4.1379310344827562</c:v>
                </c:pt>
                <c:pt idx="13">
                  <c:v>4.193548387096774</c:v>
                </c:pt>
                <c:pt idx="14">
                  <c:v>4.2424242424242395</c:v>
                </c:pt>
                <c:pt idx="15">
                  <c:v>4.2857142857142874</c:v>
                </c:pt>
                <c:pt idx="16">
                  <c:v>4.3243243243243263</c:v>
                </c:pt>
                <c:pt idx="17">
                  <c:v>4.3589743589743559</c:v>
                </c:pt>
                <c:pt idx="18">
                  <c:v>4.3902439024390292</c:v>
                </c:pt>
                <c:pt idx="19">
                  <c:v>4.4186046511627906</c:v>
                </c:pt>
                <c:pt idx="20">
                  <c:v>4.4444444444444464</c:v>
                </c:pt>
                <c:pt idx="21">
                  <c:v>4.4680851063829765</c:v>
                </c:pt>
                <c:pt idx="22">
                  <c:v>4.4897959183673484</c:v>
                </c:pt>
                <c:pt idx="23">
                  <c:v>4.5098039215686301</c:v>
                </c:pt>
                <c:pt idx="24">
                  <c:v>4.52830188679245</c:v>
                </c:pt>
                <c:pt idx="25">
                  <c:v>4.5454545454545459</c:v>
                </c:pt>
                <c:pt idx="26">
                  <c:v>4.5614035087719298</c:v>
                </c:pt>
                <c:pt idx="27">
                  <c:v>4.5762711864406835</c:v>
                </c:pt>
                <c:pt idx="28">
                  <c:v>4.5901639344262293</c:v>
                </c:pt>
                <c:pt idx="29">
                  <c:v>4.6031746031746028</c:v>
                </c:pt>
                <c:pt idx="30">
                  <c:v>4.615384615384615</c:v>
                </c:pt>
              </c:numCache>
            </c:numRef>
          </c:yVal>
          <c:smooth val="1"/>
        </c:ser>
        <c:ser>
          <c:idx val="3"/>
          <c:order val="2"/>
          <c:spPr>
            <a:ln w="38100">
              <a:solidFill>
                <a:schemeClr val="accent3">
                  <a:lumMod val="75000"/>
                </a:schemeClr>
              </a:solidFill>
            </a:ln>
          </c:spPr>
          <c:marker>
            <c:symbol val="none"/>
          </c:marker>
          <c:xVal>
            <c:numRef>
              <c:f>'Case 3B'!$B$7:$B$37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'Case 3B'!$F$7:$F$37</c:f>
              <c:numCache>
                <c:formatCode>General</c:formatCode>
                <c:ptCount val="31"/>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numCache>
            </c:numRef>
          </c:yVal>
          <c:smooth val="1"/>
        </c:ser>
        <c:axId val="208347136"/>
        <c:axId val="208350592"/>
      </c:scatterChart>
      <c:valAx>
        <c:axId val="208347136"/>
        <c:scaling>
          <c:orientation val="minMax"/>
          <c:max val="15"/>
        </c:scaling>
        <c:axPos val="b"/>
        <c:title>
          <c:tx>
            <c:rich>
              <a:bodyPr/>
              <a:lstStyle/>
              <a:p>
                <a:pPr>
                  <a:defRPr sz="1800"/>
                </a:pPr>
                <a:r>
                  <a:rPr lang="en-US" sz="1800" dirty="0"/>
                  <a:t>Resource level (R)</a:t>
                </a:r>
              </a:p>
            </c:rich>
          </c:tx>
          <c:layout>
            <c:manualLayout>
              <c:xMode val="edge"/>
              <c:yMode val="edge"/>
              <c:x val="0.16171674089981186"/>
              <c:y val="0.85684055118110292"/>
            </c:manualLayout>
          </c:layout>
        </c:title>
        <c:numFmt formatCode="General" sourceLinked="1"/>
        <c:majorTickMark val="none"/>
        <c:tickLblPos val="none"/>
        <c:txPr>
          <a:bodyPr/>
          <a:lstStyle/>
          <a:p>
            <a:pPr>
              <a:defRPr sz="1600"/>
            </a:pPr>
            <a:endParaRPr lang="en-US"/>
          </a:p>
        </c:txPr>
        <c:crossAx val="208350592"/>
        <c:crosses val="autoZero"/>
        <c:crossBetween val="midCat"/>
      </c:valAx>
      <c:valAx>
        <c:axId val="208350592"/>
        <c:scaling>
          <c:orientation val="minMax"/>
          <c:max val="6"/>
        </c:scaling>
        <c:axPos val="l"/>
        <c:title>
          <c:tx>
            <c:rich>
              <a:bodyPr rot="-5400000" vert="horz"/>
              <a:lstStyle/>
              <a:p>
                <a:pPr>
                  <a:defRPr sz="1800"/>
                </a:pPr>
                <a:r>
                  <a:rPr lang="en-US" sz="1800"/>
                  <a:t>Birth</a:t>
                </a:r>
                <a:r>
                  <a:rPr lang="en-US" sz="1800" baseline="0"/>
                  <a:t> and death rate</a:t>
                </a:r>
                <a:endParaRPr lang="en-US" sz="1800"/>
              </a:p>
            </c:rich>
          </c:tx>
          <c:layout>
            <c:manualLayout>
              <c:xMode val="edge"/>
              <c:yMode val="edge"/>
              <c:x val="3.7818970545348524E-2"/>
              <c:y val="0.15740923009623822"/>
            </c:manualLayout>
          </c:layout>
        </c:title>
        <c:numFmt formatCode="General" sourceLinked="1"/>
        <c:majorTickMark val="none"/>
        <c:tickLblPos val="none"/>
        <c:txPr>
          <a:bodyPr/>
          <a:lstStyle/>
          <a:p>
            <a:pPr>
              <a:defRPr sz="1600"/>
            </a:pPr>
            <a:endParaRPr lang="en-US"/>
          </a:p>
        </c:txPr>
        <c:crossAx val="208347136"/>
        <c:crosses val="autoZero"/>
        <c:crossBetween val="midCat"/>
      </c:valAx>
    </c:plotArea>
    <c:plotVisOnly val="1"/>
    <c:dispBlanksAs val="gap"/>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0A35E8-2832-43C6-8B6E-E484CFBE532D}" type="datetimeFigureOut">
              <a:rPr lang="en-US" smtClean="0"/>
              <a:pPr/>
              <a:t>11/18/2013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C21341-94ED-4BF2-9171-074FB0DEF876}" type="slidenum">
              <a:rPr lang="en-US" smtClean="0"/>
              <a:pPr/>
              <a:t>‹#›</a:t>
            </a:fld>
            <a:endParaRPr lang="en-US"/>
          </a:p>
        </p:txBody>
      </p:sp>
    </p:spTree>
    <p:extLst>
      <p:ext uri="{BB962C8B-B14F-4D97-AF65-F5344CB8AC3E}">
        <p14:creationId xmlns:p14="http://schemas.microsoft.com/office/powerpoint/2010/main" xmlns="" val="330192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D161E-CF87-4295-8BBA-E14C65E3E1E1}" type="datetimeFigureOut">
              <a:rPr lang="en-US" smtClean="0"/>
              <a:pPr/>
              <a:t>11/18/2013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82132-8101-4721-A024-5DF1371802BD}" type="slidenum">
              <a:rPr lang="en-US" smtClean="0"/>
              <a:pPr/>
              <a:t>‹#›</a:t>
            </a:fld>
            <a:endParaRPr lang="en-US"/>
          </a:p>
        </p:txBody>
      </p:sp>
    </p:spTree>
    <p:extLst>
      <p:ext uri="{BB962C8B-B14F-4D97-AF65-F5344CB8AC3E}">
        <p14:creationId xmlns:p14="http://schemas.microsoft.com/office/powerpoint/2010/main" xmlns="" val="286770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youtube.com/watch?v=Atg-5Nqszxw"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a:t>
            </a:fld>
            <a:endParaRPr lang="en-US"/>
          </a:p>
        </p:txBody>
      </p:sp>
    </p:spTree>
    <p:extLst>
      <p:ext uri="{BB962C8B-B14F-4D97-AF65-F5344CB8AC3E}">
        <p14:creationId xmlns:p14="http://schemas.microsoft.com/office/powerpoint/2010/main" xmlns="" val="41193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10</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11</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http://www.youtube.com/watch?v=Atg-5Nqszxw</a:t>
            </a:r>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12</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13</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14</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15</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16</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17</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18</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19</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20</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21</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22</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23</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24</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25</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26</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27</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28</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29</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30</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31</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32</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 in 1935; starting population of 102 individuals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serious opening of "CANE TOADS" we are told that in the 1930s sugar cane was one of Australia's major exports, but in North Queensland farmers had a problem that threatened their crops -- the dreaded cane grub. In some places the devastating cane grub and beetle infestation reduced crop output ratio from about 1000 tons to less than one ton. Something had to be done. At the 1932 World Conference of Sugar Technology in Puerto Rico, entomologist Raquel Dexter suggested the </a:t>
            </a:r>
            <a:r>
              <a:rPr lang="en-US" dirty="0" err="1" smtClean="0"/>
              <a:t>Bufo</a:t>
            </a:r>
            <a:r>
              <a:rPr lang="en-US" dirty="0" smtClean="0"/>
              <a:t> </a:t>
            </a:r>
            <a:r>
              <a:rPr lang="en-US" dirty="0" err="1" smtClean="0"/>
              <a:t>Marinus</a:t>
            </a:r>
            <a:r>
              <a:rPr lang="en-US" dirty="0" smtClean="0"/>
              <a:t> -- or Cane Toad -- be imported from Hawaii. The idea was that it would eat the </a:t>
            </a:r>
            <a:r>
              <a:rPr lang="en-US" dirty="0" err="1" smtClean="0"/>
              <a:t>Greyback</a:t>
            </a:r>
            <a:r>
              <a:rPr lang="en-US" dirty="0" smtClean="0"/>
              <a:t> beetle, parent of the cane grub. In 1935, 102 of these amphibious immigrants were introduced to Australia. Problem was, the cane toads ate almost everything that moved -- except the underground cane grub and the voracious cane-eating flying parent beetle. One male and female toad couple can produce over 40,000 fertile eggs in a season. Today, grapefruit-sized cane toads dominate the northern half of Queensland.  </a:t>
            </a:r>
          </a:p>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33</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 in 1935; starting population of 102 individuals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serious opening of "CANE TOADS" we are told that in the 1930s sugar cane was one of Australia's major exports, but in North Queensland farmers had a problem that threatened their crops -- the dreaded cane grub. In some places the devastating cane grub and beetle infestation reduced crop output ratio from about 1000 tons to less than one ton. Something had to be done. At the 1932 World Conference of Sugar Technology in Puerto Rico, entomologist Raquel Dexter suggested the </a:t>
            </a:r>
            <a:r>
              <a:rPr lang="en-US" dirty="0" err="1" smtClean="0"/>
              <a:t>Bufo</a:t>
            </a:r>
            <a:r>
              <a:rPr lang="en-US" dirty="0" smtClean="0"/>
              <a:t> </a:t>
            </a:r>
            <a:r>
              <a:rPr lang="en-US" dirty="0" err="1" smtClean="0"/>
              <a:t>Marinus</a:t>
            </a:r>
            <a:r>
              <a:rPr lang="en-US" dirty="0" smtClean="0"/>
              <a:t> -- or Cane Toad -- be imported from Hawaii. The idea was that it would eat the </a:t>
            </a:r>
            <a:r>
              <a:rPr lang="en-US" dirty="0" err="1" smtClean="0"/>
              <a:t>Greyback</a:t>
            </a:r>
            <a:r>
              <a:rPr lang="en-US" dirty="0" smtClean="0"/>
              <a:t> beetle, parent of the cane grub. In 1935, 102 of these amphibious immigrants were introduced to Australia. Problem was, the cane toads ate almost everything that moved -- except the underground cane grub and the voracious cane-eating flying parent beetle. One male and female toad couple can produce over 40,000 fertile eggs in a season. Today, grapefruit-sized cane toads dominate the northern half of Queensland.  </a:t>
            </a:r>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34</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 in 1935; starting population of 102 individuals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serious opening of "CANE TOADS" we are told that in the 1930s sugar cane was one of Australia's major exports, but in North Queensland farmers had a problem that threatened their crops -- the dreaded cane grub. In some places the devastating cane grub and beetle infestation reduced crop output ratio from about 1000 tons to less than one ton. Something had to be done. At the 1932 World Conference of Sugar Technology in Puerto Rico, entomologist Raquel Dexter suggested the </a:t>
            </a:r>
            <a:r>
              <a:rPr lang="en-US" dirty="0" err="1" smtClean="0"/>
              <a:t>Bufo</a:t>
            </a:r>
            <a:r>
              <a:rPr lang="en-US" dirty="0" smtClean="0"/>
              <a:t> </a:t>
            </a:r>
            <a:r>
              <a:rPr lang="en-US" dirty="0" err="1" smtClean="0"/>
              <a:t>Marinus</a:t>
            </a:r>
            <a:r>
              <a:rPr lang="en-US" dirty="0" smtClean="0"/>
              <a:t> -- or Cane Toad -- be imported from Hawaii. The idea was that it would eat the </a:t>
            </a:r>
            <a:r>
              <a:rPr lang="en-US" dirty="0" err="1" smtClean="0"/>
              <a:t>Greyback</a:t>
            </a:r>
            <a:r>
              <a:rPr lang="en-US" dirty="0" smtClean="0"/>
              <a:t> beetle, parent of the cane grub. In 1935, 102 of these amphibious immigrants were introduced to Australia. Problem was, the cane toads ate almost everything that moved -- except the underground cane grub and the voracious cane-eating flying parent beetle. One male and female toad couple can produce over 40,000 fertile eggs in a season. Today, grapefruit-sized cane toads dominate the northern half of Queensland.  </a:t>
            </a:r>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35</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Introduced in 1935; starting population of 102 individuals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serious opening of "CANE TOADS" we are told that in the 1930s sugar cane was one of Australia's major exports, but in North Queensland farmers had a problem that threatened their crops -- the dreaded cane grub. In some places the devastating cane grub and beetle infestation reduced crop output ratio from about 1000 tons to less than one ton. Something had to be done. At the 1932 World Conference of Sugar Technology in Puerto Rico, entomologist Raquel Dexter suggested the </a:t>
            </a:r>
            <a:r>
              <a:rPr lang="en-US" dirty="0" err="1" smtClean="0"/>
              <a:t>Bufo</a:t>
            </a:r>
            <a:r>
              <a:rPr lang="en-US" dirty="0" smtClean="0"/>
              <a:t> </a:t>
            </a:r>
            <a:r>
              <a:rPr lang="en-US" dirty="0" err="1" smtClean="0"/>
              <a:t>Marinus</a:t>
            </a:r>
            <a:r>
              <a:rPr lang="en-US" dirty="0" smtClean="0"/>
              <a:t> -- or Cane Toad -- be imported from Hawaii. The idea was that it would eat the </a:t>
            </a:r>
            <a:r>
              <a:rPr lang="en-US" dirty="0" err="1" smtClean="0"/>
              <a:t>Greyback</a:t>
            </a:r>
            <a:r>
              <a:rPr lang="en-US" dirty="0" smtClean="0"/>
              <a:t> beetle, parent of the cane grub. In 1935, 102 of these amphibious immigrants were introduced to Australia. Problem was, the cane toads ate almost everything that moved -- except the underground cane grub and the voracious cane-eating flying parent beetle. One male and female toad couple can produce over 40,000 fertile eggs in a season. Today, grapefruit-sized cane toads dominate the northern half of Queensland.  </a:t>
            </a:r>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36</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37</a:t>
            </a:fld>
            <a:endParaRPr lang="en-US"/>
          </a:p>
        </p:txBody>
      </p:sp>
    </p:spTree>
    <p:extLst>
      <p:ext uri="{BB962C8B-B14F-4D97-AF65-F5344CB8AC3E}">
        <p14:creationId xmlns:p14="http://schemas.microsoft.com/office/powerpoint/2010/main" xmlns="" val="28256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4</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5</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6</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7</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8</a:t>
            </a:fld>
            <a:endParaRPr lang="en-US"/>
          </a:p>
        </p:txBody>
      </p:sp>
    </p:spTree>
    <p:extLst>
      <p:ext uri="{BB962C8B-B14F-4D97-AF65-F5344CB8AC3E}">
        <p14:creationId xmlns:p14="http://schemas.microsoft.com/office/powerpoint/2010/main" xmlns="" val="61783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82132-8101-4721-A024-5DF1371802BD}" type="slidenum">
              <a:rPr lang="en-US" smtClean="0"/>
              <a:pPr/>
              <a:t>9</a:t>
            </a:fld>
            <a:endParaRPr lang="en-US"/>
          </a:p>
        </p:txBody>
      </p:sp>
    </p:spTree>
    <p:extLst>
      <p:ext uri="{BB962C8B-B14F-4D97-AF65-F5344CB8AC3E}">
        <p14:creationId xmlns:p14="http://schemas.microsoft.com/office/powerpoint/2010/main" xmlns="" val="61783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Arial Narrow"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16847182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125631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283203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2250923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20780038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3632623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5231720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3151357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396853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82826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ED0B0-45FE-4C6B-B1B0-58611179683F}"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71BA29-2A07-4225-8297-8E1A1C961E26}" type="slidenum">
              <a:rPr lang="en-US" smtClean="0"/>
              <a:pPr/>
              <a:t>‹#›</a:t>
            </a:fld>
            <a:endParaRPr lang="en-US"/>
          </a:p>
        </p:txBody>
      </p:sp>
    </p:spTree>
    <p:extLst>
      <p:ext uri="{BB962C8B-B14F-4D97-AF65-F5344CB8AC3E}">
        <p14:creationId xmlns:p14="http://schemas.microsoft.com/office/powerpoint/2010/main" xmlns="" val="60073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F0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ED0B0-45FE-4C6B-B1B0-58611179683F}" type="datetimeFigureOut">
              <a:rPr lang="en-US" smtClean="0"/>
              <a:pPr/>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1BA29-2A07-4225-8297-8E1A1C961E26}" type="slidenum">
              <a:rPr lang="en-US" smtClean="0"/>
              <a:pPr/>
              <a:t>‹#›</a:t>
            </a:fld>
            <a:endParaRPr lang="en-US"/>
          </a:p>
        </p:txBody>
      </p:sp>
      <p:sp>
        <p:nvSpPr>
          <p:cNvPr id="7" name="Rectangle 3"/>
          <p:cNvSpPr>
            <a:spLocks noChangeArrowheads="1"/>
          </p:cNvSpPr>
          <p:nvPr userDrawn="1"/>
        </p:nvSpPr>
        <p:spPr bwMode="auto">
          <a:xfrm>
            <a:off x="0" y="0"/>
            <a:ext cx="9144000" cy="6858000"/>
          </a:xfrm>
          <a:prstGeom prst="rect">
            <a:avLst/>
          </a:prstGeom>
          <a:noFill/>
          <a:ln w="76200">
            <a:solidFill>
              <a:schemeClr val="accent5">
                <a:lumMod val="50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u="none">
              <a:latin typeface="Comic Sans MS" pitchFamily="66" charset="0"/>
            </a:endParaRPr>
          </a:p>
        </p:txBody>
      </p:sp>
      <p:cxnSp>
        <p:nvCxnSpPr>
          <p:cNvPr id="8" name="Straight Connector 7"/>
          <p:cNvCxnSpPr/>
          <p:nvPr userDrawn="1"/>
        </p:nvCxnSpPr>
        <p:spPr>
          <a:xfrm>
            <a:off x="13447" y="666570"/>
            <a:ext cx="9130553" cy="0"/>
          </a:xfrm>
          <a:prstGeom prst="line">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13" cstate="print">
            <a:extLst>
              <a:ext uri="{28A0092B-C50C-407E-A947-70E740481C1C}">
                <a14:useLocalDpi xmlns:a14="http://schemas.microsoft.com/office/drawing/2010/main" xmlns="" val="0"/>
              </a:ext>
            </a:extLst>
          </a:blip>
          <a:srcRect l="15156"/>
          <a:stretch/>
        </p:blipFill>
        <p:spPr bwMode="auto">
          <a:xfrm>
            <a:off x="7630512" y="8477"/>
            <a:ext cx="1500351" cy="998271"/>
          </a:xfrm>
          <a:prstGeom prst="rect">
            <a:avLst/>
          </a:prstGeom>
          <a:noFill/>
          <a:ln>
            <a:noFill/>
          </a:ln>
          <a:effectLst>
            <a:outerShdw dist="35921" dir="2700000" algn="ctr" rotWithShape="0">
              <a:schemeClr val="bg2"/>
            </a:outerShdw>
            <a:softEdge rad="190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3813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39471D"/>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rgbClr val="39471D"/>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rgbClr val="39471D"/>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rgbClr val="39471D"/>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rgbClr val="39471D"/>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rgbClr val="39471D"/>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1418898"/>
            <a:ext cx="7086600" cy="3886200"/>
          </a:xfrm>
          <a:prstGeom prst="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76400" y="2120464"/>
            <a:ext cx="6019800" cy="553998"/>
          </a:xfrm>
          <a:prstGeom prst="rect">
            <a:avLst/>
          </a:prstGeom>
          <a:noFill/>
        </p:spPr>
        <p:txBody>
          <a:bodyPr wrap="square" rtlCol="0">
            <a:spAutoFit/>
          </a:bodyPr>
          <a:lstStyle/>
          <a:p>
            <a:pPr algn="ctr"/>
            <a:r>
              <a:rPr lang="en-US" sz="3000" b="1" dirty="0" smtClean="0">
                <a:latin typeface="Arial Narrow" pitchFamily="34" charset="0"/>
              </a:rPr>
              <a:t>FW364 Ecological Problem Solving </a:t>
            </a:r>
            <a:endParaRPr lang="en-US" sz="3000" b="1" dirty="0">
              <a:latin typeface="Arial Narrow" pitchFamily="34" charset="0"/>
            </a:endParaRPr>
          </a:p>
        </p:txBody>
      </p:sp>
      <p:sp>
        <p:nvSpPr>
          <p:cNvPr id="12" name="TextBox 11"/>
          <p:cNvSpPr txBox="1"/>
          <p:nvPr/>
        </p:nvSpPr>
        <p:spPr>
          <a:xfrm>
            <a:off x="1537307" y="3415864"/>
            <a:ext cx="6235093" cy="553998"/>
          </a:xfrm>
          <a:prstGeom prst="rect">
            <a:avLst/>
          </a:prstGeom>
          <a:noFill/>
        </p:spPr>
        <p:txBody>
          <a:bodyPr wrap="square" rtlCol="0">
            <a:spAutoFit/>
          </a:bodyPr>
          <a:lstStyle/>
          <a:p>
            <a:pPr algn="ctr"/>
            <a:r>
              <a:rPr lang="en-US" sz="3000" b="1" dirty="0" smtClean="0">
                <a:latin typeface="Arial Narrow" pitchFamily="34" charset="0"/>
              </a:rPr>
              <a:t>Class 25: Competition</a:t>
            </a:r>
            <a:endParaRPr lang="en-US" sz="3000" b="1" dirty="0">
              <a:latin typeface="Arial Narrow" pitchFamily="34" charset="0"/>
            </a:endParaRPr>
          </a:p>
        </p:txBody>
      </p:sp>
      <p:sp>
        <p:nvSpPr>
          <p:cNvPr id="14" name="TextBox 13"/>
          <p:cNvSpPr txBox="1"/>
          <p:nvPr/>
        </p:nvSpPr>
        <p:spPr>
          <a:xfrm>
            <a:off x="2514600" y="4025464"/>
            <a:ext cx="4037007" cy="553998"/>
          </a:xfrm>
          <a:prstGeom prst="rect">
            <a:avLst/>
          </a:prstGeom>
          <a:noFill/>
        </p:spPr>
        <p:txBody>
          <a:bodyPr wrap="square" rtlCol="0">
            <a:spAutoFit/>
          </a:bodyPr>
          <a:lstStyle/>
          <a:p>
            <a:pPr algn="ctr"/>
            <a:r>
              <a:rPr lang="en-US" sz="3000" b="1" dirty="0" smtClean="0">
                <a:latin typeface="Arial Narrow" pitchFamily="34" charset="0"/>
              </a:rPr>
              <a:t>December 2, 2013</a:t>
            </a:r>
            <a:endParaRPr lang="en-US" sz="3000" b="1" dirty="0">
              <a:latin typeface="Arial Narrow" pitchFamily="34" charset="0"/>
            </a:endParaRPr>
          </a:p>
        </p:txBody>
      </p:sp>
      <p:cxnSp>
        <p:nvCxnSpPr>
          <p:cNvPr id="15" name="Straight Connector 14"/>
          <p:cNvCxnSpPr/>
          <p:nvPr/>
        </p:nvCxnSpPr>
        <p:spPr>
          <a:xfrm>
            <a:off x="3042939" y="3111064"/>
            <a:ext cx="30480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3359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1824" y="3276600"/>
            <a:ext cx="8446942" cy="3352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Case 4: Example</a:t>
            </a:r>
            <a:endParaRPr lang="en-US" sz="3000" b="1" dirty="0">
              <a:latin typeface="Arial Narrow" pitchFamily="34" charset="0"/>
            </a:endParaRPr>
          </a:p>
        </p:txBody>
      </p:sp>
      <p:sp>
        <p:nvSpPr>
          <p:cNvPr id="23" name="Left-Right Arrow 22"/>
          <p:cNvSpPr/>
          <p:nvPr/>
        </p:nvSpPr>
        <p:spPr>
          <a:xfrm>
            <a:off x="2375831" y="993230"/>
            <a:ext cx="4392339" cy="609600"/>
          </a:xfrm>
          <a:prstGeom prst="leftRightArrow">
            <a:avLst/>
          </a:prstGeom>
          <a:gradFill flip="none" rotWithShape="1">
            <a:gsLst>
              <a:gs pos="0">
                <a:schemeClr val="accent5">
                  <a:lumMod val="50000"/>
                </a:schemeClr>
              </a:gs>
              <a:gs pos="50000">
                <a:schemeClr val="accent1">
                  <a:tint val="44500"/>
                  <a:satMod val="160000"/>
                </a:schemeClr>
              </a:gs>
              <a:gs pos="100000">
                <a:schemeClr val="accent5">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2900" y="1705302"/>
            <a:ext cx="3733800" cy="769441"/>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Low R</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Low birth and death rates, low h</a:t>
            </a:r>
          </a:p>
        </p:txBody>
      </p:sp>
      <p:sp>
        <p:nvSpPr>
          <p:cNvPr id="31" name="Rectangle 30"/>
          <p:cNvSpPr/>
          <p:nvPr/>
        </p:nvSpPr>
        <p:spPr>
          <a:xfrm>
            <a:off x="5000298" y="1705302"/>
            <a:ext cx="3848100" cy="784830"/>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High R</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High birth and death rates, high </a:t>
            </a:r>
            <a:r>
              <a:rPr lang="en-US" sz="2300" b="1" dirty="0" smtClean="0">
                <a:sym typeface="Wingdings" pitchFamily="2" charset="2"/>
              </a:rPr>
              <a:t>h</a:t>
            </a:r>
            <a:endParaRPr lang="en-US" sz="2200" b="1" dirty="0">
              <a:latin typeface="Arial Narrow" pitchFamily="34" charset="0"/>
              <a:sym typeface="Wingdings" pitchFamily="2" charset="2"/>
            </a:endParaRPr>
          </a:p>
        </p:txBody>
      </p:sp>
      <p:sp>
        <p:nvSpPr>
          <p:cNvPr id="33" name="Rectangle 32"/>
          <p:cNvSpPr/>
          <p:nvPr/>
        </p:nvSpPr>
        <p:spPr>
          <a:xfrm>
            <a:off x="6934200" y="977990"/>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63715" y="1066825"/>
            <a:ext cx="1848461"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r-strategists</a:t>
            </a:r>
            <a:endParaRPr lang="en-US" sz="2300" b="1" dirty="0" smtClean="0">
              <a:latin typeface="+mj-lt"/>
            </a:endParaRPr>
          </a:p>
        </p:txBody>
      </p:sp>
      <p:sp>
        <p:nvSpPr>
          <p:cNvPr id="35" name="Rectangle 34"/>
          <p:cNvSpPr/>
          <p:nvPr/>
        </p:nvSpPr>
        <p:spPr>
          <a:xfrm>
            <a:off x="302309" y="977464"/>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1824" y="1066299"/>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K</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37" name="Rectangle 36"/>
          <p:cNvSpPr/>
          <p:nvPr/>
        </p:nvSpPr>
        <p:spPr>
          <a:xfrm>
            <a:off x="365235" y="2719149"/>
            <a:ext cx="8413531" cy="430887"/>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Example of Case 4</a:t>
            </a:r>
            <a:r>
              <a:rPr lang="en-US" sz="2200" b="1" dirty="0" smtClean="0">
                <a:latin typeface="Arial Narrow" pitchFamily="34" charset="0"/>
                <a:sym typeface="Wingdings" pitchFamily="2" charset="2"/>
              </a:rPr>
              <a:t>: Secondary succession in plant communities</a:t>
            </a:r>
          </a:p>
        </p:txBody>
      </p:sp>
      <p:sp>
        <p:nvSpPr>
          <p:cNvPr id="12" name="Rectangle 11"/>
          <p:cNvSpPr/>
          <p:nvPr/>
        </p:nvSpPr>
        <p:spPr>
          <a:xfrm>
            <a:off x="396766" y="3413859"/>
            <a:ext cx="8332879" cy="3077766"/>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Take home message:</a:t>
            </a:r>
          </a:p>
          <a:p>
            <a:pPr marL="0" lvl="2" algn="ctr"/>
            <a:endParaRPr lang="en-US" sz="1500" b="1" u="sng"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Ecological succession (secondary succession)</a:t>
            </a:r>
          </a:p>
          <a:p>
            <a:pPr marL="0" lvl="2" algn="ctr"/>
            <a:r>
              <a:rPr lang="en-US" sz="2200" b="1" dirty="0" smtClean="0">
                <a:latin typeface="Arial Narrow" pitchFamily="34" charset="0"/>
                <a:sym typeface="Wingdings" pitchFamily="2" charset="2"/>
              </a:rPr>
              <a:t>can be understood in terms of shift from r- to K-strategists…</a:t>
            </a:r>
          </a:p>
          <a:p>
            <a:pPr marL="0" lvl="2" algn="ctr"/>
            <a:endParaRPr lang="en-US" sz="15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 which we can now model as shifts </a:t>
            </a:r>
            <a:r>
              <a:rPr lang="en-US" sz="2200" b="1" u="sng" dirty="0" smtClean="0">
                <a:latin typeface="Arial Narrow" pitchFamily="34" charset="0"/>
                <a:sym typeface="Wingdings" pitchFamily="2" charset="2"/>
              </a:rPr>
              <a:t>from</a:t>
            </a:r>
            <a:r>
              <a:rPr lang="en-US" sz="2200" b="1" dirty="0" smtClean="0">
                <a:latin typeface="Arial Narrow" pitchFamily="34" charset="0"/>
                <a:sym typeface="Wingdings" pitchFamily="2" charset="2"/>
              </a:rPr>
              <a:t> consumers adapted for high R</a:t>
            </a:r>
          </a:p>
          <a:p>
            <a:pPr marL="0" lvl="2" algn="ctr"/>
            <a:r>
              <a:rPr lang="en-US" sz="2200" b="1" dirty="0" smtClean="0">
                <a:latin typeface="Arial Narrow" pitchFamily="34" charset="0"/>
                <a:sym typeface="Wingdings" pitchFamily="2" charset="2"/>
              </a:rPr>
              <a:t>(which have traits yielding high R*)</a:t>
            </a:r>
          </a:p>
          <a:p>
            <a:pPr marL="0" lvl="2" algn="ctr"/>
            <a:endParaRPr lang="en-US" sz="1000" b="1" dirty="0" smtClean="0">
              <a:latin typeface="Arial Narrow" pitchFamily="34" charset="0"/>
              <a:sym typeface="Wingdings" pitchFamily="2" charset="2"/>
            </a:endParaRPr>
          </a:p>
          <a:p>
            <a:pPr marL="0" lvl="2" algn="ctr"/>
            <a:r>
              <a:rPr lang="en-US" sz="2200" b="1" u="sng" dirty="0" smtClean="0">
                <a:latin typeface="Arial Narrow" pitchFamily="34" charset="0"/>
                <a:sym typeface="Wingdings" pitchFamily="2" charset="2"/>
              </a:rPr>
              <a:t>to</a:t>
            </a:r>
            <a:r>
              <a:rPr lang="en-US" sz="2200" b="1" dirty="0" smtClean="0">
                <a:latin typeface="Arial Narrow" pitchFamily="34" charset="0"/>
                <a:sym typeface="Wingdings" pitchFamily="2" charset="2"/>
              </a:rPr>
              <a:t> consumers adapted for low R</a:t>
            </a:r>
          </a:p>
          <a:p>
            <a:pPr marL="0" lvl="2" algn="ctr"/>
            <a:r>
              <a:rPr lang="en-US" sz="2200" b="1" dirty="0" smtClean="0">
                <a:latin typeface="Arial Narrow" pitchFamily="34" charset="0"/>
                <a:sym typeface="Wingdings" pitchFamily="2" charset="2"/>
              </a:rPr>
              <a:t>(which have traits yielding low R*)</a:t>
            </a:r>
          </a:p>
        </p:txBody>
      </p:sp>
    </p:spTree>
    <p:extLst>
      <p:ext uri="{BB962C8B-B14F-4D97-AF65-F5344CB8AC3E}">
        <p14:creationId xmlns:p14="http://schemas.microsoft.com/office/powerpoint/2010/main" xmlns="" val="29375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fade">
                                      <p:cBhvr>
                                        <p:cTn id="15" dur="500"/>
                                        <p:tgtEl>
                                          <p:spTgt spid="1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animEffect transition="in" filter="fade">
                                      <p:cBhvr>
                                        <p:cTn id="18" dur="500"/>
                                        <p:tgtEl>
                                          <p:spTgt spid="1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animEffect transition="in" filter="fade">
                                      <p:cBhvr>
                                        <p:cTn id="23" dur="500"/>
                                        <p:tgtEl>
                                          <p:spTgt spid="12">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9" end="9"/>
                                            </p:txEl>
                                          </p:spTgt>
                                        </p:tgtEl>
                                        <p:attrNameLst>
                                          <p:attrName>style.visibility</p:attrName>
                                        </p:attrNameLst>
                                      </p:cBhvr>
                                      <p:to>
                                        <p:strVal val="visible"/>
                                      </p:to>
                                    </p:set>
                                    <p:animEffect transition="in" filter="fade">
                                      <p:cBhvr>
                                        <p:cTn id="26"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Competitive Exclusion</a:t>
            </a:r>
            <a:endParaRPr lang="en-US" sz="3000" b="1" dirty="0">
              <a:latin typeface="Arial Narrow" pitchFamily="34" charset="0"/>
            </a:endParaRPr>
          </a:p>
        </p:txBody>
      </p:sp>
      <p:grpSp>
        <p:nvGrpSpPr>
          <p:cNvPr id="2" name="Group 1"/>
          <p:cNvGrpSpPr/>
          <p:nvPr/>
        </p:nvGrpSpPr>
        <p:grpSpPr>
          <a:xfrm>
            <a:off x="929640" y="2819400"/>
            <a:ext cx="1508760" cy="1524000"/>
            <a:chOff x="929640" y="1143000"/>
            <a:chExt cx="1508760" cy="1524000"/>
          </a:xfrm>
        </p:grpSpPr>
        <p:sp>
          <p:nvSpPr>
            <p:cNvPr id="31" name="Rectangle 30"/>
            <p:cNvSpPr/>
            <p:nvPr/>
          </p:nvSpPr>
          <p:spPr>
            <a:xfrm>
              <a:off x="95992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2964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6" name="Straight Arrow Connector 5"/>
            <p:cNvCxnSpPr/>
            <p:nvPr/>
          </p:nvCxnSpPr>
          <p:spPr>
            <a:xfrm flipH="1" flipV="1">
              <a:off x="1394698" y="1728148"/>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29936" y="1728148"/>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8288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5260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44" name="Rectangle 43"/>
            <p:cNvSpPr/>
            <p:nvPr/>
          </p:nvSpPr>
          <p:spPr>
            <a:xfrm>
              <a:off x="1354119" y="21336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23832" y="2184857"/>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grpSp>
      <p:sp>
        <p:nvSpPr>
          <p:cNvPr id="2059" name="Rectangle 2058"/>
          <p:cNvSpPr/>
          <p:nvPr/>
        </p:nvSpPr>
        <p:spPr>
          <a:xfrm>
            <a:off x="381000" y="914400"/>
            <a:ext cx="8450317" cy="1677382"/>
          </a:xfrm>
          <a:prstGeom prst="rect">
            <a:avLst/>
          </a:prstGeom>
        </p:spPr>
        <p:txBody>
          <a:bodyPr wrap="square">
            <a:spAutoFit/>
          </a:bodyPr>
          <a:lstStyle/>
          <a:p>
            <a:pPr marL="0" lvl="2" algn="ctr"/>
            <a:r>
              <a:rPr lang="en-US" sz="2200" b="1" dirty="0" smtClean="0">
                <a:latin typeface="Arial Narrow" pitchFamily="34" charset="0"/>
                <a:sym typeface="Wingdings" pitchFamily="2" charset="2"/>
              </a:rPr>
              <a:t>One of the most important assumptions we have been making is</a:t>
            </a:r>
          </a:p>
          <a:p>
            <a:pPr marL="0" lvl="2" algn="ctr"/>
            <a:r>
              <a:rPr lang="en-US" sz="2200" b="1" u="sng" dirty="0" smtClean="0">
                <a:latin typeface="Arial Narrow" pitchFamily="34" charset="0"/>
                <a:sym typeface="Wingdings" pitchFamily="2" charset="2"/>
              </a:rPr>
              <a:t>competitive exclusion</a:t>
            </a:r>
            <a:endParaRPr lang="en-US" sz="2200" b="1" u="sng" dirty="0" smtClean="0">
              <a:latin typeface="Arial Narrow" pitchFamily="34" charset="0"/>
            </a:endParaRPr>
          </a:p>
          <a:p>
            <a:pPr marL="0" lvl="2"/>
            <a:endParaRPr lang="en-US" sz="1500" b="1" dirty="0" smtClean="0">
              <a:latin typeface="Arial Narrow" pitchFamily="34" charset="0"/>
            </a:endParaRPr>
          </a:p>
          <a:p>
            <a:pPr marL="342900" lvl="2" indent="-342900">
              <a:buFont typeface="Wingdings"/>
              <a:buChar char="à"/>
            </a:pPr>
            <a:r>
              <a:rPr lang="en-US" sz="2200" b="1" dirty="0" smtClean="0">
                <a:latin typeface="Arial Narrow" pitchFamily="34" charset="0"/>
                <a:sym typeface="Wingdings" pitchFamily="2" charset="2"/>
              </a:rPr>
              <a:t>i.e., when two species compete over a common resource, only one species (the superior competitor) can persist in the long-term</a:t>
            </a:r>
          </a:p>
        </p:txBody>
      </p:sp>
      <p:sp>
        <p:nvSpPr>
          <p:cNvPr id="15" name="Rectangle 14"/>
          <p:cNvSpPr/>
          <p:nvPr/>
        </p:nvSpPr>
        <p:spPr>
          <a:xfrm>
            <a:off x="2667000" y="3175457"/>
            <a:ext cx="5746532" cy="769441"/>
          </a:xfrm>
          <a:prstGeom prst="rect">
            <a:avLst/>
          </a:prstGeom>
        </p:spPr>
        <p:txBody>
          <a:bodyPr wrap="square">
            <a:spAutoFit/>
          </a:bodyPr>
          <a:lstStyle/>
          <a:p>
            <a:pPr marL="0" lvl="2" algn="ctr"/>
            <a:r>
              <a:rPr lang="en-US" sz="2200" b="1" dirty="0" smtClean="0">
                <a:latin typeface="Arial Narrow" pitchFamily="34" charset="0"/>
                <a:sym typeface="Wingdings" pitchFamily="2" charset="2"/>
              </a:rPr>
              <a:t>We assumed that one competitor will always win</a:t>
            </a:r>
          </a:p>
          <a:p>
            <a:pPr marL="0" lvl="2" algn="ctr"/>
            <a:r>
              <a:rPr lang="en-US" sz="2200" b="1" dirty="0" smtClean="0">
                <a:latin typeface="Arial Narrow" pitchFamily="34" charset="0"/>
                <a:sym typeface="Wingdings" pitchFamily="2" charset="2"/>
              </a:rPr>
              <a:t> consumer with lower R*</a:t>
            </a:r>
          </a:p>
        </p:txBody>
      </p:sp>
      <p:sp>
        <p:nvSpPr>
          <p:cNvPr id="16" name="Rectangle 15"/>
          <p:cNvSpPr/>
          <p:nvPr/>
        </p:nvSpPr>
        <p:spPr>
          <a:xfrm>
            <a:off x="838200" y="4582686"/>
            <a:ext cx="7190390" cy="1969770"/>
          </a:xfrm>
          <a:prstGeom prst="rect">
            <a:avLst/>
          </a:prstGeom>
        </p:spPr>
        <p:txBody>
          <a:bodyPr wrap="square">
            <a:spAutoFit/>
          </a:bodyPr>
          <a:lstStyle/>
          <a:p>
            <a:pPr marL="0" lvl="2" algn="ctr"/>
            <a:r>
              <a:rPr lang="en-US" sz="2400" b="1" u="sng" dirty="0" smtClean="0">
                <a:latin typeface="Arial Narrow" pitchFamily="34" charset="0"/>
              </a:rPr>
              <a:t>Four requirements for competitive exclusion to occur:</a:t>
            </a:r>
          </a:p>
          <a:p>
            <a:pPr marL="0" lvl="2" algn="ctr"/>
            <a:endParaRPr lang="en-US" sz="1000" b="1" dirty="0">
              <a:latin typeface="Arial Narrow" pitchFamily="34" charset="0"/>
            </a:endParaRPr>
          </a:p>
          <a:p>
            <a:pPr marL="1257300" lvl="5" indent="-342900">
              <a:buFont typeface="Arial" pitchFamily="34" charset="0"/>
              <a:buChar char="•"/>
            </a:pPr>
            <a:r>
              <a:rPr lang="en-US" sz="2200" b="1" dirty="0">
                <a:latin typeface="Arial Narrow" pitchFamily="34" charset="0"/>
              </a:rPr>
              <a:t>a stable environment</a:t>
            </a:r>
          </a:p>
          <a:p>
            <a:pPr marL="1257300" lvl="5" indent="-342900">
              <a:buFont typeface="Arial" pitchFamily="34" charset="0"/>
              <a:buChar char="•"/>
            </a:pPr>
            <a:r>
              <a:rPr lang="en-US" sz="2200" b="1" dirty="0">
                <a:latin typeface="Arial Narrow" pitchFamily="34" charset="0"/>
              </a:rPr>
              <a:t>competitors that are not </a:t>
            </a:r>
            <a:r>
              <a:rPr lang="en-US" sz="2200" b="1" dirty="0" smtClean="0">
                <a:latin typeface="Arial Narrow" pitchFamily="34" charset="0"/>
              </a:rPr>
              <a:t>equivalent (different R*)</a:t>
            </a:r>
            <a:endParaRPr lang="en-US" sz="2200" b="1" dirty="0">
              <a:latin typeface="Arial Narrow" pitchFamily="34" charset="0"/>
            </a:endParaRPr>
          </a:p>
          <a:p>
            <a:pPr marL="1257300" lvl="5" indent="-342900">
              <a:buFont typeface="Arial" pitchFamily="34" charset="0"/>
              <a:buChar char="•"/>
            </a:pPr>
            <a:r>
              <a:rPr lang="en-US" sz="2200" b="1" dirty="0">
                <a:latin typeface="Arial Narrow" pitchFamily="34" charset="0"/>
              </a:rPr>
              <a:t>a single resource</a:t>
            </a:r>
          </a:p>
          <a:p>
            <a:pPr marL="1257300" lvl="5" indent="-342900">
              <a:buFont typeface="Arial" pitchFamily="34" charset="0"/>
              <a:buChar char="•"/>
            </a:pPr>
            <a:r>
              <a:rPr lang="en-US" sz="2200" b="1" dirty="0">
                <a:latin typeface="Arial Narrow" pitchFamily="34" charset="0"/>
              </a:rPr>
              <a:t>unlimited </a:t>
            </a:r>
            <a:r>
              <a:rPr lang="en-US" sz="2200" b="1" dirty="0" smtClean="0">
                <a:latin typeface="Arial Narrow" pitchFamily="34" charset="0"/>
              </a:rPr>
              <a:t>time</a:t>
            </a:r>
          </a:p>
        </p:txBody>
      </p:sp>
    </p:spTree>
    <p:extLst>
      <p:ext uri="{BB962C8B-B14F-4D97-AF65-F5344CB8AC3E}">
        <p14:creationId xmlns:p14="http://schemas.microsoft.com/office/powerpoint/2010/main" xmlns="" val="4816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9">
                                            <p:txEl>
                                              <p:pRg st="3" end="3"/>
                                            </p:txEl>
                                          </p:spTgt>
                                        </p:tgtEl>
                                        <p:attrNameLst>
                                          <p:attrName>style.visibility</p:attrName>
                                        </p:attrNameLst>
                                      </p:cBhvr>
                                      <p:to>
                                        <p:strVal val="visible"/>
                                      </p:to>
                                    </p:set>
                                    <p:animEffect transition="in" filter="fade">
                                      <p:cBhvr>
                                        <p:cTn id="7" dur="500"/>
                                        <p:tgtEl>
                                          <p:spTgt spid="205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fade">
                                      <p:cBhvr>
                                        <p:cTn id="30" dur="500"/>
                                        <p:tgtEl>
                                          <p:spTgt spid="1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animEffect transition="in" filter="fade">
                                      <p:cBhvr>
                                        <p:cTn id="35" dur="500"/>
                                        <p:tgtEl>
                                          <p:spTgt spid="1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5" end="5"/>
                                            </p:txEl>
                                          </p:spTgt>
                                        </p:tgtEl>
                                        <p:attrNameLst>
                                          <p:attrName>style.visibility</p:attrName>
                                        </p:attrNameLst>
                                      </p:cBhvr>
                                      <p:to>
                                        <p:strVal val="visible"/>
                                      </p:to>
                                    </p:set>
                                    <p:animEffect transition="in" filter="fade">
                                      <p:cBhvr>
                                        <p:cTn id="40"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Competitive Exclusion</a:t>
            </a:r>
            <a:endParaRPr lang="en-US" sz="3000" b="1" dirty="0">
              <a:latin typeface="Arial Narrow" pitchFamily="34" charset="0"/>
            </a:endParaRPr>
          </a:p>
        </p:txBody>
      </p:sp>
      <p:sp>
        <p:nvSpPr>
          <p:cNvPr id="16" name="Rectangle 15"/>
          <p:cNvSpPr/>
          <p:nvPr/>
        </p:nvSpPr>
        <p:spPr>
          <a:xfrm>
            <a:off x="838200" y="4582686"/>
            <a:ext cx="7190390" cy="1969770"/>
          </a:xfrm>
          <a:prstGeom prst="rect">
            <a:avLst/>
          </a:prstGeom>
        </p:spPr>
        <p:txBody>
          <a:bodyPr wrap="square">
            <a:spAutoFit/>
          </a:bodyPr>
          <a:lstStyle/>
          <a:p>
            <a:pPr marL="0" lvl="2" algn="ctr"/>
            <a:r>
              <a:rPr lang="en-US" sz="2400" b="1" u="sng" dirty="0" smtClean="0">
                <a:latin typeface="Arial Narrow" pitchFamily="34" charset="0"/>
              </a:rPr>
              <a:t>Four requirements for competitive exclusion to occur:</a:t>
            </a:r>
          </a:p>
          <a:p>
            <a:pPr marL="0" lvl="2" algn="ctr"/>
            <a:endParaRPr lang="en-US" sz="1000" b="1" dirty="0">
              <a:latin typeface="Arial Narrow" pitchFamily="34" charset="0"/>
            </a:endParaRPr>
          </a:p>
          <a:p>
            <a:pPr marL="1257300" lvl="5" indent="-342900">
              <a:buFont typeface="Arial" pitchFamily="34" charset="0"/>
              <a:buChar char="•"/>
            </a:pPr>
            <a:r>
              <a:rPr lang="en-US" sz="2200" b="1" dirty="0">
                <a:latin typeface="Arial Narrow" pitchFamily="34" charset="0"/>
              </a:rPr>
              <a:t>a stable environment</a:t>
            </a:r>
          </a:p>
          <a:p>
            <a:pPr marL="1257300" lvl="5" indent="-342900">
              <a:buFont typeface="Arial" pitchFamily="34" charset="0"/>
              <a:buChar char="•"/>
            </a:pPr>
            <a:r>
              <a:rPr lang="en-US" sz="2200" b="1" dirty="0">
                <a:latin typeface="Arial Narrow" pitchFamily="34" charset="0"/>
              </a:rPr>
              <a:t>competitors that are not </a:t>
            </a:r>
            <a:r>
              <a:rPr lang="en-US" sz="2200" b="1" dirty="0" smtClean="0">
                <a:latin typeface="Arial Narrow" pitchFamily="34" charset="0"/>
              </a:rPr>
              <a:t>equivalent (different R*)</a:t>
            </a:r>
            <a:endParaRPr lang="en-US" sz="2200" b="1" dirty="0">
              <a:latin typeface="Arial Narrow" pitchFamily="34" charset="0"/>
            </a:endParaRPr>
          </a:p>
          <a:p>
            <a:pPr marL="1257300" lvl="5" indent="-342900">
              <a:buFont typeface="Arial" pitchFamily="34" charset="0"/>
              <a:buChar char="•"/>
            </a:pPr>
            <a:r>
              <a:rPr lang="en-US" sz="2200" b="1" dirty="0">
                <a:latin typeface="Arial Narrow" pitchFamily="34" charset="0"/>
              </a:rPr>
              <a:t>a single resource</a:t>
            </a:r>
          </a:p>
          <a:p>
            <a:pPr marL="1257300" lvl="5" indent="-342900">
              <a:buFont typeface="Arial" pitchFamily="34" charset="0"/>
              <a:buChar char="•"/>
            </a:pPr>
            <a:r>
              <a:rPr lang="en-US" sz="2200" b="1" dirty="0">
                <a:latin typeface="Arial Narrow" pitchFamily="34" charset="0"/>
              </a:rPr>
              <a:t>unlimited </a:t>
            </a:r>
            <a:r>
              <a:rPr lang="en-US" sz="2200" b="1" dirty="0" smtClean="0">
                <a:latin typeface="Arial Narrow" pitchFamily="34" charset="0"/>
              </a:rPr>
              <a:t>time</a:t>
            </a:r>
          </a:p>
        </p:txBody>
      </p:sp>
      <p:sp>
        <p:nvSpPr>
          <p:cNvPr id="17" name="Rectangle 16"/>
          <p:cNvSpPr/>
          <p:nvPr/>
        </p:nvSpPr>
        <p:spPr>
          <a:xfrm>
            <a:off x="381001" y="990600"/>
            <a:ext cx="8381999" cy="3352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0830" y="1282264"/>
            <a:ext cx="7662697" cy="2693045"/>
          </a:xfrm>
          <a:prstGeom prst="rect">
            <a:avLst/>
          </a:prstGeom>
        </p:spPr>
        <p:txBody>
          <a:bodyPr wrap="square">
            <a:spAutoFit/>
          </a:bodyPr>
          <a:lstStyle/>
          <a:p>
            <a:pPr marL="0" lvl="2" algn="ctr"/>
            <a:r>
              <a:rPr lang="en-US" sz="2200" b="1" dirty="0" smtClean="0">
                <a:latin typeface="Arial Narrow" pitchFamily="34" charset="0"/>
              </a:rPr>
              <a:t>Realistically, we rarely meet all of these criteria</a:t>
            </a:r>
          </a:p>
          <a:p>
            <a:pPr marL="0" lvl="2" algn="ctr"/>
            <a:endParaRPr lang="en-US" sz="1500" b="1" dirty="0">
              <a:latin typeface="Arial Narrow" pitchFamily="34" charset="0"/>
            </a:endParaRPr>
          </a:p>
          <a:p>
            <a:pPr marL="1371600" lvl="7">
              <a:buFont typeface="Wingdings"/>
              <a:buChar char="à"/>
            </a:pPr>
            <a:r>
              <a:rPr lang="en-US" sz="2200" b="1" dirty="0" smtClean="0">
                <a:latin typeface="Arial Narrow" pitchFamily="34" charset="0"/>
                <a:sym typeface="Wingdings" pitchFamily="2" charset="2"/>
              </a:rPr>
              <a:t> environments fluctuate</a:t>
            </a:r>
          </a:p>
          <a:p>
            <a:pPr marL="1371600" lvl="7">
              <a:buFont typeface="Wingdings"/>
              <a:buChar char="à"/>
            </a:pPr>
            <a:r>
              <a:rPr lang="en-US" sz="2200" b="1" dirty="0" smtClean="0">
                <a:latin typeface="Arial Narrow" pitchFamily="34" charset="0"/>
              </a:rPr>
              <a:t> multiple resources are typically consumed</a:t>
            </a:r>
          </a:p>
          <a:p>
            <a:pPr marL="0" lvl="4">
              <a:buFont typeface="Wingdings"/>
              <a:buChar char="à"/>
            </a:pPr>
            <a:endParaRPr lang="en-US" sz="2200" b="1" dirty="0">
              <a:latin typeface="Arial Narrow" pitchFamily="34" charset="0"/>
            </a:endParaRPr>
          </a:p>
          <a:p>
            <a:pPr marL="0" lvl="4" algn="ctr"/>
            <a:r>
              <a:rPr lang="en-US" sz="2200" b="1" dirty="0" smtClean="0">
                <a:latin typeface="Arial Narrow" pitchFamily="34" charset="0"/>
              </a:rPr>
              <a:t>Result: Multiple competitors for the same resource often co-exist</a:t>
            </a:r>
          </a:p>
          <a:p>
            <a:pPr marL="0" lvl="4" algn="ctr"/>
            <a:endParaRPr lang="en-US" sz="2200" b="1" dirty="0">
              <a:latin typeface="Arial Narrow" pitchFamily="34" charset="0"/>
            </a:endParaRPr>
          </a:p>
          <a:p>
            <a:pPr marL="0" lvl="4" algn="ctr"/>
            <a:r>
              <a:rPr lang="en-US" sz="2200" b="1" dirty="0" smtClean="0">
                <a:latin typeface="Arial Narrow" pitchFamily="34" charset="0"/>
              </a:rPr>
              <a:t>Let’s consider how co-existence can occur in more detail…</a:t>
            </a:r>
          </a:p>
        </p:txBody>
      </p:sp>
    </p:spTree>
    <p:extLst>
      <p:ext uri="{BB962C8B-B14F-4D97-AF65-F5344CB8AC3E}">
        <p14:creationId xmlns:p14="http://schemas.microsoft.com/office/powerpoint/2010/main" xmlns="" val="13080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fade">
                                      <p:cBhvr>
                                        <p:cTn id="12" dur="500"/>
                                        <p:tgtEl>
                                          <p:spTgt spid="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animEffect transition="in" filter="fade">
                                      <p:cBhvr>
                                        <p:cTn id="17" dur="500"/>
                                        <p:tgtEl>
                                          <p:spTgt spid="1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7" end="7"/>
                                            </p:txEl>
                                          </p:spTgt>
                                        </p:tgtEl>
                                        <p:attrNameLst>
                                          <p:attrName>style.visibility</p:attrName>
                                        </p:attrNameLst>
                                      </p:cBhvr>
                                      <p:to>
                                        <p:strVal val="visible"/>
                                      </p:to>
                                    </p:set>
                                    <p:animEffect transition="in" filter="fade">
                                      <p:cBhvr>
                                        <p:cTn id="22"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33500" y="1600200"/>
            <a:ext cx="6477000" cy="3352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75326" y="1924000"/>
            <a:ext cx="4593349" cy="2708434"/>
          </a:xfrm>
          <a:prstGeom prst="rect">
            <a:avLst/>
          </a:prstGeom>
        </p:spPr>
        <p:txBody>
          <a:bodyPr wrap="square">
            <a:spAutoFit/>
          </a:bodyPr>
          <a:lstStyle/>
          <a:p>
            <a:pPr marL="0" lvl="2" algn="ctr"/>
            <a:r>
              <a:rPr lang="en-US" sz="5000" b="1" u="sng" dirty="0" smtClean="0">
                <a:latin typeface="KabobLight" pitchFamily="2" charset="0"/>
              </a:rPr>
              <a:t>Coexistence</a:t>
            </a:r>
            <a:r>
              <a:rPr lang="en-US" sz="5000" b="1" dirty="0" smtClean="0">
                <a:latin typeface="KabobLight" pitchFamily="2" charset="0"/>
              </a:rPr>
              <a:t>:</a:t>
            </a:r>
          </a:p>
          <a:p>
            <a:pPr marL="0" lvl="2" algn="ctr"/>
            <a:endParaRPr lang="en-US" sz="2000" b="1" dirty="0" smtClean="0">
              <a:latin typeface="KabobLight" pitchFamily="2" charset="0"/>
            </a:endParaRPr>
          </a:p>
          <a:p>
            <a:pPr marL="0" lvl="2" algn="ctr"/>
            <a:r>
              <a:rPr lang="en-US" sz="5000" b="1" dirty="0" smtClean="0">
                <a:latin typeface="KabobLight" pitchFamily="2" charset="0"/>
              </a:rPr>
              <a:t>Environmental</a:t>
            </a:r>
          </a:p>
          <a:p>
            <a:pPr marL="0" lvl="2" algn="ctr"/>
            <a:r>
              <a:rPr lang="en-US" sz="5000" b="1" dirty="0" smtClean="0">
                <a:latin typeface="KabobLight" pitchFamily="2" charset="0"/>
              </a:rPr>
              <a:t>Fluctuation</a:t>
            </a:r>
          </a:p>
        </p:txBody>
      </p:sp>
    </p:spTree>
    <p:extLst>
      <p:ext uri="{BB962C8B-B14F-4D97-AF65-F5344CB8AC3E}">
        <p14:creationId xmlns:p14="http://schemas.microsoft.com/office/powerpoint/2010/main" xmlns="" val="173300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15" name="Rectangle 14"/>
          <p:cNvSpPr/>
          <p:nvPr/>
        </p:nvSpPr>
        <p:spPr>
          <a:xfrm>
            <a:off x="228600" y="1085433"/>
            <a:ext cx="8686800" cy="2800767"/>
          </a:xfrm>
          <a:prstGeom prst="rect">
            <a:avLst/>
          </a:prstGeom>
        </p:spPr>
        <p:txBody>
          <a:bodyPr wrap="square">
            <a:spAutoFit/>
          </a:bodyPr>
          <a:lstStyle/>
          <a:p>
            <a:pPr marL="0" lvl="2"/>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         </a:t>
            </a:r>
            <a:r>
              <a:rPr lang="en-US" sz="2500" b="1" dirty="0" smtClean="0">
                <a:latin typeface="Arial Narrow" pitchFamily="34" charset="0"/>
                <a:sym typeface="Wingdings" pitchFamily="2" charset="2"/>
              </a:rPr>
              <a:t>Environments are not stable…</a:t>
            </a:r>
          </a:p>
          <a:p>
            <a:pPr marL="0" lvl="2" algn="ctr"/>
            <a:r>
              <a:rPr lang="en-US" sz="2500" b="1" dirty="0" smtClean="0">
                <a:latin typeface="Arial Narrow" pitchFamily="34" charset="0"/>
                <a:sym typeface="Wingdings" pitchFamily="2" charset="2"/>
              </a:rPr>
              <a:t>			… and exclusion </a:t>
            </a:r>
            <a:r>
              <a:rPr lang="en-US" sz="2500" b="1" dirty="0">
                <a:latin typeface="Arial Narrow" pitchFamily="34" charset="0"/>
                <a:sym typeface="Wingdings" pitchFamily="2" charset="2"/>
              </a:rPr>
              <a:t>takes </a:t>
            </a:r>
            <a:r>
              <a:rPr lang="en-US" sz="2500" b="1" dirty="0" smtClean="0">
                <a:latin typeface="Arial Narrow" pitchFamily="34" charset="0"/>
                <a:sym typeface="Wingdings" pitchFamily="2" charset="2"/>
              </a:rPr>
              <a:t>time</a:t>
            </a:r>
          </a:p>
          <a:p>
            <a:pPr marL="0" lvl="2" algn="ctr"/>
            <a:endParaRPr lang="en-US" sz="1500" b="1" dirty="0" smtClean="0">
              <a:latin typeface="Arial Narrow" pitchFamily="34" charset="0"/>
              <a:sym typeface="Wingdings" pitchFamily="2" charset="2"/>
            </a:endParaRPr>
          </a:p>
          <a:p>
            <a:pPr marL="0" lvl="2" algn="ctr"/>
            <a:endParaRPr lang="en-US" sz="1500" b="1" dirty="0" smtClean="0">
              <a:latin typeface="Arial Narrow" pitchFamily="34" charset="0"/>
              <a:sym typeface="Wingdings" pitchFamily="2" charset="2"/>
            </a:endParaRPr>
          </a:p>
          <a:p>
            <a:pPr marL="342900" lvl="2" indent="-342900" algn="ctr">
              <a:buFont typeface="Wingdings"/>
              <a:buChar char="à"/>
            </a:pPr>
            <a:r>
              <a:rPr lang="en-US" sz="2200" b="1" dirty="0">
                <a:latin typeface="Arial Narrow" pitchFamily="34" charset="0"/>
                <a:sym typeface="Wingdings" pitchFamily="2" charset="2"/>
              </a:rPr>
              <a:t>I</a:t>
            </a:r>
            <a:r>
              <a:rPr lang="en-US" sz="2200" b="1" dirty="0" smtClean="0">
                <a:latin typeface="Arial Narrow" pitchFamily="34" charset="0"/>
                <a:sym typeface="Wingdings" pitchFamily="2" charset="2"/>
              </a:rPr>
              <a:t>f </a:t>
            </a:r>
            <a:r>
              <a:rPr lang="en-US" sz="2200" b="1" dirty="0">
                <a:latin typeface="Arial Narrow" pitchFamily="34" charset="0"/>
                <a:sym typeface="Wingdings" pitchFamily="2" charset="2"/>
              </a:rPr>
              <a:t>environment </a:t>
            </a:r>
            <a:r>
              <a:rPr lang="en-US" sz="2200" b="1" dirty="0" smtClean="0">
                <a:latin typeface="Arial Narrow" pitchFamily="34" charset="0"/>
                <a:sym typeface="Wingdings" pitchFamily="2" charset="2"/>
              </a:rPr>
              <a:t>changes </a:t>
            </a:r>
            <a:r>
              <a:rPr lang="en-US" sz="2200" b="1" dirty="0">
                <a:latin typeface="Arial Narrow" pitchFamily="34" charset="0"/>
                <a:sym typeface="Wingdings" pitchFamily="2" charset="2"/>
              </a:rPr>
              <a:t>before exclusion </a:t>
            </a:r>
            <a:r>
              <a:rPr lang="en-US" sz="2200" b="1" dirty="0" smtClean="0">
                <a:latin typeface="Arial Narrow" pitchFamily="34" charset="0"/>
                <a:sym typeface="Wingdings" pitchFamily="2" charset="2"/>
              </a:rPr>
              <a:t>occurs</a:t>
            </a:r>
          </a:p>
          <a:p>
            <a:pPr marL="0" lvl="2" algn="ctr"/>
            <a:r>
              <a:rPr lang="en-US" sz="2200" b="1" dirty="0" smtClean="0">
                <a:latin typeface="Arial Narrow" pitchFamily="34" charset="0"/>
                <a:sym typeface="Wingdings" pitchFamily="2" charset="2"/>
              </a:rPr>
              <a:t>inferior competitor can persist</a:t>
            </a:r>
          </a:p>
          <a:p>
            <a:pPr marL="0" lvl="2" algn="ctr"/>
            <a:endParaRPr lang="en-US" sz="1500" b="1" dirty="0" smtClean="0">
              <a:latin typeface="Arial Narrow" pitchFamily="34" charset="0"/>
              <a:sym typeface="Wingdings" pitchFamily="2" charset="2"/>
            </a:endParaRPr>
          </a:p>
          <a:p>
            <a:pPr marL="0" lvl="2" algn="ctr"/>
            <a:endParaRPr lang="en-US" sz="15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The primary way the environment changes is through </a:t>
            </a:r>
            <a:r>
              <a:rPr lang="en-US" sz="2200" b="1" u="sng" dirty="0" smtClean="0">
                <a:latin typeface="Arial Narrow" pitchFamily="34" charset="0"/>
                <a:sym typeface="Wingdings" pitchFamily="2" charset="2"/>
              </a:rPr>
              <a:t>disturbance</a:t>
            </a:r>
          </a:p>
        </p:txBody>
      </p:sp>
      <p:sp>
        <p:nvSpPr>
          <p:cNvPr id="6" name="Rectangle 5"/>
          <p:cNvSpPr/>
          <p:nvPr/>
        </p:nvSpPr>
        <p:spPr>
          <a:xfrm>
            <a:off x="333702" y="4206766"/>
            <a:ext cx="8534400" cy="1279634"/>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6687" y="4317960"/>
            <a:ext cx="8311053" cy="1000274"/>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Challenge question</a:t>
            </a:r>
            <a:r>
              <a:rPr lang="en-US" sz="2200" b="1" dirty="0" smtClean="0">
                <a:latin typeface="Arial Narrow" pitchFamily="34" charset="0"/>
                <a:sym typeface="Wingdings" pitchFamily="2" charset="2"/>
              </a:rPr>
              <a:t>:</a:t>
            </a:r>
          </a:p>
          <a:p>
            <a:pPr marL="0" lvl="2" algn="ctr"/>
            <a:endParaRPr lang="en-US" sz="15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What are some examples of environmental disturbance?</a:t>
            </a:r>
          </a:p>
        </p:txBody>
      </p:sp>
    </p:spTree>
    <p:extLst>
      <p:ext uri="{BB962C8B-B14F-4D97-AF65-F5344CB8AC3E}">
        <p14:creationId xmlns:p14="http://schemas.microsoft.com/office/powerpoint/2010/main" xmlns="" val="15959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500"/>
                                        <p:tgtEl>
                                          <p:spTgt spid="1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5" end="5"/>
                                            </p:txEl>
                                          </p:spTgt>
                                        </p:tgtEl>
                                        <p:attrNameLst>
                                          <p:attrName>style.visibility</p:attrName>
                                        </p:attrNameLst>
                                      </p:cBhvr>
                                      <p:to>
                                        <p:strVal val="visible"/>
                                      </p:to>
                                    </p:set>
                                    <p:animEffect transition="in" filter="fade">
                                      <p:cBhvr>
                                        <p:cTn id="10" dur="500"/>
                                        <p:tgtEl>
                                          <p:spTgt spid="1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animEffect transition="in" filter="fade">
                                      <p:cBhvr>
                                        <p:cTn id="15" dur="500"/>
                                        <p:tgtEl>
                                          <p:spTgt spid="15">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CF"/>
        </a:solidFill>
        <a:effectLst/>
      </p:bgPr>
    </p:bg>
    <p:spTree>
      <p:nvGrpSpPr>
        <p:cNvPr id="1" name=""/>
        <p:cNvGrpSpPr/>
        <p:nvPr/>
      </p:nvGrpSpPr>
      <p:grpSpPr>
        <a:xfrm>
          <a:off x="0" y="0"/>
          <a:ext cx="0" cy="0"/>
          <a:chOff x="0" y="0"/>
          <a:chExt cx="0" cy="0"/>
        </a:xfrm>
      </p:grpSpPr>
      <p:sp>
        <p:nvSpPr>
          <p:cNvPr id="5" name="Rectangle 4"/>
          <p:cNvSpPr/>
          <p:nvPr/>
        </p:nvSpPr>
        <p:spPr>
          <a:xfrm>
            <a:off x="333702" y="4206766"/>
            <a:ext cx="8534400" cy="2270234"/>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15" name="Rectangle 14"/>
          <p:cNvSpPr/>
          <p:nvPr/>
        </p:nvSpPr>
        <p:spPr>
          <a:xfrm>
            <a:off x="228600" y="1085433"/>
            <a:ext cx="8686800" cy="2800767"/>
          </a:xfrm>
          <a:prstGeom prst="rect">
            <a:avLst/>
          </a:prstGeom>
        </p:spPr>
        <p:txBody>
          <a:bodyPr wrap="square">
            <a:spAutoFit/>
          </a:bodyPr>
          <a:lstStyle/>
          <a:p>
            <a:pPr marL="0" lvl="2"/>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         </a:t>
            </a:r>
            <a:r>
              <a:rPr lang="en-US" sz="2500" b="1" dirty="0" smtClean="0">
                <a:latin typeface="Arial Narrow" pitchFamily="34" charset="0"/>
                <a:sym typeface="Wingdings" pitchFamily="2" charset="2"/>
              </a:rPr>
              <a:t>Environments are not stable…</a:t>
            </a:r>
          </a:p>
          <a:p>
            <a:pPr marL="0" lvl="2" algn="ctr"/>
            <a:r>
              <a:rPr lang="en-US" sz="2500" b="1" dirty="0" smtClean="0">
                <a:latin typeface="Arial Narrow" pitchFamily="34" charset="0"/>
                <a:sym typeface="Wingdings" pitchFamily="2" charset="2"/>
              </a:rPr>
              <a:t>			… and exclusion </a:t>
            </a:r>
            <a:r>
              <a:rPr lang="en-US" sz="2500" b="1" dirty="0">
                <a:latin typeface="Arial Narrow" pitchFamily="34" charset="0"/>
                <a:sym typeface="Wingdings" pitchFamily="2" charset="2"/>
              </a:rPr>
              <a:t>takes </a:t>
            </a:r>
            <a:r>
              <a:rPr lang="en-US" sz="2500" b="1" dirty="0" smtClean="0">
                <a:latin typeface="Arial Narrow" pitchFamily="34" charset="0"/>
                <a:sym typeface="Wingdings" pitchFamily="2" charset="2"/>
              </a:rPr>
              <a:t>time</a:t>
            </a:r>
          </a:p>
          <a:p>
            <a:pPr marL="0" lvl="2" algn="ctr"/>
            <a:endParaRPr lang="en-US" sz="1500" b="1" dirty="0" smtClean="0">
              <a:latin typeface="Arial Narrow" pitchFamily="34" charset="0"/>
              <a:sym typeface="Wingdings" pitchFamily="2" charset="2"/>
            </a:endParaRPr>
          </a:p>
          <a:p>
            <a:pPr marL="0" lvl="2" algn="ctr"/>
            <a:endParaRPr lang="en-US" sz="1500" b="1" dirty="0" smtClean="0">
              <a:latin typeface="Arial Narrow" pitchFamily="34" charset="0"/>
              <a:sym typeface="Wingdings" pitchFamily="2" charset="2"/>
            </a:endParaRPr>
          </a:p>
          <a:p>
            <a:pPr marL="342900" lvl="2" indent="-342900" algn="ctr">
              <a:buFont typeface="Wingdings"/>
              <a:buChar char="à"/>
            </a:pPr>
            <a:r>
              <a:rPr lang="en-US" sz="2200" b="1" dirty="0">
                <a:latin typeface="Arial Narrow" pitchFamily="34" charset="0"/>
                <a:sym typeface="Wingdings" pitchFamily="2" charset="2"/>
              </a:rPr>
              <a:t>I</a:t>
            </a:r>
            <a:r>
              <a:rPr lang="en-US" sz="2200" b="1" dirty="0" smtClean="0">
                <a:latin typeface="Arial Narrow" pitchFamily="34" charset="0"/>
                <a:sym typeface="Wingdings" pitchFamily="2" charset="2"/>
              </a:rPr>
              <a:t>f </a:t>
            </a:r>
            <a:r>
              <a:rPr lang="en-US" sz="2200" b="1" dirty="0">
                <a:latin typeface="Arial Narrow" pitchFamily="34" charset="0"/>
                <a:sym typeface="Wingdings" pitchFamily="2" charset="2"/>
              </a:rPr>
              <a:t>environment </a:t>
            </a:r>
            <a:r>
              <a:rPr lang="en-US" sz="2200" b="1" dirty="0" smtClean="0">
                <a:latin typeface="Arial Narrow" pitchFamily="34" charset="0"/>
                <a:sym typeface="Wingdings" pitchFamily="2" charset="2"/>
              </a:rPr>
              <a:t>changes </a:t>
            </a:r>
            <a:r>
              <a:rPr lang="en-US" sz="2200" b="1" dirty="0">
                <a:latin typeface="Arial Narrow" pitchFamily="34" charset="0"/>
                <a:sym typeface="Wingdings" pitchFamily="2" charset="2"/>
              </a:rPr>
              <a:t>before exclusion </a:t>
            </a:r>
            <a:r>
              <a:rPr lang="en-US" sz="2200" b="1" dirty="0" smtClean="0">
                <a:latin typeface="Arial Narrow" pitchFamily="34" charset="0"/>
                <a:sym typeface="Wingdings" pitchFamily="2" charset="2"/>
              </a:rPr>
              <a:t>occurs</a:t>
            </a:r>
          </a:p>
          <a:p>
            <a:pPr marL="0" lvl="2" algn="ctr"/>
            <a:r>
              <a:rPr lang="en-US" sz="2200" b="1" dirty="0" smtClean="0">
                <a:latin typeface="Arial Narrow" pitchFamily="34" charset="0"/>
                <a:sym typeface="Wingdings" pitchFamily="2" charset="2"/>
              </a:rPr>
              <a:t>inferior competitor can persist</a:t>
            </a:r>
          </a:p>
          <a:p>
            <a:pPr marL="0" lvl="2" algn="ctr"/>
            <a:endParaRPr lang="en-US" sz="1500" b="1" dirty="0" smtClean="0">
              <a:latin typeface="Arial Narrow" pitchFamily="34" charset="0"/>
              <a:sym typeface="Wingdings" pitchFamily="2" charset="2"/>
            </a:endParaRPr>
          </a:p>
          <a:p>
            <a:pPr marL="0" lvl="2" algn="ctr"/>
            <a:endParaRPr lang="en-US" sz="15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The primary way the environment changes is through </a:t>
            </a:r>
            <a:r>
              <a:rPr lang="en-US" sz="2200" b="1" u="sng" dirty="0" smtClean="0">
                <a:latin typeface="Arial Narrow" pitchFamily="34" charset="0"/>
                <a:sym typeface="Wingdings" pitchFamily="2" charset="2"/>
              </a:rPr>
              <a:t>disturbance</a:t>
            </a:r>
          </a:p>
        </p:txBody>
      </p:sp>
      <p:sp>
        <p:nvSpPr>
          <p:cNvPr id="4" name="Rectangle 3"/>
          <p:cNvSpPr/>
          <p:nvPr/>
        </p:nvSpPr>
        <p:spPr>
          <a:xfrm>
            <a:off x="446687" y="4317960"/>
            <a:ext cx="8311053" cy="2015936"/>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Challenge question</a:t>
            </a:r>
            <a:r>
              <a:rPr lang="en-US" sz="2200" b="1" dirty="0" smtClean="0">
                <a:latin typeface="Arial Narrow" pitchFamily="34" charset="0"/>
                <a:sym typeface="Wingdings" pitchFamily="2" charset="2"/>
              </a:rPr>
              <a:t>:</a:t>
            </a:r>
          </a:p>
          <a:p>
            <a:pPr marL="0" lvl="2" algn="ctr"/>
            <a:endParaRPr lang="en-US" sz="15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What are some examples of environmental disturbance?</a:t>
            </a:r>
          </a:p>
          <a:p>
            <a:pPr marL="0" lvl="2" algn="ctr"/>
            <a:endParaRPr lang="en-US" sz="2200" b="1" dirty="0" smtClean="0">
              <a:latin typeface="Arial Narrow" pitchFamily="34" charset="0"/>
              <a:sym typeface="Wingdings" pitchFamily="2" charset="2"/>
            </a:endParaRPr>
          </a:p>
          <a:p>
            <a:pPr marL="0" lvl="2"/>
            <a:r>
              <a:rPr lang="en-US" sz="2200" b="1" u="sng" dirty="0" smtClean="0">
                <a:latin typeface="Arial Narrow" pitchFamily="34" charset="0"/>
                <a:sym typeface="Wingdings" pitchFamily="2" charset="2"/>
              </a:rPr>
              <a:t>Big disturbance</a:t>
            </a:r>
            <a:r>
              <a:rPr lang="en-US" sz="2200" b="1" dirty="0" smtClean="0">
                <a:latin typeface="Arial Narrow" pitchFamily="34" charset="0"/>
                <a:sym typeface="Wingdings" pitchFamily="2" charset="2"/>
              </a:rPr>
              <a:t>:      </a:t>
            </a:r>
            <a:r>
              <a:rPr lang="en-US" sz="2200" b="1" u="sng" dirty="0" smtClean="0">
                <a:latin typeface="Arial Narrow" pitchFamily="34" charset="0"/>
                <a:sym typeface="Wingdings" pitchFamily="2" charset="2"/>
              </a:rPr>
              <a:t>Lake turn-over</a:t>
            </a:r>
            <a:r>
              <a:rPr lang="en-US" sz="2200" b="1" dirty="0" smtClean="0">
                <a:latin typeface="Arial Narrow" pitchFamily="34" charset="0"/>
                <a:sym typeface="Wingdings" pitchFamily="2" charset="2"/>
              </a:rPr>
              <a:t>, </a:t>
            </a:r>
            <a:r>
              <a:rPr lang="en-US" sz="2200" b="1" u="sng" dirty="0" smtClean="0">
                <a:latin typeface="Arial Narrow" pitchFamily="34" charset="0"/>
                <a:sym typeface="Wingdings" pitchFamily="2" charset="2"/>
              </a:rPr>
              <a:t>forest fire</a:t>
            </a:r>
            <a:r>
              <a:rPr lang="en-US" sz="2200" b="1" dirty="0" smtClean="0">
                <a:latin typeface="Arial Narrow" pitchFamily="34" charset="0"/>
                <a:sym typeface="Wingdings" pitchFamily="2" charset="2"/>
              </a:rPr>
              <a:t>, deforestation, flooding</a:t>
            </a:r>
          </a:p>
          <a:p>
            <a:pPr marL="0" lvl="2"/>
            <a:r>
              <a:rPr lang="en-US" sz="2200" b="1" u="sng" dirty="0" smtClean="0">
                <a:latin typeface="Arial Narrow" pitchFamily="34" charset="0"/>
                <a:sym typeface="Wingdings" pitchFamily="2" charset="2"/>
              </a:rPr>
              <a:t>Small disturbance</a:t>
            </a:r>
            <a:r>
              <a:rPr lang="en-US" sz="2200" b="1" dirty="0" smtClean="0">
                <a:latin typeface="Arial Narrow" pitchFamily="34" charset="0"/>
                <a:sym typeface="Wingdings" pitchFamily="2" charset="2"/>
              </a:rPr>
              <a:t>:  </a:t>
            </a:r>
            <a:r>
              <a:rPr lang="en-US" sz="2200" b="1" u="sng" dirty="0" smtClean="0">
                <a:latin typeface="Arial Narrow" pitchFamily="34" charset="0"/>
                <a:sym typeface="Wingdings" pitchFamily="2" charset="2"/>
              </a:rPr>
              <a:t>Knockdown trees</a:t>
            </a:r>
            <a:r>
              <a:rPr lang="en-US" sz="2200" b="1" dirty="0" smtClean="0">
                <a:latin typeface="Arial Narrow" pitchFamily="34" charset="0"/>
                <a:sym typeface="Wingdings" pitchFamily="2" charset="2"/>
              </a:rPr>
              <a:t>, carp stirring lake bottom, sinkhole</a:t>
            </a:r>
            <a:endParaRPr lang="en-US" sz="2200" b="1" dirty="0">
              <a:latin typeface="Arial Narrow" pitchFamily="34" charset="0"/>
              <a:sym typeface="Wingdings" pitchFamily="2" charset="2"/>
            </a:endParaRPr>
          </a:p>
        </p:txBody>
      </p:sp>
    </p:spTree>
    <p:extLst>
      <p:ext uri="{BB962C8B-B14F-4D97-AF65-F5344CB8AC3E}">
        <p14:creationId xmlns:p14="http://schemas.microsoft.com/office/powerpoint/2010/main" xmlns="" val="163994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15" name="Rectangle 14"/>
          <p:cNvSpPr/>
          <p:nvPr/>
        </p:nvSpPr>
        <p:spPr>
          <a:xfrm>
            <a:off x="228600" y="914400"/>
            <a:ext cx="8686800" cy="1831271"/>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Disturbance examples</a:t>
            </a:r>
            <a:endParaRPr lang="en-US" sz="2200" b="1" dirty="0" smtClean="0">
              <a:latin typeface="Arial Narrow" pitchFamily="34" charset="0"/>
              <a:sym typeface="Wingdings" pitchFamily="2" charset="2"/>
            </a:endParaRPr>
          </a:p>
          <a:p>
            <a:pPr marL="457200" lvl="3"/>
            <a:endParaRPr lang="en-US" sz="1000" b="1" dirty="0" smtClean="0">
              <a:latin typeface="Arial Narrow" pitchFamily="34" charset="0"/>
              <a:sym typeface="Wingdings" pitchFamily="2" charset="2"/>
            </a:endParaRPr>
          </a:p>
          <a:p>
            <a:pPr marL="457200" lvl="3"/>
            <a:r>
              <a:rPr lang="en-US" sz="2200" b="1" dirty="0" smtClean="0">
                <a:latin typeface="Arial Narrow" pitchFamily="34" charset="0"/>
                <a:sym typeface="Wingdings" pitchFamily="2" charset="2"/>
              </a:rPr>
              <a:t>Lakes and oceans:</a:t>
            </a:r>
          </a:p>
          <a:p>
            <a:pPr marL="800100" lvl="3" indent="-342900">
              <a:buFont typeface="Wingdings"/>
              <a:buChar char="à"/>
            </a:pPr>
            <a:r>
              <a:rPr lang="en-US" sz="2200" b="1" dirty="0" smtClean="0">
                <a:latin typeface="Arial Narrow" pitchFamily="34" charset="0"/>
                <a:sym typeface="Wingdings" pitchFamily="2" charset="2"/>
              </a:rPr>
              <a:t>Environment changes (resets) during periods of </a:t>
            </a:r>
            <a:r>
              <a:rPr lang="en-US" sz="2200" b="1" u="sng" dirty="0" smtClean="0">
                <a:latin typeface="Arial Narrow" pitchFamily="34" charset="0"/>
                <a:sym typeface="Wingdings" pitchFamily="2" charset="2"/>
              </a:rPr>
              <a:t>strong mixing</a:t>
            </a:r>
          </a:p>
          <a:p>
            <a:pPr marL="457200" lvl="3"/>
            <a:r>
              <a:rPr lang="en-US" sz="2200" b="1" dirty="0" smtClean="0">
                <a:latin typeface="Arial Narrow" pitchFamily="34" charset="0"/>
                <a:sym typeface="Wingdings" pitchFamily="2" charset="2"/>
              </a:rPr>
              <a:t>     (occurs during fall and spring turn-over and from strong storms)</a:t>
            </a:r>
          </a:p>
          <a:p>
            <a:pPr marL="457200" lvl="3"/>
            <a:endParaRPr lang="en-US" sz="1500" b="1" dirty="0" smtClean="0">
              <a:latin typeface="Arial Narrow" pitchFamily="34" charset="0"/>
              <a:sym typeface="Wingdings" pitchFamily="2" charset="2"/>
            </a:endParaRPr>
          </a:p>
        </p:txBody>
      </p:sp>
      <p:grpSp>
        <p:nvGrpSpPr>
          <p:cNvPr id="3" name="Group 2"/>
          <p:cNvGrpSpPr/>
          <p:nvPr/>
        </p:nvGrpSpPr>
        <p:grpSpPr>
          <a:xfrm>
            <a:off x="1097220" y="2825955"/>
            <a:ext cx="6949561" cy="3585351"/>
            <a:chOff x="1097220" y="2825955"/>
            <a:chExt cx="6949561" cy="3585351"/>
          </a:xfrm>
        </p:grpSpPr>
        <p:grpSp>
          <p:nvGrpSpPr>
            <p:cNvPr id="2" name="Group 1"/>
            <p:cNvGrpSpPr/>
            <p:nvPr/>
          </p:nvGrpSpPr>
          <p:grpSpPr>
            <a:xfrm>
              <a:off x="1097220" y="2825955"/>
              <a:ext cx="6949561" cy="3585351"/>
              <a:chOff x="1219200" y="2501791"/>
              <a:chExt cx="6949561" cy="3585351"/>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b="4556"/>
              <a:stretch/>
            </p:blipFill>
            <p:spPr bwMode="auto">
              <a:xfrm>
                <a:off x="1219200" y="2501791"/>
                <a:ext cx="6949561" cy="3585351"/>
              </a:xfrm>
              <a:prstGeom prst="rect">
                <a:avLst/>
              </a:prstGeom>
              <a:noFill/>
              <a:ln w="28575">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425040" y="3024250"/>
                <a:ext cx="445324" cy="973775"/>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695202" y="3606137"/>
                <a:ext cx="702623" cy="34339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571498" y="3339440"/>
                <a:ext cx="702623" cy="34339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524000" y="3033158"/>
                <a:ext cx="401288" cy="171696"/>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640775" y="3083625"/>
                <a:ext cx="401288" cy="171696"/>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64990" t="74032" r="18438" b="24152"/>
            <a:stretch/>
          </p:blipFill>
          <p:spPr bwMode="auto">
            <a:xfrm>
              <a:off x="5736266" y="5413366"/>
              <a:ext cx="1121734" cy="239350"/>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428146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3" end="3"/>
                                            </p:txEl>
                                          </p:spTgt>
                                        </p:tgtEl>
                                        <p:attrNameLst>
                                          <p:attrName>style.visibility</p:attrName>
                                        </p:attrNameLst>
                                      </p:cBhvr>
                                      <p:to>
                                        <p:strVal val="visible"/>
                                      </p:to>
                                    </p:set>
                                    <p:animEffect transition="in" filter="fade">
                                      <p:cBhvr>
                                        <p:cTn id="10" dur="500"/>
                                        <p:tgtEl>
                                          <p:spTgt spid="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animEffect transition="in" filter="fade">
                                      <p:cBhvr>
                                        <p:cTn id="13" dur="500"/>
                                        <p:tgtEl>
                                          <p:spTgt spid="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28600" y="914400"/>
            <a:ext cx="8686800" cy="1831271"/>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Disturbance examples</a:t>
            </a:r>
            <a:endParaRPr lang="en-US" sz="2200" b="1" dirty="0" smtClean="0">
              <a:latin typeface="Arial Narrow" pitchFamily="34" charset="0"/>
              <a:sym typeface="Wingdings" pitchFamily="2" charset="2"/>
            </a:endParaRPr>
          </a:p>
          <a:p>
            <a:pPr marL="457200" lvl="3"/>
            <a:endParaRPr lang="en-US" sz="1000" b="1" dirty="0" smtClean="0">
              <a:latin typeface="Arial Narrow" pitchFamily="34" charset="0"/>
              <a:sym typeface="Wingdings" pitchFamily="2" charset="2"/>
            </a:endParaRPr>
          </a:p>
          <a:p>
            <a:pPr marL="457200" lvl="3"/>
            <a:r>
              <a:rPr lang="en-US" sz="2200" b="1" dirty="0" smtClean="0">
                <a:latin typeface="Arial Narrow" pitchFamily="34" charset="0"/>
                <a:sym typeface="Wingdings" pitchFamily="2" charset="2"/>
              </a:rPr>
              <a:t>Lakes and oceans:</a:t>
            </a:r>
          </a:p>
          <a:p>
            <a:pPr marL="800100" lvl="3" indent="-342900">
              <a:buFont typeface="Wingdings"/>
              <a:buChar char="à"/>
            </a:pPr>
            <a:r>
              <a:rPr lang="en-US" sz="2200" b="1" dirty="0" smtClean="0">
                <a:latin typeface="Arial Narrow" pitchFamily="34" charset="0"/>
                <a:sym typeface="Wingdings" pitchFamily="2" charset="2"/>
              </a:rPr>
              <a:t>Environment changes (resets) during periods of </a:t>
            </a:r>
            <a:r>
              <a:rPr lang="en-US" sz="2200" b="1" u="sng" dirty="0" smtClean="0">
                <a:latin typeface="Arial Narrow" pitchFamily="34" charset="0"/>
                <a:sym typeface="Wingdings" pitchFamily="2" charset="2"/>
              </a:rPr>
              <a:t>strong mixing</a:t>
            </a:r>
          </a:p>
          <a:p>
            <a:pPr marL="457200" lvl="3"/>
            <a:r>
              <a:rPr lang="en-US" sz="2200" b="1" dirty="0" smtClean="0">
                <a:latin typeface="Arial Narrow" pitchFamily="34" charset="0"/>
                <a:sym typeface="Wingdings" pitchFamily="2" charset="2"/>
              </a:rPr>
              <a:t>     (occurs during fall and spring turn-over and from strong storms)</a:t>
            </a:r>
          </a:p>
          <a:p>
            <a:pPr marL="457200" lvl="3"/>
            <a:endParaRPr lang="en-US" sz="1500" b="1" dirty="0" smtClean="0">
              <a:latin typeface="Arial Narrow" pitchFamily="34" charset="0"/>
              <a:sym typeface="Wingdings" pitchFamily="2" charset="2"/>
            </a:endParaRPr>
          </a:p>
        </p:txBody>
      </p:sp>
      <p:sp>
        <p:nvSpPr>
          <p:cNvPr id="38" name="Rectangle 37"/>
          <p:cNvSpPr/>
          <p:nvPr/>
        </p:nvSpPr>
        <p:spPr>
          <a:xfrm>
            <a:off x="420415" y="914400"/>
            <a:ext cx="8303170" cy="1826329"/>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097220" y="2825955"/>
            <a:ext cx="6949561" cy="3585351"/>
            <a:chOff x="1097220" y="2825955"/>
            <a:chExt cx="6949561" cy="3585351"/>
          </a:xfrm>
        </p:grpSpPr>
        <p:grpSp>
          <p:nvGrpSpPr>
            <p:cNvPr id="29" name="Group 28"/>
            <p:cNvGrpSpPr/>
            <p:nvPr/>
          </p:nvGrpSpPr>
          <p:grpSpPr>
            <a:xfrm>
              <a:off x="1097220" y="2825955"/>
              <a:ext cx="6949561" cy="3585351"/>
              <a:chOff x="1219200" y="2501791"/>
              <a:chExt cx="6949561" cy="3585351"/>
            </a:xfrm>
          </p:grpSpPr>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b="4556"/>
              <a:stretch/>
            </p:blipFill>
            <p:spPr bwMode="auto">
              <a:xfrm>
                <a:off x="1219200" y="2501791"/>
                <a:ext cx="6949561" cy="3585351"/>
              </a:xfrm>
              <a:prstGeom prst="rect">
                <a:avLst/>
              </a:prstGeom>
              <a:noFill/>
              <a:ln w="28575">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425040" y="3024250"/>
                <a:ext cx="445324" cy="973775"/>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695202" y="3606137"/>
                <a:ext cx="702623" cy="34339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571498" y="3339440"/>
                <a:ext cx="702623" cy="34339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524000" y="3033158"/>
                <a:ext cx="401288" cy="171696"/>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4425" t="15330" r="39167" b="58748"/>
              <a:stretch/>
            </p:blipFill>
            <p:spPr bwMode="auto">
              <a:xfrm>
                <a:off x="1640775" y="3083625"/>
                <a:ext cx="401288" cy="171696"/>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64990" t="74032" r="18438" b="24152"/>
            <a:stretch/>
          </p:blipFill>
          <p:spPr bwMode="auto">
            <a:xfrm>
              <a:off x="5736266" y="5413366"/>
              <a:ext cx="1121734" cy="239350"/>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12" name="Rectangle 11"/>
          <p:cNvSpPr/>
          <p:nvPr/>
        </p:nvSpPr>
        <p:spPr>
          <a:xfrm>
            <a:off x="419100" y="2974271"/>
            <a:ext cx="8305800" cy="3197929"/>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74211" y="4181936"/>
            <a:ext cx="6731589" cy="1677382"/>
          </a:xfrm>
          <a:prstGeom prst="rect">
            <a:avLst/>
          </a:prstGeom>
        </p:spPr>
        <p:txBody>
          <a:bodyPr wrap="square">
            <a:spAutoFit/>
          </a:bodyPr>
          <a:lstStyle/>
          <a:p>
            <a:pPr marL="0" lvl="2"/>
            <a:r>
              <a:rPr lang="en-US" sz="2200" b="1" dirty="0" smtClean="0">
                <a:latin typeface="Arial Narrow" pitchFamily="34" charset="0"/>
                <a:sym typeface="Wingdings" pitchFamily="2" charset="2"/>
              </a:rPr>
              <a:t>High birth rate herbivores (Rotifers) do well after</a:t>
            </a:r>
          </a:p>
          <a:p>
            <a:pPr marL="0" lvl="2"/>
            <a:r>
              <a:rPr lang="en-US" sz="2200" b="1" dirty="0" smtClean="0">
                <a:latin typeface="Arial Narrow" pitchFamily="34" charset="0"/>
                <a:sym typeface="Wingdings" pitchFamily="2" charset="2"/>
              </a:rPr>
              <a:t>spring turn-over and phytoplankton bloom</a:t>
            </a:r>
          </a:p>
          <a:p>
            <a:pPr marL="914400" lvl="4"/>
            <a:endParaRPr lang="en-US" sz="1500" b="1" dirty="0">
              <a:latin typeface="Arial Narrow" pitchFamily="34" charset="0"/>
              <a:sym typeface="Wingdings" pitchFamily="2" charset="2"/>
            </a:endParaRPr>
          </a:p>
          <a:p>
            <a:pPr marL="457200" lvl="3"/>
            <a:r>
              <a:rPr lang="en-US" sz="2200" b="1" dirty="0" smtClean="0">
                <a:latin typeface="Arial Narrow" pitchFamily="34" charset="0"/>
                <a:sym typeface="Wingdings" pitchFamily="2" charset="2"/>
              </a:rPr>
              <a:t>Lower death rate herbivores (Daphnia) do better </a:t>
            </a:r>
          </a:p>
          <a:p>
            <a:pPr marL="457200" lvl="3"/>
            <a:r>
              <a:rPr lang="en-US" sz="2200" b="1" dirty="0">
                <a:latin typeface="Arial Narrow" pitchFamily="34" charset="0"/>
                <a:sym typeface="Wingdings" pitchFamily="2" charset="2"/>
              </a:rPr>
              <a:t>i</a:t>
            </a:r>
            <a:r>
              <a:rPr lang="en-US" sz="2200" b="1" dirty="0" smtClean="0">
                <a:latin typeface="Arial Narrow" pitchFamily="34" charset="0"/>
                <a:sym typeface="Wingdings" pitchFamily="2" charset="2"/>
              </a:rPr>
              <a:t>n summer when resources are at lower abundance</a:t>
            </a:r>
          </a:p>
        </p:txBody>
      </p:sp>
      <p:pic>
        <p:nvPicPr>
          <p:cNvPr id="16"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100000" l="0" r="97333"/>
                    </a14:imgEffect>
                  </a14:imgLayer>
                </a14:imgProps>
              </a:ext>
              <a:ext uri="{28A0092B-C50C-407E-A947-70E740481C1C}">
                <a14:useLocalDpi xmlns:a14="http://schemas.microsoft.com/office/drawing/2010/main" xmlns=""/>
              </a:ext>
            </a:extLst>
          </a:blip>
          <a:srcRect/>
          <a:stretch>
            <a:fillRect/>
          </a:stretch>
        </p:blipFill>
        <p:spPr bwMode="auto">
          <a:xfrm>
            <a:off x="6832010" y="4078814"/>
            <a:ext cx="1118779" cy="1118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4" name="Group 3"/>
          <p:cNvGrpSpPr/>
          <p:nvPr/>
        </p:nvGrpSpPr>
        <p:grpSpPr>
          <a:xfrm rot="989114">
            <a:off x="715356" y="4246655"/>
            <a:ext cx="1396792" cy="1919208"/>
            <a:chOff x="5322780" y="206798"/>
            <a:chExt cx="2724001" cy="3622920"/>
          </a:xfrm>
        </p:grpSpPr>
        <p:sp>
          <p:nvSpPr>
            <p:cNvPr id="3" name="Freeform 2"/>
            <p:cNvSpPr/>
            <p:nvPr/>
          </p:nvSpPr>
          <p:spPr>
            <a:xfrm>
              <a:off x="5984544" y="709684"/>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654673">
              <a:off x="6071216" y="730835"/>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168004">
              <a:off x="6296833" y="557284"/>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822677">
              <a:off x="6363033" y="557963"/>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1200640">
              <a:off x="5817608" y="916561"/>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55313">
              <a:off x="5883808" y="917240"/>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09747">
              <a:off x="5683112" y="1485183"/>
              <a:ext cx="293426" cy="188085"/>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21164420">
              <a:off x="5740273" y="1465723"/>
              <a:ext cx="293426" cy="188085"/>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598280">
              <a:off x="6435585" y="661901"/>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815873">
              <a:off x="6030120" y="985999"/>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371431">
              <a:off x="6236446" y="848433"/>
              <a:ext cx="293426" cy="354973"/>
            </a:xfrm>
            <a:custGeom>
              <a:avLst/>
              <a:gdLst>
                <a:gd name="connsiteX0" fmla="*/ 293426 w 293426"/>
                <a:gd name="connsiteY0" fmla="*/ 354842 h 354973"/>
                <a:gd name="connsiteX1" fmla="*/ 238835 w 293426"/>
                <a:gd name="connsiteY1" fmla="*/ 313898 h 354973"/>
                <a:gd name="connsiteX2" fmla="*/ 75062 w 293426"/>
                <a:gd name="connsiteY2" fmla="*/ 102358 h 354973"/>
                <a:gd name="connsiteX3" fmla="*/ 0 w 293426"/>
                <a:gd name="connsiteY3" fmla="*/ 0 h 354973"/>
              </a:gdLst>
              <a:ahLst/>
              <a:cxnLst>
                <a:cxn ang="0">
                  <a:pos x="connsiteX0" y="connsiteY0"/>
                </a:cxn>
                <a:cxn ang="0">
                  <a:pos x="connsiteX1" y="connsiteY1"/>
                </a:cxn>
                <a:cxn ang="0">
                  <a:pos x="connsiteX2" y="connsiteY2"/>
                </a:cxn>
                <a:cxn ang="0">
                  <a:pos x="connsiteX3" y="connsiteY3"/>
                </a:cxn>
              </a:cxnLst>
              <a:rect l="l" t="t" r="r" b="b"/>
              <a:pathLst>
                <a:path w="293426" h="354973">
                  <a:moveTo>
                    <a:pt x="293426" y="354842"/>
                  </a:moveTo>
                  <a:cubicBezTo>
                    <a:pt x="284327" y="355410"/>
                    <a:pt x="275229" y="355979"/>
                    <a:pt x="238835" y="313898"/>
                  </a:cubicBezTo>
                  <a:cubicBezTo>
                    <a:pt x="202441" y="271817"/>
                    <a:pt x="114868" y="154674"/>
                    <a:pt x="75062" y="102358"/>
                  </a:cubicBezTo>
                  <a:cubicBezTo>
                    <a:pt x="35256" y="50042"/>
                    <a:pt x="17628" y="25021"/>
                    <a:pt x="0" y="0"/>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5263" b="92105" l="0" r="97500"/>
                      </a14:imgEffect>
                    </a14:imgLayer>
                  </a14:imgProps>
                </a:ext>
                <a:ext uri="{28A0092B-C50C-407E-A947-70E740481C1C}">
                  <a14:useLocalDpi xmlns:a14="http://schemas.microsoft.com/office/drawing/2010/main" xmlns=""/>
                </a:ext>
              </a:extLst>
            </a:blip>
            <a:srcRect/>
            <a:stretch>
              <a:fillRect/>
            </a:stretch>
          </p:blipFill>
          <p:spPr bwMode="auto">
            <a:xfrm>
              <a:off x="5322780" y="206798"/>
              <a:ext cx="2724001" cy="3622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7" name="Rectangle 36"/>
          <p:cNvSpPr/>
          <p:nvPr/>
        </p:nvSpPr>
        <p:spPr>
          <a:xfrm>
            <a:off x="654268" y="3171498"/>
            <a:ext cx="8001000" cy="769441"/>
          </a:xfrm>
          <a:prstGeom prst="rect">
            <a:avLst/>
          </a:prstGeom>
        </p:spPr>
        <p:txBody>
          <a:bodyPr wrap="square">
            <a:spAutoFit/>
          </a:bodyPr>
          <a:lstStyle/>
          <a:p>
            <a:pPr marL="0" lvl="2"/>
            <a:r>
              <a:rPr lang="en-US" sz="2200" b="1" dirty="0" smtClean="0">
                <a:latin typeface="Arial Narrow" pitchFamily="34" charset="0"/>
                <a:sym typeface="Wingdings" pitchFamily="2" charset="2"/>
              </a:rPr>
              <a:t>Spring turn-over mixes nutrients from lake bottom into water column…</a:t>
            </a:r>
          </a:p>
          <a:p>
            <a:pPr marL="0" lvl="2"/>
            <a:r>
              <a:rPr lang="en-US" sz="2200" b="1" dirty="0" smtClean="0">
                <a:latin typeface="Arial Narrow" pitchFamily="34" charset="0"/>
                <a:sym typeface="Wingdings" pitchFamily="2" charset="2"/>
              </a:rPr>
              <a:t>…which in turn causes bloom of phytoplankton</a:t>
            </a:r>
          </a:p>
        </p:txBody>
      </p:sp>
      <p:sp>
        <p:nvSpPr>
          <p:cNvPr id="39" name="Rectangle 38"/>
          <p:cNvSpPr/>
          <p:nvPr/>
        </p:nvSpPr>
        <p:spPr>
          <a:xfrm>
            <a:off x="622736" y="1126095"/>
            <a:ext cx="8001000" cy="1261884"/>
          </a:xfrm>
          <a:prstGeom prst="rect">
            <a:avLst/>
          </a:prstGeom>
        </p:spPr>
        <p:txBody>
          <a:bodyPr wrap="square">
            <a:spAutoFit/>
          </a:bodyPr>
          <a:lstStyle/>
          <a:p>
            <a:pPr marL="342900" lvl="2" indent="-342900">
              <a:buFont typeface="Wingdings"/>
              <a:buChar char="à"/>
            </a:pPr>
            <a:r>
              <a:rPr lang="en-US" sz="2200" b="1" dirty="0" smtClean="0">
                <a:latin typeface="Arial Narrow" pitchFamily="34" charset="0"/>
                <a:sym typeface="Wingdings" pitchFamily="2" charset="2"/>
              </a:rPr>
              <a:t>Result: Annual succession of r- (Rotifers) to K-strategists (Daphnia)</a:t>
            </a:r>
          </a:p>
          <a:p>
            <a:pPr marL="0" lvl="2"/>
            <a:endParaRPr lang="en-US" sz="1000" b="1" dirty="0" smtClean="0">
              <a:latin typeface="Arial Narrow" pitchFamily="34" charset="0"/>
              <a:sym typeface="Wingdings" pitchFamily="2" charset="2"/>
            </a:endParaRPr>
          </a:p>
          <a:p>
            <a:pPr marL="342900" lvl="2" indent="-342900">
              <a:buFont typeface="Wingdings"/>
              <a:buChar char="à"/>
            </a:pPr>
            <a:r>
              <a:rPr lang="en-US" sz="2200" b="1" dirty="0" smtClean="0">
                <a:latin typeface="Arial Narrow" pitchFamily="34" charset="0"/>
                <a:sym typeface="Wingdings" pitchFamily="2" charset="2"/>
              </a:rPr>
              <a:t>Spring turn-over allows competitively inferior (high R* Rotifers) to persist</a:t>
            </a:r>
          </a:p>
        </p:txBody>
      </p:sp>
    </p:spTree>
    <p:extLst>
      <p:ext uri="{BB962C8B-B14F-4D97-AF65-F5344CB8AC3E}">
        <p14:creationId xmlns:p14="http://schemas.microsoft.com/office/powerpoint/2010/main" xmlns="" val="10206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500"/>
                                        <p:tgtEl>
                                          <p:spTgt spid="1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xEl>
                                              <p:pRg st="2" end="2"/>
                                            </p:txEl>
                                          </p:spTgt>
                                        </p:tgtEl>
                                        <p:attrNameLst>
                                          <p:attrName>style.visibility</p:attrName>
                                        </p:attrNameLst>
                                      </p:cBhvr>
                                      <p:to>
                                        <p:strVal val="visible"/>
                                      </p:to>
                                    </p:set>
                                    <p:animEffect transition="in" filter="fade">
                                      <p:cBhvr>
                                        <p:cTn id="37"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5" name="Rectangle 4"/>
          <p:cNvSpPr/>
          <p:nvPr/>
        </p:nvSpPr>
        <p:spPr>
          <a:xfrm>
            <a:off x="228600" y="914400"/>
            <a:ext cx="8686800" cy="1261884"/>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Disturbance examples</a:t>
            </a:r>
            <a:endParaRPr lang="en-US" sz="2200" b="1" dirty="0" smtClean="0">
              <a:latin typeface="Arial Narrow" pitchFamily="34" charset="0"/>
              <a:sym typeface="Wingdings" pitchFamily="2" charset="2"/>
            </a:endParaRPr>
          </a:p>
          <a:p>
            <a:pPr marL="457200" lvl="3"/>
            <a:endParaRPr lang="en-US" sz="1000" b="1" dirty="0" smtClean="0">
              <a:latin typeface="Arial Narrow" pitchFamily="34" charset="0"/>
              <a:sym typeface="Wingdings" pitchFamily="2" charset="2"/>
            </a:endParaRPr>
          </a:p>
          <a:p>
            <a:pPr marL="457200" lvl="3"/>
            <a:r>
              <a:rPr lang="en-US" sz="2200" b="1" dirty="0">
                <a:latin typeface="Arial Narrow" pitchFamily="34" charset="0"/>
                <a:sym typeface="Wingdings" pitchFamily="2" charset="2"/>
              </a:rPr>
              <a:t>Forests:</a:t>
            </a:r>
          </a:p>
          <a:p>
            <a:pPr marL="457200" lvl="3"/>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Fires</a:t>
            </a:r>
            <a:endParaRPr lang="en-US" sz="2200" b="1" dirty="0">
              <a:latin typeface="Arial Narrow" pitchFamily="34" charset="0"/>
              <a:sym typeface="Wingdings" pitchFamily="2" charset="2"/>
            </a:endParaRPr>
          </a:p>
        </p:txBody>
      </p:sp>
      <p:grpSp>
        <p:nvGrpSpPr>
          <p:cNvPr id="3" name="Group 2"/>
          <p:cNvGrpSpPr/>
          <p:nvPr/>
        </p:nvGrpSpPr>
        <p:grpSpPr>
          <a:xfrm>
            <a:off x="642381" y="2540158"/>
            <a:ext cx="7859238" cy="2489042"/>
            <a:chOff x="598962" y="2590800"/>
            <a:chExt cx="7859238" cy="2489042"/>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98962" y="2590800"/>
              <a:ext cx="2735456" cy="2048256"/>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295616" y="2601310"/>
              <a:ext cx="5162584" cy="2050284"/>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98962" y="2590800"/>
              <a:ext cx="7859238" cy="2048256"/>
            </a:xfrm>
            <a:prstGeom prst="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29864" y="4679732"/>
              <a:ext cx="1460936" cy="400110"/>
            </a:xfrm>
            <a:prstGeom prst="rect">
              <a:avLst/>
            </a:prstGeom>
          </p:spPr>
          <p:txBody>
            <a:bodyPr wrap="square">
              <a:spAutoFit/>
            </a:bodyPr>
            <a:lstStyle/>
            <a:p>
              <a:pPr marL="0" lvl="2" algn="ctr"/>
              <a:r>
                <a:rPr lang="en-US" sz="2000" b="1" dirty="0" smtClean="0">
                  <a:latin typeface="Arial Narrow" pitchFamily="34" charset="0"/>
                  <a:sym typeface="Wingdings" pitchFamily="2" charset="2"/>
                </a:rPr>
                <a:t>Forest fire</a:t>
              </a:r>
            </a:p>
          </p:txBody>
        </p:sp>
        <p:sp>
          <p:nvSpPr>
            <p:cNvPr id="10" name="Rectangle 9"/>
            <p:cNvSpPr/>
            <p:nvPr/>
          </p:nvSpPr>
          <p:spPr>
            <a:xfrm>
              <a:off x="3641834" y="4679732"/>
              <a:ext cx="1797268" cy="400110"/>
            </a:xfrm>
            <a:prstGeom prst="rect">
              <a:avLst/>
            </a:prstGeom>
          </p:spPr>
          <p:txBody>
            <a:bodyPr wrap="square">
              <a:spAutoFit/>
            </a:bodyPr>
            <a:lstStyle/>
            <a:p>
              <a:pPr marL="0" lvl="2" algn="ctr"/>
              <a:r>
                <a:rPr lang="en-US" sz="2000" b="1" dirty="0" smtClean="0">
                  <a:latin typeface="Arial Narrow" pitchFamily="34" charset="0"/>
                  <a:sym typeface="Wingdings" pitchFamily="2" charset="2"/>
                </a:rPr>
                <a:t>1 year later</a:t>
              </a:r>
            </a:p>
          </p:txBody>
        </p:sp>
        <p:sp>
          <p:nvSpPr>
            <p:cNvPr id="11" name="Rectangle 10"/>
            <p:cNvSpPr/>
            <p:nvPr/>
          </p:nvSpPr>
          <p:spPr>
            <a:xfrm>
              <a:off x="6219498" y="4679732"/>
              <a:ext cx="1797268" cy="400110"/>
            </a:xfrm>
            <a:prstGeom prst="rect">
              <a:avLst/>
            </a:prstGeom>
          </p:spPr>
          <p:txBody>
            <a:bodyPr wrap="square">
              <a:spAutoFit/>
            </a:bodyPr>
            <a:lstStyle/>
            <a:p>
              <a:pPr marL="0" lvl="2" algn="ctr"/>
              <a:r>
                <a:rPr lang="en-US" sz="2000" b="1" dirty="0" smtClean="0">
                  <a:latin typeface="Arial Narrow" pitchFamily="34" charset="0"/>
                  <a:sym typeface="Wingdings" pitchFamily="2" charset="2"/>
                </a:rPr>
                <a:t>2 years later</a:t>
              </a:r>
            </a:p>
          </p:txBody>
        </p:sp>
      </p:grpSp>
      <p:sp>
        <p:nvSpPr>
          <p:cNvPr id="14" name="Rectangle 13"/>
          <p:cNvSpPr/>
          <p:nvPr/>
        </p:nvSpPr>
        <p:spPr>
          <a:xfrm>
            <a:off x="240487" y="5334000"/>
            <a:ext cx="8686800" cy="110799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Fast growing plants (r-strategists) do well right after fire</a:t>
            </a:r>
          </a:p>
          <a:p>
            <a:pPr marL="0" lvl="2" algn="ctr"/>
            <a:r>
              <a:rPr lang="en-US" sz="2200" b="1" dirty="0" smtClean="0">
                <a:latin typeface="Arial Narrow" pitchFamily="34" charset="0"/>
                <a:sym typeface="Wingdings" pitchFamily="2" charset="2"/>
              </a:rPr>
              <a:t>(because fire releases nutrients),</a:t>
            </a:r>
          </a:p>
          <a:p>
            <a:pPr marL="0" lvl="2" algn="ctr"/>
            <a:r>
              <a:rPr lang="en-US" sz="2200" b="1" dirty="0" smtClean="0">
                <a:latin typeface="Arial Narrow" pitchFamily="34" charset="0"/>
                <a:sym typeface="Wingdings" pitchFamily="2" charset="2"/>
              </a:rPr>
              <a:t>slower growing, longer lived plants (K-strategists) out-compete later</a:t>
            </a:r>
            <a:endParaRPr lang="en-US" sz="2200" b="1" dirty="0">
              <a:latin typeface="Arial Narrow" pitchFamily="34" charset="0"/>
              <a:sym typeface="Wingdings" pitchFamily="2" charset="2"/>
            </a:endParaRPr>
          </a:p>
        </p:txBody>
      </p:sp>
    </p:spTree>
    <p:extLst>
      <p:ext uri="{BB962C8B-B14F-4D97-AF65-F5344CB8AC3E}">
        <p14:creationId xmlns:p14="http://schemas.microsoft.com/office/powerpoint/2010/main" xmlns="" val="11483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0487" y="5334000"/>
            <a:ext cx="8686800" cy="110799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Fast growing plants (r-strategists) do well right after fire</a:t>
            </a:r>
          </a:p>
          <a:p>
            <a:pPr marL="0" lvl="2" algn="ctr"/>
            <a:r>
              <a:rPr lang="en-US" sz="2200" b="1" dirty="0" smtClean="0">
                <a:latin typeface="Arial Narrow" pitchFamily="34" charset="0"/>
                <a:sym typeface="Wingdings" pitchFamily="2" charset="2"/>
              </a:rPr>
              <a:t>(because fire releases nutrients),</a:t>
            </a:r>
          </a:p>
          <a:p>
            <a:pPr marL="0" lvl="2" algn="ctr"/>
            <a:r>
              <a:rPr lang="en-US" sz="2200" b="1" dirty="0" smtClean="0">
                <a:latin typeface="Arial Narrow" pitchFamily="34" charset="0"/>
                <a:sym typeface="Wingdings" pitchFamily="2" charset="2"/>
              </a:rPr>
              <a:t>slower growing, longer lived plants (K-strategists) out-compete later</a:t>
            </a:r>
            <a:endParaRPr lang="en-US" sz="2200" b="1" dirty="0">
              <a:latin typeface="Arial Narrow" pitchFamily="34" charset="0"/>
              <a:sym typeface="Wingdings" pitchFamily="2" charset="2"/>
            </a:endParaRPr>
          </a:p>
        </p:txBody>
      </p:sp>
      <p:sp>
        <p:nvSpPr>
          <p:cNvPr id="12" name="Rectangle 11"/>
          <p:cNvSpPr/>
          <p:nvPr/>
        </p:nvSpPr>
        <p:spPr>
          <a:xfrm>
            <a:off x="614919" y="5257800"/>
            <a:ext cx="7937936" cy="12192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7073" y="5401270"/>
            <a:ext cx="7409855" cy="923330"/>
          </a:xfrm>
          <a:prstGeom prst="rect">
            <a:avLst/>
          </a:prstGeom>
        </p:spPr>
        <p:txBody>
          <a:bodyPr wrap="square">
            <a:spAutoFit/>
          </a:bodyPr>
          <a:lstStyle/>
          <a:p>
            <a:pPr marL="0" lvl="2" algn="ctr"/>
            <a:r>
              <a:rPr lang="en-US" sz="2200" b="1" dirty="0" smtClean="0">
                <a:latin typeface="Arial Narrow" pitchFamily="34" charset="0"/>
                <a:sym typeface="Wingdings" pitchFamily="2" charset="2"/>
              </a:rPr>
              <a:t>Disturbance is important for maintaining inferior competitors!</a:t>
            </a:r>
          </a:p>
          <a:p>
            <a:pPr marL="0" lvl="2" algn="ctr"/>
            <a:endParaRPr lang="en-US" sz="10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 Let’s look at dynamics on a figure</a:t>
            </a:r>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5" name="Rectangle 4"/>
          <p:cNvSpPr/>
          <p:nvPr/>
        </p:nvSpPr>
        <p:spPr>
          <a:xfrm>
            <a:off x="228600" y="914400"/>
            <a:ext cx="8686800" cy="1261884"/>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Disturbance examples</a:t>
            </a:r>
            <a:endParaRPr lang="en-US" sz="2200" b="1" dirty="0" smtClean="0">
              <a:latin typeface="Arial Narrow" pitchFamily="34" charset="0"/>
              <a:sym typeface="Wingdings" pitchFamily="2" charset="2"/>
            </a:endParaRPr>
          </a:p>
          <a:p>
            <a:pPr marL="457200" lvl="3"/>
            <a:endParaRPr lang="en-US" sz="1000" b="1" dirty="0" smtClean="0">
              <a:latin typeface="Arial Narrow" pitchFamily="34" charset="0"/>
              <a:sym typeface="Wingdings" pitchFamily="2" charset="2"/>
            </a:endParaRPr>
          </a:p>
          <a:p>
            <a:pPr marL="457200" lvl="3"/>
            <a:r>
              <a:rPr lang="en-US" sz="2200" b="1" dirty="0">
                <a:latin typeface="Arial Narrow" pitchFamily="34" charset="0"/>
                <a:sym typeface="Wingdings" pitchFamily="2" charset="2"/>
              </a:rPr>
              <a:t>Forests:</a:t>
            </a:r>
          </a:p>
          <a:p>
            <a:pPr marL="457200" lvl="3"/>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Fires</a:t>
            </a:r>
            <a:endParaRPr lang="en-US" sz="2200" b="1" dirty="0">
              <a:latin typeface="Arial Narrow" pitchFamily="34" charset="0"/>
              <a:sym typeface="Wingdings" pitchFamily="2" charset="2"/>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838200" y="2362925"/>
            <a:ext cx="3826954" cy="2541783"/>
          </a:xfrm>
          <a:prstGeom prst="rect">
            <a:avLst/>
          </a:prstGeom>
          <a:noFill/>
          <a:ln w="28575">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4981872" y="2940268"/>
            <a:ext cx="3570983" cy="1338828"/>
          </a:xfrm>
          <a:prstGeom prst="rect">
            <a:avLst/>
          </a:prstGeom>
        </p:spPr>
        <p:txBody>
          <a:bodyPr wrap="square">
            <a:spAutoFit/>
          </a:bodyPr>
          <a:lstStyle/>
          <a:p>
            <a:pPr marL="0" lvl="2"/>
            <a:r>
              <a:rPr lang="en-US" sz="2200" b="1" u="sng" dirty="0" smtClean="0">
                <a:latin typeface="Arial Narrow" pitchFamily="34" charset="0"/>
                <a:sym typeface="Wingdings" pitchFamily="2" charset="2"/>
              </a:rPr>
              <a:t>Smaller-scale</a:t>
            </a:r>
            <a:r>
              <a:rPr lang="en-US" sz="2200" b="1" dirty="0" smtClean="0">
                <a:latin typeface="Arial Narrow" pitchFamily="34" charset="0"/>
                <a:sym typeface="Wingdings" pitchFamily="2" charset="2"/>
              </a:rPr>
              <a:t> disturbances</a:t>
            </a:r>
          </a:p>
          <a:p>
            <a:pPr marL="0" lvl="2"/>
            <a:r>
              <a:rPr lang="en-US" sz="2200" b="1" dirty="0" smtClean="0">
                <a:latin typeface="Arial Narrow" pitchFamily="34" charset="0"/>
                <a:sym typeface="Wingdings" pitchFamily="2" charset="2"/>
              </a:rPr>
              <a:t>are important, too!</a:t>
            </a:r>
          </a:p>
          <a:p>
            <a:pPr marL="0" lvl="2"/>
            <a:endParaRPr lang="en-US" sz="15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 knockdown trees</a:t>
            </a:r>
          </a:p>
        </p:txBody>
      </p:sp>
    </p:spTree>
    <p:extLst>
      <p:ext uri="{BB962C8B-B14F-4D97-AF65-F5344CB8AC3E}">
        <p14:creationId xmlns:p14="http://schemas.microsoft.com/office/powerpoint/2010/main" xmlns="" val="71807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Graphical R* &amp; Competition Summary</a:t>
            </a:r>
            <a:endParaRPr lang="en-US" sz="3000" b="1" dirty="0">
              <a:latin typeface="Arial Narrow" pitchFamily="34" charset="0"/>
            </a:endParaRPr>
          </a:p>
        </p:txBody>
      </p:sp>
      <p:sp>
        <p:nvSpPr>
          <p:cNvPr id="24" name="Rectangle 23"/>
          <p:cNvSpPr/>
          <p:nvPr/>
        </p:nvSpPr>
        <p:spPr>
          <a:xfrm>
            <a:off x="266700" y="3124200"/>
            <a:ext cx="8610600"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In general, </a:t>
            </a:r>
            <a:r>
              <a:rPr lang="en-US" sz="2200" b="1" u="sng" dirty="0" smtClean="0">
                <a:latin typeface="Arial Narrow" pitchFamily="34" charset="0"/>
                <a:sym typeface="Wingdings" pitchFamily="2" charset="2"/>
              </a:rPr>
              <a:t>consumer types</a:t>
            </a:r>
            <a:r>
              <a:rPr lang="en-US" sz="2200" b="1" dirty="0" smtClean="0">
                <a:latin typeface="Arial Narrow" pitchFamily="34" charset="0"/>
                <a:sym typeface="Wingdings" pitchFamily="2" charset="2"/>
              </a:rPr>
              <a:t> emerge along the resource spectrum:</a:t>
            </a:r>
            <a:endParaRPr lang="en-US" sz="2200" b="1" dirty="0">
              <a:latin typeface="Arial Narrow" pitchFamily="34" charset="0"/>
              <a:sym typeface="Wingdings" pitchFamily="2" charset="2"/>
            </a:endParaRPr>
          </a:p>
        </p:txBody>
      </p:sp>
      <p:sp>
        <p:nvSpPr>
          <p:cNvPr id="2" name="Left-Right Arrow 1"/>
          <p:cNvSpPr/>
          <p:nvPr/>
        </p:nvSpPr>
        <p:spPr>
          <a:xfrm>
            <a:off x="2375831" y="3908229"/>
            <a:ext cx="4392339" cy="609600"/>
          </a:xfrm>
          <a:prstGeom prst="leftRightArrow">
            <a:avLst/>
          </a:prstGeom>
          <a:gradFill flip="none" rotWithShape="1">
            <a:gsLst>
              <a:gs pos="0">
                <a:schemeClr val="accent5">
                  <a:lumMod val="50000"/>
                </a:schemeClr>
              </a:gs>
              <a:gs pos="50000">
                <a:schemeClr val="accent1">
                  <a:tint val="44500"/>
                  <a:satMod val="160000"/>
                </a:schemeClr>
              </a:gs>
              <a:gs pos="100000">
                <a:schemeClr val="accent5">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 y="4805860"/>
            <a:ext cx="3733800" cy="1461939"/>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Low resource abundance</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Low birth rates</a:t>
            </a:r>
          </a:p>
          <a:p>
            <a:pPr marL="0" lvl="2" algn="ctr"/>
            <a:r>
              <a:rPr lang="en-US" sz="2200" b="1" dirty="0" smtClean="0">
                <a:latin typeface="Arial Narrow" pitchFamily="34" charset="0"/>
                <a:sym typeface="Wingdings" pitchFamily="2" charset="2"/>
              </a:rPr>
              <a:t>Low death rates</a:t>
            </a:r>
          </a:p>
          <a:p>
            <a:pPr marL="0" lvl="2" algn="ctr"/>
            <a:r>
              <a:rPr lang="en-US" sz="2200" b="1" dirty="0" smtClean="0">
                <a:latin typeface="Arial Narrow" pitchFamily="34" charset="0"/>
                <a:sym typeface="Wingdings" pitchFamily="2" charset="2"/>
              </a:rPr>
              <a:t>Low </a:t>
            </a:r>
            <a:r>
              <a:rPr lang="en-US" sz="2300" b="1" dirty="0" smtClean="0">
                <a:latin typeface="+mj-lt"/>
                <a:sym typeface="Wingdings" pitchFamily="2" charset="2"/>
              </a:rPr>
              <a:t>h </a:t>
            </a:r>
            <a:r>
              <a:rPr lang="en-US" sz="2200" b="1" dirty="0" smtClean="0">
                <a:latin typeface="Arial Narrow" pitchFamily="34" charset="0"/>
                <a:sym typeface="Wingdings" pitchFamily="2" charset="2"/>
              </a:rPr>
              <a:t>(</a:t>
            </a:r>
            <a:r>
              <a:rPr lang="en-US" sz="2300" b="1" dirty="0" smtClean="0">
                <a:latin typeface="+mj-lt"/>
                <a:sym typeface="Wingdings" pitchFamily="2" charset="2"/>
              </a:rPr>
              <a:t>b</a:t>
            </a:r>
            <a:r>
              <a:rPr lang="en-US" sz="2200" b="1" dirty="0" smtClean="0">
                <a:latin typeface="Arial Narrow" pitchFamily="34" charset="0"/>
                <a:sym typeface="Wingdings" pitchFamily="2" charset="2"/>
              </a:rPr>
              <a:t> steeper at low </a:t>
            </a:r>
            <a:r>
              <a:rPr lang="en-US" sz="2300" b="1" dirty="0" smtClean="0">
                <a:latin typeface="+mj-lt"/>
                <a:sym typeface="Wingdings" pitchFamily="2" charset="2"/>
              </a:rPr>
              <a:t>R</a:t>
            </a:r>
            <a:r>
              <a:rPr lang="en-US" sz="2200" b="1" dirty="0" smtClean="0">
                <a:latin typeface="Arial Narrow" pitchFamily="34" charset="0"/>
                <a:sym typeface="Wingdings" pitchFamily="2" charset="2"/>
              </a:rPr>
              <a:t>)</a:t>
            </a:r>
          </a:p>
        </p:txBody>
      </p:sp>
      <p:sp>
        <p:nvSpPr>
          <p:cNvPr id="15" name="Rectangle 14"/>
          <p:cNvSpPr/>
          <p:nvPr/>
        </p:nvSpPr>
        <p:spPr>
          <a:xfrm>
            <a:off x="5067300" y="4805860"/>
            <a:ext cx="3733800" cy="1461939"/>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High resource abundance</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High birth rates</a:t>
            </a:r>
          </a:p>
          <a:p>
            <a:pPr marL="0" lvl="2" algn="ctr"/>
            <a:r>
              <a:rPr lang="en-US" sz="2200" b="1" dirty="0" smtClean="0">
                <a:latin typeface="Arial Narrow" pitchFamily="34" charset="0"/>
                <a:sym typeface="Wingdings" pitchFamily="2" charset="2"/>
              </a:rPr>
              <a:t>High death rates</a:t>
            </a:r>
          </a:p>
          <a:p>
            <a:pPr marL="0" lvl="2" algn="ctr"/>
            <a:r>
              <a:rPr lang="en-US" sz="2200" b="1" dirty="0" smtClean="0">
                <a:latin typeface="Arial Narrow" pitchFamily="34" charset="0"/>
                <a:sym typeface="Wingdings" pitchFamily="2" charset="2"/>
              </a:rPr>
              <a:t>High </a:t>
            </a:r>
            <a:r>
              <a:rPr lang="en-US" sz="2300" b="1" dirty="0">
                <a:sym typeface="Wingdings" pitchFamily="2" charset="2"/>
              </a:rPr>
              <a:t>h </a:t>
            </a:r>
            <a:r>
              <a:rPr lang="en-US" sz="2200" b="1" dirty="0">
                <a:latin typeface="Arial Narrow" pitchFamily="34" charset="0"/>
                <a:sym typeface="Wingdings" pitchFamily="2" charset="2"/>
              </a:rPr>
              <a:t>(</a:t>
            </a:r>
            <a:r>
              <a:rPr lang="en-US" sz="2300" b="1" dirty="0">
                <a:latin typeface="+mj-lt"/>
                <a:sym typeface="Wingdings" pitchFamily="2" charset="2"/>
              </a:rPr>
              <a:t>b</a:t>
            </a:r>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shallower </a:t>
            </a:r>
            <a:r>
              <a:rPr lang="en-US" sz="2200" b="1" dirty="0">
                <a:latin typeface="Arial Narrow" pitchFamily="34" charset="0"/>
                <a:sym typeface="Wingdings" pitchFamily="2" charset="2"/>
              </a:rPr>
              <a:t>at low </a:t>
            </a:r>
            <a:r>
              <a:rPr lang="en-US" sz="2300" b="1" dirty="0">
                <a:latin typeface="+mj-lt"/>
                <a:sym typeface="Wingdings" pitchFamily="2" charset="2"/>
              </a:rPr>
              <a:t>R</a:t>
            </a:r>
            <a:r>
              <a:rPr lang="en-US" sz="2200" b="1" dirty="0">
                <a:latin typeface="Arial Narrow" pitchFamily="34" charset="0"/>
                <a:sym typeface="Wingdings" pitchFamily="2" charset="2"/>
              </a:rPr>
              <a:t>)</a:t>
            </a:r>
          </a:p>
        </p:txBody>
      </p:sp>
      <p:sp>
        <p:nvSpPr>
          <p:cNvPr id="25" name="Rectangle 24"/>
          <p:cNvSpPr/>
          <p:nvPr/>
        </p:nvSpPr>
        <p:spPr>
          <a:xfrm>
            <a:off x="6934200" y="3892989"/>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63715" y="3981824"/>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r</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27" name="Rectangle 26"/>
          <p:cNvSpPr/>
          <p:nvPr/>
        </p:nvSpPr>
        <p:spPr>
          <a:xfrm>
            <a:off x="302309" y="3892463"/>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1824" y="3981298"/>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K</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29" name="Rectangle 28"/>
          <p:cNvSpPr/>
          <p:nvPr/>
        </p:nvSpPr>
        <p:spPr>
          <a:xfrm>
            <a:off x="276554" y="911770"/>
            <a:ext cx="8590892" cy="430887"/>
          </a:xfrm>
          <a:prstGeom prst="rect">
            <a:avLst/>
          </a:prstGeom>
        </p:spPr>
        <p:txBody>
          <a:bodyPr wrap="square">
            <a:spAutoFit/>
          </a:bodyPr>
          <a:lstStyle/>
          <a:p>
            <a:pPr marL="0" lvl="2" algn="ctr"/>
            <a:r>
              <a:rPr lang="en-US" sz="2200" b="1" u="sng" dirty="0" smtClean="0">
                <a:latin typeface="Arial Narrow" pitchFamily="34" charset="0"/>
              </a:rPr>
              <a:t>What makes a better competitor</a:t>
            </a:r>
            <a:r>
              <a:rPr lang="en-US" sz="2200" b="1" dirty="0">
                <a:latin typeface="Arial Narrow" pitchFamily="34" charset="0"/>
              </a:rPr>
              <a:t> </a:t>
            </a:r>
            <a:r>
              <a:rPr lang="en-US" sz="2200" b="1" dirty="0" smtClean="0">
                <a:latin typeface="Arial Narrow" pitchFamily="34" charset="0"/>
              </a:rPr>
              <a:t>(i.e., lower R*)?</a:t>
            </a:r>
          </a:p>
        </p:txBody>
      </p:sp>
      <p:sp>
        <p:nvSpPr>
          <p:cNvPr id="30" name="Rectangle 29"/>
          <p:cNvSpPr/>
          <p:nvPr/>
        </p:nvSpPr>
        <p:spPr>
          <a:xfrm>
            <a:off x="839786" y="1471520"/>
            <a:ext cx="2253156" cy="430887"/>
          </a:xfrm>
          <a:prstGeom prst="rect">
            <a:avLst/>
          </a:prstGeom>
        </p:spPr>
        <p:txBody>
          <a:bodyPr wrap="square">
            <a:spAutoFit/>
          </a:bodyPr>
          <a:lstStyle/>
          <a:p>
            <a:pPr marL="0" lvl="4" algn="ctr"/>
            <a:r>
              <a:rPr lang="en-US" sz="2200" b="1" dirty="0" smtClean="0">
                <a:latin typeface="Arial Narrow" pitchFamily="34" charset="0"/>
              </a:rPr>
              <a:t>Higher birth rate</a:t>
            </a:r>
          </a:p>
        </p:txBody>
      </p:sp>
      <p:sp>
        <p:nvSpPr>
          <p:cNvPr id="31" name="Rectangle 30"/>
          <p:cNvSpPr/>
          <p:nvPr/>
        </p:nvSpPr>
        <p:spPr>
          <a:xfrm>
            <a:off x="3674022" y="1471520"/>
            <a:ext cx="2176956" cy="430887"/>
          </a:xfrm>
          <a:prstGeom prst="rect">
            <a:avLst/>
          </a:prstGeom>
        </p:spPr>
        <p:txBody>
          <a:bodyPr wrap="square">
            <a:spAutoFit/>
          </a:bodyPr>
          <a:lstStyle/>
          <a:p>
            <a:pPr marL="0" lvl="4" algn="ctr"/>
            <a:r>
              <a:rPr lang="en-US" sz="2200" b="1" dirty="0" smtClean="0">
                <a:latin typeface="Arial Narrow" pitchFamily="34" charset="0"/>
              </a:rPr>
              <a:t>Lower death rate</a:t>
            </a:r>
          </a:p>
        </p:txBody>
      </p:sp>
      <p:sp>
        <p:nvSpPr>
          <p:cNvPr id="32" name="Rectangle 31"/>
          <p:cNvSpPr/>
          <p:nvPr/>
        </p:nvSpPr>
        <p:spPr>
          <a:xfrm>
            <a:off x="6629400" y="1471520"/>
            <a:ext cx="1414956" cy="430887"/>
          </a:xfrm>
          <a:prstGeom prst="rect">
            <a:avLst/>
          </a:prstGeom>
        </p:spPr>
        <p:txBody>
          <a:bodyPr wrap="square">
            <a:spAutoFit/>
          </a:bodyPr>
          <a:lstStyle/>
          <a:p>
            <a:pPr marL="0" lvl="4" algn="ctr"/>
            <a:r>
              <a:rPr lang="en-US" sz="2200" b="1" dirty="0" smtClean="0">
                <a:latin typeface="Arial Narrow" pitchFamily="34" charset="0"/>
              </a:rPr>
              <a:t>Lower h</a:t>
            </a:r>
          </a:p>
        </p:txBody>
      </p:sp>
      <p:sp>
        <p:nvSpPr>
          <p:cNvPr id="33" name="Rectangle 32"/>
          <p:cNvSpPr/>
          <p:nvPr/>
        </p:nvSpPr>
        <p:spPr>
          <a:xfrm>
            <a:off x="1227785" y="2133600"/>
            <a:ext cx="6688430"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91054" y="2238201"/>
            <a:ext cx="5161892" cy="44627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Does this perfect competitor exist in nature?</a:t>
            </a:r>
            <a:endParaRPr lang="en-US" sz="2300" b="1" dirty="0" smtClean="0">
              <a:latin typeface="+mj-lt"/>
            </a:endParaRPr>
          </a:p>
        </p:txBody>
      </p:sp>
    </p:spTree>
    <p:extLst>
      <p:ext uri="{BB962C8B-B14F-4D97-AF65-F5344CB8AC3E}">
        <p14:creationId xmlns:p14="http://schemas.microsoft.com/office/powerpoint/2010/main" xmlns="" val="32732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5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5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fade">
                                      <p:cBhvr>
                                        <p:cTn id="33" dur="500"/>
                                        <p:tgtEl>
                                          <p:spTgt spid="1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xEl>
                                              <p:pRg st="2" end="2"/>
                                            </p:txEl>
                                          </p:spTgt>
                                        </p:tgtEl>
                                        <p:attrNameLst>
                                          <p:attrName>style.visibility</p:attrName>
                                        </p:attrNameLst>
                                      </p:cBhvr>
                                      <p:to>
                                        <p:strVal val="visible"/>
                                      </p:to>
                                    </p:set>
                                    <p:animEffect transition="in" filter="fade">
                                      <p:cBhvr>
                                        <p:cTn id="38" dur="500"/>
                                        <p:tgtEl>
                                          <p:spTgt spid="1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animEffect transition="in" filter="fade">
                                      <p:cBhvr>
                                        <p:cTn id="43" dur="500"/>
                                        <p:tgtEl>
                                          <p:spTgt spid="1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Unstable Environments</a:t>
            </a:r>
            <a:endParaRPr lang="en-US" sz="3000" b="1" dirty="0">
              <a:latin typeface="Arial Narrow" pitchFamily="34" charset="0"/>
            </a:endParaRPr>
          </a:p>
        </p:txBody>
      </p:sp>
      <p:sp>
        <p:nvSpPr>
          <p:cNvPr id="5" name="Rectangle 4"/>
          <p:cNvSpPr/>
          <p:nvPr/>
        </p:nvSpPr>
        <p:spPr>
          <a:xfrm>
            <a:off x="228600" y="793532"/>
            <a:ext cx="8686800"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Competition-disturbance model</a:t>
            </a:r>
          </a:p>
        </p:txBody>
      </p:sp>
      <p:sp>
        <p:nvSpPr>
          <p:cNvPr id="15" name="Rectangle 14"/>
          <p:cNvSpPr/>
          <p:nvPr/>
        </p:nvSpPr>
        <p:spPr>
          <a:xfrm>
            <a:off x="1066800" y="1219200"/>
            <a:ext cx="6918434" cy="3886200"/>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4326" t="14443" b="10606"/>
          <a:stretch/>
        </p:blipFill>
        <p:spPr bwMode="auto">
          <a:xfrm>
            <a:off x="1903274" y="1610720"/>
            <a:ext cx="6081960" cy="3026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p:nvPr/>
        </p:nvSpPr>
        <p:spPr>
          <a:xfrm>
            <a:off x="3821410" y="4632443"/>
            <a:ext cx="1765736"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Time</a:t>
            </a:r>
          </a:p>
        </p:txBody>
      </p:sp>
      <p:sp>
        <p:nvSpPr>
          <p:cNvPr id="18" name="Rectangle 17"/>
          <p:cNvSpPr/>
          <p:nvPr/>
        </p:nvSpPr>
        <p:spPr>
          <a:xfrm rot="16200000">
            <a:off x="489654" y="2814180"/>
            <a:ext cx="239635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Abundance</a:t>
            </a:r>
          </a:p>
        </p:txBody>
      </p:sp>
      <p:sp>
        <p:nvSpPr>
          <p:cNvPr id="2" name="Rectangle 1"/>
          <p:cNvSpPr/>
          <p:nvPr/>
        </p:nvSpPr>
        <p:spPr>
          <a:xfrm>
            <a:off x="2667000" y="1592288"/>
            <a:ext cx="4876800" cy="988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34541" t="18087" r="7136" b="65322"/>
          <a:stretch/>
        </p:blipFill>
        <p:spPr bwMode="auto">
          <a:xfrm>
            <a:off x="3886200" y="1418887"/>
            <a:ext cx="3707524" cy="67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p:nvPr/>
        </p:nvGrpSpPr>
        <p:grpSpPr>
          <a:xfrm>
            <a:off x="1983830" y="1546340"/>
            <a:ext cx="4629804" cy="1125925"/>
            <a:chOff x="1983830" y="1622540"/>
            <a:chExt cx="4629804" cy="1125925"/>
          </a:xfrm>
        </p:grpSpPr>
        <p:cxnSp>
          <p:nvCxnSpPr>
            <p:cNvPr id="4" name="Straight Arrow Connector 3"/>
            <p:cNvCxnSpPr/>
            <p:nvPr/>
          </p:nvCxnSpPr>
          <p:spPr>
            <a:xfrm>
              <a:off x="3017372" y="2199825"/>
              <a:ext cx="0" cy="548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30868" y="2184059"/>
              <a:ext cx="0" cy="548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76196" y="2183533"/>
              <a:ext cx="0" cy="548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13634" y="2183533"/>
              <a:ext cx="0" cy="5486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3830" y="1622540"/>
              <a:ext cx="2012732"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Disturbance</a:t>
              </a:r>
            </a:p>
          </p:txBody>
        </p:sp>
      </p:grpSp>
      <p:sp>
        <p:nvSpPr>
          <p:cNvPr id="21" name="Rectangle 20"/>
          <p:cNvSpPr/>
          <p:nvPr/>
        </p:nvSpPr>
        <p:spPr>
          <a:xfrm>
            <a:off x="7302064" y="3193578"/>
            <a:ext cx="640080" cy="1140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1" y="5181600"/>
            <a:ext cx="8610599" cy="1523494"/>
          </a:xfrm>
          <a:prstGeom prst="rect">
            <a:avLst/>
          </a:prstGeom>
        </p:spPr>
        <p:txBody>
          <a:bodyPr wrap="square">
            <a:spAutoFit/>
          </a:bodyPr>
          <a:lstStyle/>
          <a:p>
            <a:pPr marL="0" lvl="2"/>
            <a:r>
              <a:rPr lang="en-US" sz="2200" b="1" dirty="0" smtClean="0">
                <a:latin typeface="Arial Narrow" pitchFamily="34" charset="0"/>
                <a:sym typeface="Wingdings" pitchFamily="2" charset="2"/>
              </a:rPr>
              <a:t>Disturbance allows inferior competitor to co-exist</a:t>
            </a:r>
          </a:p>
          <a:p>
            <a:pPr marL="0" lvl="2"/>
            <a:endParaRPr lang="en-US" sz="500" b="1" dirty="0" smtClean="0">
              <a:latin typeface="Arial Narrow" pitchFamily="34" charset="0"/>
              <a:sym typeface="Wingdings" pitchFamily="2" charset="2"/>
            </a:endParaRPr>
          </a:p>
          <a:p>
            <a:pPr marL="0" lvl="2">
              <a:tabLst>
                <a:tab pos="457200" algn="l"/>
              </a:tabLst>
            </a:pPr>
            <a:r>
              <a:rPr lang="en-US" sz="2200" b="1" dirty="0" smtClean="0">
                <a:latin typeface="Arial Narrow" pitchFamily="34" charset="0"/>
                <a:sym typeface="Wingdings" pitchFamily="2" charset="2"/>
              </a:rPr>
              <a:t>	Inferior competitor explodes after disturbance then gradually declines</a:t>
            </a:r>
          </a:p>
          <a:p>
            <a:pPr marL="0" lvl="2">
              <a:tabLst>
                <a:tab pos="457200" algn="l"/>
              </a:tabLst>
            </a:pPr>
            <a:r>
              <a:rPr lang="en-US" sz="2200" b="1" dirty="0" smtClean="0">
                <a:latin typeface="Arial Narrow" pitchFamily="34" charset="0"/>
                <a:sym typeface="Wingdings" pitchFamily="2" charset="2"/>
              </a:rPr>
              <a:t>	Superior competitor rapidly declines after disturbance, then gradually 	builds back to dominance</a:t>
            </a:r>
          </a:p>
        </p:txBody>
      </p:sp>
    </p:spTree>
    <p:extLst>
      <p:ext uri="{BB962C8B-B14F-4D97-AF65-F5344CB8AC3E}">
        <p14:creationId xmlns:p14="http://schemas.microsoft.com/office/powerpoint/2010/main" xmlns="" val="6844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Some Ecological History</a:t>
            </a:r>
            <a:endParaRPr lang="en-US" sz="3000" b="1" dirty="0">
              <a:latin typeface="Arial Narrow" pitchFamily="34" charset="0"/>
            </a:endParaRPr>
          </a:p>
        </p:txBody>
      </p:sp>
      <p:sp>
        <p:nvSpPr>
          <p:cNvPr id="5" name="Rectangle 4"/>
          <p:cNvSpPr/>
          <p:nvPr/>
        </p:nvSpPr>
        <p:spPr>
          <a:xfrm>
            <a:off x="228600" y="1145262"/>
            <a:ext cx="8686800" cy="4832092"/>
          </a:xfrm>
          <a:prstGeom prst="rect">
            <a:avLst/>
          </a:prstGeom>
        </p:spPr>
        <p:txBody>
          <a:bodyPr wrap="square">
            <a:spAutoFit/>
          </a:bodyPr>
          <a:lstStyle/>
          <a:p>
            <a:pPr marL="0" lvl="2" algn="ctr"/>
            <a:r>
              <a:rPr lang="en-US" sz="2200" b="1" dirty="0" smtClean="0">
                <a:latin typeface="Arial Narrow" pitchFamily="34" charset="0"/>
                <a:sym typeface="Wingdings" pitchFamily="2" charset="2"/>
              </a:rPr>
              <a:t>For a long time, the importance of disturbance was unappreciated</a:t>
            </a:r>
          </a:p>
          <a:p>
            <a:pPr marL="0" lvl="2" algn="ctr"/>
            <a:endParaRPr lang="en-US" sz="22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Until </a:t>
            </a:r>
            <a:r>
              <a:rPr lang="en-US" sz="2200" b="1" dirty="0">
                <a:latin typeface="Arial Narrow" pitchFamily="34" charset="0"/>
                <a:sym typeface="Wingdings" pitchFamily="2" charset="2"/>
              </a:rPr>
              <a:t>the </a:t>
            </a:r>
            <a:r>
              <a:rPr lang="en-US" sz="2200" b="1" dirty="0" smtClean="0">
                <a:latin typeface="Arial Narrow" pitchFamily="34" charset="0"/>
                <a:sym typeface="Wingdings" pitchFamily="2" charset="2"/>
              </a:rPr>
              <a:t>1960-1970s, </a:t>
            </a:r>
            <a:r>
              <a:rPr lang="en-US" sz="2200" b="1" dirty="0">
                <a:latin typeface="Arial Narrow" pitchFamily="34" charset="0"/>
                <a:sym typeface="Wingdings" pitchFamily="2" charset="2"/>
              </a:rPr>
              <a:t>most ecologists thought in terms of </a:t>
            </a:r>
            <a:r>
              <a:rPr lang="en-US" sz="2200" b="1" dirty="0" smtClean="0">
                <a:latin typeface="Arial Narrow" pitchFamily="34" charset="0"/>
                <a:sym typeface="Wingdings" pitchFamily="2" charset="2"/>
              </a:rPr>
              <a:t>equilibria</a:t>
            </a:r>
          </a:p>
          <a:p>
            <a:pPr marL="0" lvl="2" algn="ctr"/>
            <a:r>
              <a:rPr lang="en-US" sz="2200" b="1" dirty="0" smtClean="0">
                <a:latin typeface="Arial Narrow" pitchFamily="34" charset="0"/>
                <a:sym typeface="Wingdings" pitchFamily="2" charset="2"/>
              </a:rPr>
              <a:t>i.e., focused on predicting </a:t>
            </a:r>
            <a:r>
              <a:rPr lang="en-US" sz="2200" b="1" dirty="0">
                <a:latin typeface="Arial Narrow" pitchFamily="34" charset="0"/>
                <a:sym typeface="Wingdings" pitchFamily="2" charset="2"/>
              </a:rPr>
              <a:t>what happens at </a:t>
            </a:r>
            <a:r>
              <a:rPr lang="en-US" sz="2200" b="1" dirty="0" smtClean="0">
                <a:latin typeface="Arial Narrow" pitchFamily="34" charset="0"/>
                <a:sym typeface="Wingdings" pitchFamily="2" charset="2"/>
              </a:rPr>
              <a:t>equilibrium</a:t>
            </a:r>
          </a:p>
          <a:p>
            <a:pPr marL="0" lvl="2" algn="ctr"/>
            <a:endParaRPr lang="en-US" sz="22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emphasis on “balance” </a:t>
            </a:r>
            <a:r>
              <a:rPr lang="en-US" sz="2200" b="1" dirty="0">
                <a:latin typeface="Arial Narrow" pitchFamily="34" charset="0"/>
                <a:sym typeface="Wingdings" pitchFamily="2" charset="2"/>
              </a:rPr>
              <a:t>and </a:t>
            </a:r>
            <a:r>
              <a:rPr lang="en-US" sz="2200" b="1" dirty="0" smtClean="0">
                <a:latin typeface="Arial Narrow" pitchFamily="34" charset="0"/>
                <a:sym typeface="Wingdings" pitchFamily="2" charset="2"/>
              </a:rPr>
              <a:t>“regulation”… steady state!</a:t>
            </a:r>
          </a:p>
          <a:p>
            <a:pPr marL="0" lvl="2" algn="ctr"/>
            <a:endParaRPr lang="en-US" sz="2200" b="1" dirty="0">
              <a:latin typeface="Arial Narrow" pitchFamily="34" charset="0"/>
              <a:sym typeface="Wingdings" pitchFamily="2" charset="2"/>
            </a:endParaRPr>
          </a:p>
          <a:p>
            <a:pPr marL="342900" lvl="2" indent="-342900" algn="ctr">
              <a:buFont typeface="Wingdings"/>
              <a:buChar char="à"/>
            </a:pPr>
            <a:r>
              <a:rPr lang="en-US" sz="2200" b="1" dirty="0" smtClean="0">
                <a:latin typeface="Arial Narrow" pitchFamily="34" charset="0"/>
                <a:sym typeface="Wingdings" pitchFamily="2" charset="2"/>
              </a:rPr>
              <a:t>Ecologists of the time thought species diversity was</a:t>
            </a:r>
          </a:p>
          <a:p>
            <a:pPr marL="0" lvl="2" algn="ctr"/>
            <a:r>
              <a:rPr lang="en-US" sz="2200" b="1" u="sng" dirty="0" smtClean="0">
                <a:latin typeface="Arial Narrow" pitchFamily="34" charset="0"/>
                <a:sym typeface="Wingdings" pitchFamily="2" charset="2"/>
              </a:rPr>
              <a:t>greatest in undisturbed ecosystems</a:t>
            </a:r>
          </a:p>
          <a:p>
            <a:pPr marL="0" lvl="2" algn="ctr"/>
            <a:endParaRPr lang="en-US" sz="22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It was not until the 1970s that the focus shifted to non-equilibrium states</a:t>
            </a:r>
          </a:p>
          <a:p>
            <a:pPr marL="0" lvl="2" algn="ctr"/>
            <a:r>
              <a:rPr lang="en-US" sz="2200" b="1" dirty="0" smtClean="0">
                <a:latin typeface="Arial Narrow" pitchFamily="34" charset="0"/>
                <a:sym typeface="Wingdings" pitchFamily="2" charset="2"/>
              </a:rPr>
              <a:t>…and to the importance of </a:t>
            </a:r>
            <a:r>
              <a:rPr lang="en-US" sz="2200" b="1" u="sng" dirty="0" smtClean="0">
                <a:latin typeface="Arial Narrow" pitchFamily="34" charset="0"/>
                <a:sym typeface="Wingdings" pitchFamily="2" charset="2"/>
              </a:rPr>
              <a:t>disturbance events</a:t>
            </a:r>
          </a:p>
          <a:p>
            <a:pPr marL="0" lvl="2" algn="ctr"/>
            <a:endParaRPr lang="en-US" sz="22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 Led to development of the </a:t>
            </a:r>
            <a:r>
              <a:rPr lang="en-US" sz="2200" b="1" u="sng" dirty="0" smtClean="0">
                <a:latin typeface="Arial Narrow" pitchFamily="34" charset="0"/>
                <a:sym typeface="Wingdings" pitchFamily="2" charset="2"/>
              </a:rPr>
              <a:t>intermediate disturbance hypothesis</a:t>
            </a:r>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(IDH)</a:t>
            </a:r>
            <a:endParaRPr lang="en-US" sz="2200" b="1" dirty="0">
              <a:latin typeface="Arial Narrow" pitchFamily="34" charset="0"/>
              <a:sym typeface="Wingdings" pitchFamily="2" charset="2"/>
            </a:endParaRPr>
          </a:p>
        </p:txBody>
      </p:sp>
    </p:spTree>
    <p:extLst>
      <p:ext uri="{BB962C8B-B14F-4D97-AF65-F5344CB8AC3E}">
        <p14:creationId xmlns:p14="http://schemas.microsoft.com/office/powerpoint/2010/main" xmlns="" val="35365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fade">
                                      <p:cBhvr>
                                        <p:cTn id="20" dur="500"/>
                                        <p:tgtEl>
                                          <p:spTgt spid="5">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fade">
                                      <p:cBhvr>
                                        <p:cTn id="28" dur="500"/>
                                        <p:tgtEl>
                                          <p:spTgt spid="5">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animEffect transition="in" filter="fade">
                                      <p:cBhvr>
                                        <p:cTn id="33" dur="500"/>
                                        <p:tgtEl>
                                          <p:spTgt spid="5">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animEffect transition="in" filter="fade">
                                      <p:cBhvr>
                                        <p:cTn id="38"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0536" y="2776990"/>
            <a:ext cx="5123825" cy="54864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Intermediate Disturbance Hypothesis (IDH)</a:t>
            </a:r>
            <a:endParaRPr lang="en-US" sz="3000" b="1" dirty="0">
              <a:latin typeface="Arial Narrow" pitchFamily="34" charset="0"/>
            </a:endParaRPr>
          </a:p>
        </p:txBody>
      </p:sp>
      <p:sp>
        <p:nvSpPr>
          <p:cNvPr id="5" name="Rectangle 4"/>
          <p:cNvSpPr/>
          <p:nvPr/>
        </p:nvSpPr>
        <p:spPr>
          <a:xfrm>
            <a:off x="228600" y="945932"/>
            <a:ext cx="8686800" cy="4524315"/>
          </a:xfrm>
          <a:prstGeom prst="rect">
            <a:avLst/>
          </a:prstGeom>
        </p:spPr>
        <p:txBody>
          <a:bodyPr wrap="square">
            <a:spAutoFit/>
          </a:bodyPr>
          <a:lstStyle/>
          <a:p>
            <a:pPr marL="0" lvl="2" algn="ctr"/>
            <a:r>
              <a:rPr lang="en-US" sz="2200" b="1" dirty="0" smtClean="0">
                <a:latin typeface="Arial Narrow" pitchFamily="34" charset="0"/>
                <a:sym typeface="Wingdings" pitchFamily="2" charset="2"/>
              </a:rPr>
              <a:t>With IDH:</a:t>
            </a:r>
          </a:p>
          <a:p>
            <a:pPr marL="0" lvl="2" algn="ctr"/>
            <a:r>
              <a:rPr lang="en-US" sz="2200" b="1" dirty="0" smtClean="0">
                <a:latin typeface="Arial Narrow" pitchFamily="34" charset="0"/>
                <a:sym typeface="Wingdings" pitchFamily="2" charset="2"/>
              </a:rPr>
              <a:t>focus shifted to dynamics </a:t>
            </a:r>
            <a:r>
              <a:rPr lang="en-US" sz="2200" b="1" u="sng" dirty="0" smtClean="0">
                <a:latin typeface="Arial Narrow" pitchFamily="34" charset="0"/>
                <a:sym typeface="Wingdings" pitchFamily="2" charset="2"/>
              </a:rPr>
              <a:t>before</a:t>
            </a:r>
            <a:r>
              <a:rPr lang="en-US" sz="2200" b="1" dirty="0" smtClean="0">
                <a:latin typeface="Arial Narrow" pitchFamily="34" charset="0"/>
                <a:sym typeface="Wingdings" pitchFamily="2" charset="2"/>
              </a:rPr>
              <a:t> equilibrium is reached</a:t>
            </a:r>
          </a:p>
          <a:p>
            <a:pPr marL="0" lvl="2" algn="ctr"/>
            <a:endParaRPr lang="en-US" sz="15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Current ecological thought:</a:t>
            </a:r>
            <a:endParaRPr lang="en-US" sz="22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periodic disturbance </a:t>
            </a:r>
            <a:r>
              <a:rPr lang="en-US" sz="2200" b="1" dirty="0">
                <a:latin typeface="Arial Narrow" pitchFamily="34" charset="0"/>
                <a:sym typeface="Wingdings" pitchFamily="2" charset="2"/>
              </a:rPr>
              <a:t>leads to coexistence </a:t>
            </a:r>
            <a:endParaRPr lang="en-US" sz="2200" b="1" dirty="0" smtClean="0">
              <a:latin typeface="Arial Narrow" pitchFamily="34" charset="0"/>
              <a:sym typeface="Wingdings" pitchFamily="2" charset="2"/>
            </a:endParaRPr>
          </a:p>
          <a:p>
            <a:pPr marL="0" lvl="2" algn="ctr"/>
            <a:endParaRPr lang="en-US" sz="1000" b="1" dirty="0" smtClean="0">
              <a:latin typeface="Arial Narrow" pitchFamily="34" charset="0"/>
              <a:sym typeface="Wingdings" pitchFamily="2" charset="2"/>
            </a:endParaRPr>
          </a:p>
          <a:p>
            <a:pPr marL="0" lvl="2" algn="ctr"/>
            <a:endParaRPr lang="en-US" sz="1000" b="1" dirty="0" smtClean="0">
              <a:latin typeface="Arial Narrow" pitchFamily="34" charset="0"/>
              <a:sym typeface="Wingdings" pitchFamily="2" charset="2"/>
            </a:endParaRPr>
          </a:p>
          <a:p>
            <a:pPr marL="342900" lvl="2" indent="-342900" algn="ctr">
              <a:buFont typeface="Wingdings"/>
              <a:buChar char="à"/>
            </a:pPr>
            <a:r>
              <a:rPr lang="en-US" sz="2200" b="1" dirty="0" smtClean="0">
                <a:latin typeface="Arial Narrow" pitchFamily="34" charset="0"/>
                <a:sym typeface="Wingdings" pitchFamily="2" charset="2"/>
              </a:rPr>
              <a:t>Disturbance supports biodiversity!</a:t>
            </a:r>
          </a:p>
          <a:p>
            <a:pPr marL="0" lvl="2" algn="ctr"/>
            <a:endParaRPr lang="en-US" sz="1000" b="1" dirty="0" smtClean="0">
              <a:latin typeface="Arial Narrow" pitchFamily="34" charset="0"/>
              <a:sym typeface="Wingdings" pitchFamily="2" charset="2"/>
            </a:endParaRPr>
          </a:p>
          <a:p>
            <a:pPr marL="0" lvl="2" algn="ctr"/>
            <a:endParaRPr lang="en-US" sz="10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but… disturbance cannot be too frequent or too infrequent</a:t>
            </a:r>
          </a:p>
          <a:p>
            <a:pPr marL="0" lvl="2" algn="ctr"/>
            <a:endParaRPr lang="en-US" sz="1000" b="1" dirty="0">
              <a:latin typeface="Arial Narrow" pitchFamily="34" charset="0"/>
              <a:sym typeface="Wingdings" pitchFamily="2" charset="2"/>
            </a:endParaRPr>
          </a:p>
          <a:p>
            <a:pPr marL="1257300" lvl="4" indent="-342900">
              <a:buFont typeface="Arial" pitchFamily="34" charset="0"/>
              <a:buChar char="•"/>
            </a:pPr>
            <a:r>
              <a:rPr lang="en-US" sz="2200" b="1" dirty="0" smtClean="0">
                <a:latin typeface="Arial Narrow" pitchFamily="34" charset="0"/>
                <a:sym typeface="Wingdings" pitchFamily="2" charset="2"/>
              </a:rPr>
              <a:t>Only </a:t>
            </a:r>
            <a:r>
              <a:rPr lang="en-US" sz="2200" b="1" dirty="0">
                <a:latin typeface="Arial Narrow" pitchFamily="34" charset="0"/>
                <a:sym typeface="Wingdings" pitchFamily="2" charset="2"/>
              </a:rPr>
              <a:t>superior competitor exists </a:t>
            </a:r>
            <a:r>
              <a:rPr lang="en-US" sz="2200" b="1" dirty="0" smtClean="0">
                <a:latin typeface="Arial Narrow" pitchFamily="34" charset="0"/>
                <a:sym typeface="Wingdings" pitchFamily="2" charset="2"/>
              </a:rPr>
              <a:t>with </a:t>
            </a:r>
            <a:r>
              <a:rPr lang="en-US" sz="2200" b="1" u="sng" dirty="0" smtClean="0">
                <a:latin typeface="Arial Narrow" pitchFamily="34" charset="0"/>
                <a:sym typeface="Wingdings" pitchFamily="2" charset="2"/>
              </a:rPr>
              <a:t>zero</a:t>
            </a:r>
            <a:r>
              <a:rPr lang="en-US" sz="2200" b="1" dirty="0" smtClean="0">
                <a:latin typeface="Arial Narrow" pitchFamily="34" charset="0"/>
                <a:sym typeface="Wingdings" pitchFamily="2" charset="2"/>
              </a:rPr>
              <a:t> disturbance</a:t>
            </a:r>
          </a:p>
          <a:p>
            <a:pPr marL="1257300" lvl="4" indent="-342900">
              <a:buFont typeface="Arial" pitchFamily="34" charset="0"/>
              <a:buChar char="•"/>
            </a:pPr>
            <a:r>
              <a:rPr lang="en-US" sz="2200" b="1" dirty="0">
                <a:latin typeface="Arial Narrow" pitchFamily="34" charset="0"/>
                <a:sym typeface="Wingdings" pitchFamily="2" charset="2"/>
              </a:rPr>
              <a:t>O</a:t>
            </a:r>
            <a:r>
              <a:rPr lang="en-US" sz="2200" b="1" dirty="0" smtClean="0">
                <a:latin typeface="Arial Narrow" pitchFamily="34" charset="0"/>
                <a:sym typeface="Wingdings" pitchFamily="2" charset="2"/>
              </a:rPr>
              <a:t>nly </a:t>
            </a:r>
            <a:r>
              <a:rPr lang="en-US" sz="2200" b="1" dirty="0">
                <a:latin typeface="Arial Narrow" pitchFamily="34" charset="0"/>
                <a:sym typeface="Wingdings" pitchFamily="2" charset="2"/>
              </a:rPr>
              <a:t>weed </a:t>
            </a:r>
            <a:r>
              <a:rPr lang="en-US" sz="2200" b="1" dirty="0" smtClean="0">
                <a:latin typeface="Arial Narrow" pitchFamily="34" charset="0"/>
                <a:sym typeface="Wingdings" pitchFamily="2" charset="2"/>
              </a:rPr>
              <a:t>exists with </a:t>
            </a:r>
            <a:r>
              <a:rPr lang="en-US" sz="2200" b="1" dirty="0">
                <a:latin typeface="Arial Narrow" pitchFamily="34" charset="0"/>
                <a:sym typeface="Wingdings" pitchFamily="2" charset="2"/>
              </a:rPr>
              <a:t>very </a:t>
            </a:r>
            <a:r>
              <a:rPr lang="en-US" sz="2200" b="1" u="sng" dirty="0">
                <a:latin typeface="Arial Narrow" pitchFamily="34" charset="0"/>
                <a:sym typeface="Wingdings" pitchFamily="2" charset="2"/>
              </a:rPr>
              <a:t>high</a:t>
            </a:r>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disturbance</a:t>
            </a:r>
          </a:p>
          <a:p>
            <a:pPr marL="914400" lvl="4"/>
            <a:endParaRPr lang="en-US" sz="1500" b="1" dirty="0" smtClean="0">
              <a:latin typeface="Arial Narrow" pitchFamily="34" charset="0"/>
              <a:sym typeface="Wingdings" pitchFamily="2" charset="2"/>
            </a:endParaRPr>
          </a:p>
          <a:p>
            <a:pPr marL="914400" lvl="4"/>
            <a:r>
              <a:rPr lang="en-US" sz="2200" b="1" dirty="0" smtClean="0">
                <a:latin typeface="Arial Narrow" pitchFamily="34" charset="0"/>
                <a:sym typeface="Wingdings" pitchFamily="2" charset="2"/>
              </a:rPr>
              <a:t> Need </a:t>
            </a:r>
            <a:r>
              <a:rPr lang="en-US" sz="2200" b="1" u="sng" dirty="0" smtClean="0">
                <a:latin typeface="Arial Narrow" pitchFamily="34" charset="0"/>
                <a:sym typeface="Wingdings" pitchFamily="2" charset="2"/>
              </a:rPr>
              <a:t>intermediate</a:t>
            </a:r>
            <a:r>
              <a:rPr lang="en-US" sz="2200" b="1" dirty="0" smtClean="0">
                <a:latin typeface="Arial Narrow" pitchFamily="34" charset="0"/>
                <a:sym typeface="Wingdings" pitchFamily="2" charset="2"/>
              </a:rPr>
              <a:t> disturbance for coexistence of competitors</a:t>
            </a:r>
            <a:endParaRPr lang="en-US" sz="2200" b="1" dirty="0">
              <a:latin typeface="Arial Narrow" pitchFamily="34" charset="0"/>
              <a:sym typeface="Wingdings" pitchFamily="2" charset="2"/>
            </a:endParaRPr>
          </a:p>
        </p:txBody>
      </p:sp>
      <p:sp>
        <p:nvSpPr>
          <p:cNvPr id="10" name="Rectangle 9"/>
          <p:cNvSpPr/>
          <p:nvPr/>
        </p:nvSpPr>
        <p:spPr>
          <a:xfrm>
            <a:off x="614919" y="5428596"/>
            <a:ext cx="7937936" cy="1066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7073" y="5572066"/>
            <a:ext cx="7409855" cy="769441"/>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Consequently, managing an ecosystem for high biodiversity</a:t>
            </a:r>
          </a:p>
          <a:p>
            <a:pPr marL="0" lvl="2" algn="ctr"/>
            <a:r>
              <a:rPr lang="en-US" sz="2200" b="1" dirty="0" smtClean="0">
                <a:latin typeface="Arial Narrow" pitchFamily="34" charset="0"/>
                <a:sym typeface="Wingdings" pitchFamily="2" charset="2"/>
              </a:rPr>
              <a:t>may require periodic or spatially-patchy disturbances</a:t>
            </a:r>
          </a:p>
        </p:txBody>
      </p:sp>
    </p:spTree>
    <p:extLst>
      <p:ext uri="{BB962C8B-B14F-4D97-AF65-F5344CB8AC3E}">
        <p14:creationId xmlns:p14="http://schemas.microsoft.com/office/powerpoint/2010/main" xmlns="" val="30202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Effect transition="in" filter="fade">
                                      <p:cBhvr>
                                        <p:cTn id="15" dur="500"/>
                                        <p:tgtEl>
                                          <p:spTgt spid="5">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animEffect transition="in" filter="fade">
                                      <p:cBhvr>
                                        <p:cTn id="23" dur="500"/>
                                        <p:tgtEl>
                                          <p:spTgt spid="5">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2" end="12"/>
                                            </p:txEl>
                                          </p:spTgt>
                                        </p:tgtEl>
                                        <p:attrNameLst>
                                          <p:attrName>style.visibility</p:attrName>
                                        </p:attrNameLst>
                                      </p:cBhvr>
                                      <p:to>
                                        <p:strVal val="visible"/>
                                      </p:to>
                                    </p:set>
                                    <p:animEffect transition="in" filter="fade">
                                      <p:cBhvr>
                                        <p:cTn id="28" dur="500"/>
                                        <p:tgtEl>
                                          <p:spTgt spid="5">
                                            <p:txEl>
                                              <p:pRg st="12" end="1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animEffect transition="in" filter="fade">
                                      <p:cBhvr>
                                        <p:cTn id="33" dur="500"/>
                                        <p:tgtEl>
                                          <p:spTgt spid="5">
                                            <p:txEl>
                                              <p:pRg st="13" end="1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15" end="15"/>
                                            </p:txEl>
                                          </p:spTgt>
                                        </p:tgtEl>
                                        <p:attrNameLst>
                                          <p:attrName>style.visibility</p:attrName>
                                        </p:attrNameLst>
                                      </p:cBhvr>
                                      <p:to>
                                        <p:strVal val="visible"/>
                                      </p:to>
                                    </p:set>
                                    <p:animEffect transition="in" filter="fade">
                                      <p:cBhvr>
                                        <p:cTn id="38" dur="500"/>
                                        <p:tgtEl>
                                          <p:spTgt spid="5">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Intermediate Disturbance Hypothesis (IDH)</a:t>
            </a:r>
            <a:endParaRPr lang="en-US" sz="3000" b="1" dirty="0">
              <a:latin typeface="Arial Narrow" pitchFamily="34" charset="0"/>
            </a:endParaRPr>
          </a:p>
        </p:txBody>
      </p:sp>
      <p:sp>
        <p:nvSpPr>
          <p:cNvPr id="5" name="Rectangle 4"/>
          <p:cNvSpPr/>
          <p:nvPr/>
        </p:nvSpPr>
        <p:spPr>
          <a:xfrm>
            <a:off x="228600" y="1026616"/>
            <a:ext cx="8686800" cy="3631763"/>
          </a:xfrm>
          <a:prstGeom prst="rect">
            <a:avLst/>
          </a:prstGeom>
        </p:spPr>
        <p:txBody>
          <a:bodyPr wrap="square">
            <a:spAutoFit/>
          </a:bodyPr>
          <a:lstStyle/>
          <a:p>
            <a:pPr marL="0" lvl="2" algn="ctr"/>
            <a:r>
              <a:rPr lang="en-US" sz="2200" b="1" dirty="0" smtClean="0">
                <a:latin typeface="Arial Narrow" pitchFamily="34" charset="0"/>
                <a:sym typeface="Wingdings" pitchFamily="2" charset="2"/>
              </a:rPr>
              <a:t>Intermediate disturbance was a BIG DEAL at the time</a:t>
            </a:r>
          </a:p>
          <a:p>
            <a:pPr marL="0" lvl="2" algn="ctr"/>
            <a:endParaRPr lang="en-US" sz="2200" b="1" dirty="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The </a:t>
            </a:r>
            <a:r>
              <a:rPr lang="en-US" sz="2200" b="1" dirty="0">
                <a:latin typeface="Arial Narrow" pitchFamily="34" charset="0"/>
                <a:sym typeface="Wingdings" pitchFamily="2" charset="2"/>
              </a:rPr>
              <a:t>idea that </a:t>
            </a:r>
            <a:r>
              <a:rPr lang="en-US" sz="2200" b="1" dirty="0" smtClean="0">
                <a:latin typeface="Arial Narrow" pitchFamily="34" charset="0"/>
                <a:sym typeface="Wingdings" pitchFamily="2" charset="2"/>
              </a:rPr>
              <a:t>disturbances</a:t>
            </a:r>
          </a:p>
          <a:p>
            <a:pPr marL="0" lvl="2" algn="ctr"/>
            <a:r>
              <a:rPr lang="en-US" sz="2200" b="1" dirty="0" smtClean="0">
                <a:latin typeface="Arial Narrow" pitchFamily="34" charset="0"/>
                <a:sym typeface="Wingdings" pitchFamily="2" charset="2"/>
              </a:rPr>
              <a:t>~ which </a:t>
            </a:r>
            <a:r>
              <a:rPr lang="en-US" sz="2200" b="1" dirty="0">
                <a:latin typeface="Arial Narrow" pitchFamily="34" charset="0"/>
                <a:sym typeface="Wingdings" pitchFamily="2" charset="2"/>
              </a:rPr>
              <a:t>entail the loss </a:t>
            </a:r>
            <a:r>
              <a:rPr lang="en-US" sz="2200" b="1" dirty="0" smtClean="0">
                <a:latin typeface="Arial Narrow" pitchFamily="34" charset="0"/>
                <a:sym typeface="Wingdings" pitchFamily="2" charset="2"/>
              </a:rPr>
              <a:t>(death) of </a:t>
            </a:r>
            <a:r>
              <a:rPr lang="en-US" sz="2200" b="1" dirty="0">
                <a:latin typeface="Arial Narrow" pitchFamily="34" charset="0"/>
                <a:sym typeface="Wingdings" pitchFamily="2" charset="2"/>
              </a:rPr>
              <a:t>individuals from </a:t>
            </a:r>
            <a:r>
              <a:rPr lang="en-US" sz="2200" b="1" dirty="0" smtClean="0">
                <a:latin typeface="Arial Narrow" pitchFamily="34" charset="0"/>
                <a:sym typeface="Wingdings" pitchFamily="2" charset="2"/>
              </a:rPr>
              <a:t>populations ~</a:t>
            </a:r>
          </a:p>
          <a:p>
            <a:pPr marL="0" lvl="2" algn="ctr"/>
            <a:r>
              <a:rPr lang="en-US" sz="2200" b="1" dirty="0" smtClean="0">
                <a:latin typeface="Arial Narrow" pitchFamily="34" charset="0"/>
                <a:sym typeface="Wingdings" pitchFamily="2" charset="2"/>
              </a:rPr>
              <a:t>can </a:t>
            </a:r>
            <a:r>
              <a:rPr lang="en-US" sz="2200" b="1" dirty="0">
                <a:latin typeface="Arial Narrow" pitchFamily="34" charset="0"/>
                <a:sym typeface="Wingdings" pitchFamily="2" charset="2"/>
              </a:rPr>
              <a:t>be vitally important to the health of </a:t>
            </a:r>
            <a:r>
              <a:rPr lang="en-US" sz="2200" b="1" dirty="0" smtClean="0">
                <a:latin typeface="Arial Narrow" pitchFamily="34" charset="0"/>
                <a:sym typeface="Wingdings" pitchFamily="2" charset="2"/>
              </a:rPr>
              <a:t>ecosystems</a:t>
            </a:r>
          </a:p>
          <a:p>
            <a:pPr marL="0" lvl="2" algn="ctr"/>
            <a:endParaRPr lang="en-US" sz="500" b="1" dirty="0" smtClean="0">
              <a:latin typeface="Arial Narrow" pitchFamily="34" charset="0"/>
              <a:sym typeface="Wingdings" pitchFamily="2" charset="2"/>
            </a:endParaRPr>
          </a:p>
          <a:p>
            <a:pPr marL="0" lvl="2" algn="ctr"/>
            <a:r>
              <a:rPr lang="en-US" sz="2200" b="1" i="1" dirty="0" smtClean="0">
                <a:latin typeface="Arial Narrow" pitchFamily="34" charset="0"/>
                <a:sym typeface="Wingdings" pitchFamily="2" charset="2"/>
              </a:rPr>
              <a:t>required a major change in perspective</a:t>
            </a:r>
          </a:p>
          <a:p>
            <a:pPr marL="0" lvl="2" algn="ctr"/>
            <a:endParaRPr lang="en-US" sz="2200" b="1" i="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IDH has changed the attitudes of management agencies</a:t>
            </a:r>
          </a:p>
          <a:p>
            <a:pPr marL="0" lvl="2" algn="ctr"/>
            <a:endParaRPr lang="en-US" sz="5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e.g., allow natural fire to burn in Yellowstone (as of 1972)</a:t>
            </a:r>
          </a:p>
          <a:p>
            <a:pPr marL="0" lvl="2" algn="ctr"/>
            <a:r>
              <a:rPr lang="en-US" sz="2200" b="1" dirty="0" smtClean="0">
                <a:latin typeface="Arial Narrow" pitchFamily="34" charset="0"/>
                <a:sym typeface="Wingdings" pitchFamily="2" charset="2"/>
              </a:rPr>
              <a:t>and do some prescribed fires (controlled burns)</a:t>
            </a:r>
            <a:endParaRPr lang="en-US" sz="2200" b="1" dirty="0">
              <a:latin typeface="Arial Narrow" pitchFamily="34" charset="0"/>
              <a:sym typeface="Wingdings" pitchFamily="2" charset="2"/>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4818604"/>
            <a:ext cx="4419600" cy="1582196"/>
          </a:xfrm>
          <a:prstGeom prst="rect">
            <a:avLst/>
          </a:prstGeom>
          <a:noFill/>
          <a:ln w="28575">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10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500"/>
                                        <p:tgtEl>
                                          <p:spTgt spid="5">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500"/>
                                        <p:tgtEl>
                                          <p:spTgt spid="5">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fade">
                                      <p:cBhvr>
                                        <p:cTn id="27" dur="500"/>
                                        <p:tgtEl>
                                          <p:spTgt spid="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fade">
                                      <p:cBhvr>
                                        <p:cTn id="3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33500" y="1600200"/>
            <a:ext cx="6477000" cy="3352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75326" y="1924000"/>
            <a:ext cx="4593349" cy="2708434"/>
          </a:xfrm>
          <a:prstGeom prst="rect">
            <a:avLst/>
          </a:prstGeom>
        </p:spPr>
        <p:txBody>
          <a:bodyPr wrap="square">
            <a:spAutoFit/>
          </a:bodyPr>
          <a:lstStyle/>
          <a:p>
            <a:pPr marL="0" lvl="2" algn="ctr"/>
            <a:r>
              <a:rPr lang="en-US" sz="5000" b="1" u="sng" dirty="0" smtClean="0">
                <a:latin typeface="KabobLight" pitchFamily="2" charset="0"/>
              </a:rPr>
              <a:t>Coexistence</a:t>
            </a:r>
            <a:r>
              <a:rPr lang="en-US" sz="5000" b="1" dirty="0" smtClean="0">
                <a:latin typeface="KabobLight" pitchFamily="2" charset="0"/>
              </a:rPr>
              <a:t>:</a:t>
            </a:r>
          </a:p>
          <a:p>
            <a:pPr marL="0" lvl="2" algn="ctr"/>
            <a:endParaRPr lang="en-US" sz="2000" b="1" dirty="0" smtClean="0">
              <a:latin typeface="KabobLight" pitchFamily="2" charset="0"/>
            </a:endParaRPr>
          </a:p>
          <a:p>
            <a:pPr marL="0" lvl="2" algn="ctr"/>
            <a:r>
              <a:rPr lang="en-US" sz="5000" b="1" dirty="0" smtClean="0">
                <a:latin typeface="KabobLight" pitchFamily="2" charset="0"/>
              </a:rPr>
              <a:t>Multiple</a:t>
            </a:r>
          </a:p>
          <a:p>
            <a:pPr marL="0" lvl="2" algn="ctr"/>
            <a:r>
              <a:rPr lang="en-US" sz="5000" b="1" dirty="0" smtClean="0">
                <a:latin typeface="KabobLight" pitchFamily="2" charset="0"/>
              </a:rPr>
              <a:t>Resources</a:t>
            </a:r>
          </a:p>
        </p:txBody>
      </p:sp>
    </p:spTree>
    <p:extLst>
      <p:ext uri="{BB962C8B-B14F-4D97-AF65-F5344CB8AC3E}">
        <p14:creationId xmlns:p14="http://schemas.microsoft.com/office/powerpoint/2010/main" xmlns="" val="26901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Multiple Resources</a:t>
            </a:r>
            <a:endParaRPr lang="en-US" sz="3000" b="1" dirty="0">
              <a:latin typeface="Arial Narrow" pitchFamily="34" charset="0"/>
            </a:endParaRPr>
          </a:p>
        </p:txBody>
      </p:sp>
      <p:grpSp>
        <p:nvGrpSpPr>
          <p:cNvPr id="2" name="Group 1"/>
          <p:cNvGrpSpPr/>
          <p:nvPr/>
        </p:nvGrpSpPr>
        <p:grpSpPr>
          <a:xfrm>
            <a:off x="1802481" y="2848323"/>
            <a:ext cx="1508760" cy="1524000"/>
            <a:chOff x="929640" y="1143000"/>
            <a:chExt cx="1508760" cy="1524000"/>
          </a:xfrm>
        </p:grpSpPr>
        <p:sp>
          <p:nvSpPr>
            <p:cNvPr id="31" name="Rectangle 30"/>
            <p:cNvSpPr/>
            <p:nvPr/>
          </p:nvSpPr>
          <p:spPr>
            <a:xfrm>
              <a:off x="95992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2964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6" name="Straight Arrow Connector 5"/>
            <p:cNvCxnSpPr/>
            <p:nvPr/>
          </p:nvCxnSpPr>
          <p:spPr>
            <a:xfrm flipH="1" flipV="1">
              <a:off x="1394698" y="1728148"/>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29936" y="1728148"/>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8288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5260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44" name="Rectangle 43"/>
            <p:cNvSpPr/>
            <p:nvPr/>
          </p:nvSpPr>
          <p:spPr>
            <a:xfrm>
              <a:off x="1354119" y="21336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23832" y="2184857"/>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grpSp>
      <p:sp>
        <p:nvSpPr>
          <p:cNvPr id="2059" name="Rectangle 2058"/>
          <p:cNvSpPr/>
          <p:nvPr/>
        </p:nvSpPr>
        <p:spPr>
          <a:xfrm>
            <a:off x="381000" y="1169313"/>
            <a:ext cx="8450317" cy="769441"/>
          </a:xfrm>
          <a:prstGeom prst="rect">
            <a:avLst/>
          </a:prstGeom>
        </p:spPr>
        <p:txBody>
          <a:bodyPr wrap="square">
            <a:spAutoFit/>
          </a:bodyPr>
          <a:lstStyle/>
          <a:p>
            <a:pPr marL="0" lvl="2" algn="ctr"/>
            <a:r>
              <a:rPr lang="en-US" sz="2200" b="1" dirty="0">
                <a:latin typeface="Arial Narrow" pitchFamily="34" charset="0"/>
                <a:sym typeface="Wingdings" pitchFamily="2" charset="2"/>
              </a:rPr>
              <a:t>T</a:t>
            </a:r>
            <a:r>
              <a:rPr lang="en-US" sz="2200" b="1" dirty="0" smtClean="0">
                <a:latin typeface="Arial Narrow" pitchFamily="34" charset="0"/>
                <a:sym typeface="Wingdings" pitchFamily="2" charset="2"/>
              </a:rPr>
              <a:t>wo consumer species can </a:t>
            </a:r>
            <a:r>
              <a:rPr lang="en-US" sz="2200" b="1" u="sng" dirty="0" smtClean="0">
                <a:latin typeface="Arial Narrow" pitchFamily="34" charset="0"/>
                <a:sym typeface="Wingdings" pitchFamily="2" charset="2"/>
              </a:rPr>
              <a:t>co-exist</a:t>
            </a:r>
            <a:r>
              <a:rPr lang="en-US" sz="2200" b="1" dirty="0" smtClean="0">
                <a:latin typeface="Arial Narrow" pitchFamily="34" charset="0"/>
                <a:sym typeface="Wingdings" pitchFamily="2" charset="2"/>
              </a:rPr>
              <a:t> if they compete for </a:t>
            </a:r>
            <a:r>
              <a:rPr lang="en-US" sz="2200" b="1" u="sng" dirty="0" smtClean="0">
                <a:latin typeface="Arial Narrow" pitchFamily="34" charset="0"/>
                <a:sym typeface="Wingdings" pitchFamily="2" charset="2"/>
              </a:rPr>
              <a:t>two resources</a:t>
            </a:r>
          </a:p>
          <a:p>
            <a:pPr marL="0" lvl="2" algn="ctr"/>
            <a:r>
              <a:rPr lang="en-US" sz="2200" b="1" dirty="0" smtClean="0">
                <a:latin typeface="Arial Narrow" pitchFamily="34" charset="0"/>
                <a:sym typeface="Wingdings" pitchFamily="2" charset="2"/>
              </a:rPr>
              <a:t>and each consumer has a lower R* for a different resource</a:t>
            </a:r>
          </a:p>
        </p:txBody>
      </p:sp>
      <p:grpSp>
        <p:nvGrpSpPr>
          <p:cNvPr id="10" name="Group 9"/>
          <p:cNvGrpSpPr/>
          <p:nvPr/>
        </p:nvGrpSpPr>
        <p:grpSpPr>
          <a:xfrm>
            <a:off x="5546308" y="2848323"/>
            <a:ext cx="1521896" cy="1524000"/>
            <a:chOff x="3977640" y="2819400"/>
            <a:chExt cx="1521896" cy="1524000"/>
          </a:xfrm>
        </p:grpSpPr>
        <p:sp>
          <p:nvSpPr>
            <p:cNvPr id="18" name="Rectangle 17"/>
            <p:cNvSpPr/>
            <p:nvPr/>
          </p:nvSpPr>
          <p:spPr>
            <a:xfrm>
              <a:off x="4007927" y="28194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77640" y="28706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20" name="Straight Arrow Connector 19"/>
            <p:cNvCxnSpPr/>
            <p:nvPr/>
          </p:nvCxnSpPr>
          <p:spPr>
            <a:xfrm flipH="1" flipV="1">
              <a:off x="4442698" y="3404548"/>
              <a:ext cx="587638"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42698" y="3404548"/>
              <a:ext cx="587638"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830887" y="28194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00600" y="28706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26" name="Rectangle 25"/>
            <p:cNvSpPr/>
            <p:nvPr/>
          </p:nvSpPr>
          <p:spPr>
            <a:xfrm>
              <a:off x="4021063" y="3810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990776" y="3861257"/>
              <a:ext cx="685800" cy="430887"/>
            </a:xfrm>
            <a:prstGeom prst="rect">
              <a:avLst/>
            </a:prstGeom>
            <a:noFill/>
          </p:spPr>
          <p:txBody>
            <a:bodyPr wrap="square" rtlCol="0">
              <a:spAutoFit/>
            </a:bodyPr>
            <a:lstStyle/>
            <a:p>
              <a:pPr algn="ctr"/>
              <a:r>
                <a:rPr lang="en-US" sz="2200" b="1" dirty="0" smtClean="0">
                  <a:latin typeface="Arial Narrow" pitchFamily="34" charset="0"/>
                </a:rPr>
                <a:t>R</a:t>
              </a:r>
              <a:r>
                <a:rPr lang="en-US" sz="2200" b="1" baseline="-25000" dirty="0" smtClean="0">
                  <a:latin typeface="Arial Narrow" pitchFamily="34" charset="0"/>
                </a:rPr>
                <a:t>1</a:t>
              </a:r>
              <a:endParaRPr lang="en-US" sz="2200" b="1" u="sng" baseline="-25000" dirty="0" smtClean="0">
                <a:latin typeface="Arial Narrow" pitchFamily="34" charset="0"/>
              </a:endParaRPr>
            </a:p>
          </p:txBody>
        </p:sp>
        <p:sp>
          <p:nvSpPr>
            <p:cNvPr id="28" name="Rectangle 27"/>
            <p:cNvSpPr/>
            <p:nvPr/>
          </p:nvSpPr>
          <p:spPr>
            <a:xfrm>
              <a:off x="4844023" y="3810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13736" y="3861257"/>
              <a:ext cx="685800" cy="430887"/>
            </a:xfrm>
            <a:prstGeom prst="rect">
              <a:avLst/>
            </a:prstGeom>
            <a:noFill/>
          </p:spPr>
          <p:txBody>
            <a:bodyPr wrap="square" rtlCol="0">
              <a:spAutoFit/>
            </a:bodyPr>
            <a:lstStyle/>
            <a:p>
              <a:pPr algn="ctr"/>
              <a:r>
                <a:rPr lang="en-US" sz="2200" b="1" dirty="0" smtClean="0">
                  <a:latin typeface="Arial Narrow" pitchFamily="34" charset="0"/>
                </a:rPr>
                <a:t>R</a:t>
              </a:r>
              <a:r>
                <a:rPr lang="en-US" sz="2200" b="1" baseline="-25000" dirty="0" smtClean="0">
                  <a:latin typeface="Arial Narrow" pitchFamily="34" charset="0"/>
                </a:rPr>
                <a:t>2</a:t>
              </a:r>
              <a:endParaRPr lang="en-US" sz="2200" b="1" u="sng" baseline="-25000" dirty="0" smtClean="0">
                <a:latin typeface="Arial Narrow" pitchFamily="34" charset="0"/>
              </a:endParaRPr>
            </a:p>
          </p:txBody>
        </p:sp>
        <p:cxnSp>
          <p:nvCxnSpPr>
            <p:cNvPr id="33" name="Straight Arrow Connector 32"/>
            <p:cNvCxnSpPr/>
            <p:nvPr/>
          </p:nvCxnSpPr>
          <p:spPr>
            <a:xfrm flipV="1">
              <a:off x="4240374" y="3384332"/>
              <a:ext cx="0" cy="36576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257800" y="3386328"/>
              <a:ext cx="0" cy="36576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704675" y="2209800"/>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Single resource competition</a:t>
            </a:r>
          </a:p>
        </p:txBody>
      </p:sp>
      <p:sp>
        <p:nvSpPr>
          <p:cNvPr id="37" name="Rectangle 36"/>
          <p:cNvSpPr/>
          <p:nvPr/>
        </p:nvSpPr>
        <p:spPr>
          <a:xfrm>
            <a:off x="4419600" y="2209821"/>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Two resource competition</a:t>
            </a:r>
          </a:p>
        </p:txBody>
      </p:sp>
      <p:sp>
        <p:nvSpPr>
          <p:cNvPr id="38" name="Rectangle 37"/>
          <p:cNvSpPr/>
          <p:nvPr/>
        </p:nvSpPr>
        <p:spPr>
          <a:xfrm>
            <a:off x="381000" y="4911804"/>
            <a:ext cx="8450317" cy="1261884"/>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Consumer 1 and Consumer 2 can coexist if, e.g.,</a:t>
            </a:r>
          </a:p>
          <a:p>
            <a:pPr marL="0" lvl="2" algn="ctr"/>
            <a:endParaRPr lang="en-US" sz="10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Consumer 1 has lower R* for Resource 1</a:t>
            </a:r>
          </a:p>
          <a:p>
            <a:pPr marL="0" lvl="2" algn="ctr"/>
            <a:r>
              <a:rPr lang="en-US" sz="2200" b="1" dirty="0" smtClean="0">
                <a:latin typeface="Arial Narrow" pitchFamily="34" charset="0"/>
                <a:sym typeface="Wingdings" pitchFamily="2" charset="2"/>
              </a:rPr>
              <a:t>Consumer 2 has lower R* for Resource 2</a:t>
            </a:r>
          </a:p>
        </p:txBody>
      </p:sp>
    </p:spTree>
    <p:extLst>
      <p:ext uri="{BB962C8B-B14F-4D97-AF65-F5344CB8AC3E}">
        <p14:creationId xmlns:p14="http://schemas.microsoft.com/office/powerpoint/2010/main" xmlns="" val="34922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8">
                                            <p:txEl>
                                              <p:pRg st="2" end="2"/>
                                            </p:txEl>
                                          </p:spTgt>
                                        </p:tgtEl>
                                        <p:attrNameLst>
                                          <p:attrName>style.visibility</p:attrName>
                                        </p:attrNameLst>
                                      </p:cBhvr>
                                      <p:to>
                                        <p:strVal val="visible"/>
                                      </p:to>
                                    </p:set>
                                    <p:animEffect transition="in" filter="fade">
                                      <p:cBhvr>
                                        <p:cTn id="28" dur="500"/>
                                        <p:tgtEl>
                                          <p:spTgt spid="3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xEl>
                                              <p:pRg st="3" end="3"/>
                                            </p:txEl>
                                          </p:spTgt>
                                        </p:tgtEl>
                                        <p:attrNameLst>
                                          <p:attrName>style.visibility</p:attrName>
                                        </p:attrNameLst>
                                      </p:cBhvr>
                                      <p:to>
                                        <p:strVal val="visible"/>
                                      </p:to>
                                    </p:set>
                                    <p:animEffect transition="in" filter="fade">
                                      <p:cBhvr>
                                        <p:cTn id="33"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365234" y="4648200"/>
            <a:ext cx="8442434" cy="1828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Multiple Resources</a:t>
            </a:r>
            <a:endParaRPr lang="en-US" sz="3000" b="1" dirty="0">
              <a:latin typeface="Arial Narrow" pitchFamily="34" charset="0"/>
            </a:endParaRPr>
          </a:p>
        </p:txBody>
      </p:sp>
      <p:grpSp>
        <p:nvGrpSpPr>
          <p:cNvPr id="2" name="Group 1"/>
          <p:cNvGrpSpPr/>
          <p:nvPr/>
        </p:nvGrpSpPr>
        <p:grpSpPr>
          <a:xfrm>
            <a:off x="1802481" y="2848323"/>
            <a:ext cx="1508760" cy="1524000"/>
            <a:chOff x="929640" y="1143000"/>
            <a:chExt cx="1508760" cy="1524000"/>
          </a:xfrm>
        </p:grpSpPr>
        <p:sp>
          <p:nvSpPr>
            <p:cNvPr id="31" name="Rectangle 30"/>
            <p:cNvSpPr/>
            <p:nvPr/>
          </p:nvSpPr>
          <p:spPr>
            <a:xfrm>
              <a:off x="95992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2964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6" name="Straight Arrow Connector 5"/>
            <p:cNvCxnSpPr/>
            <p:nvPr/>
          </p:nvCxnSpPr>
          <p:spPr>
            <a:xfrm flipH="1" flipV="1">
              <a:off x="1394698" y="1728148"/>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29936" y="1728148"/>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8288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5260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44" name="Rectangle 43"/>
            <p:cNvSpPr/>
            <p:nvPr/>
          </p:nvSpPr>
          <p:spPr>
            <a:xfrm>
              <a:off x="1354119" y="21336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23832" y="2184857"/>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grpSp>
      <p:sp>
        <p:nvSpPr>
          <p:cNvPr id="2059" name="Rectangle 2058"/>
          <p:cNvSpPr/>
          <p:nvPr/>
        </p:nvSpPr>
        <p:spPr>
          <a:xfrm>
            <a:off x="381000" y="1169313"/>
            <a:ext cx="8450317" cy="769441"/>
          </a:xfrm>
          <a:prstGeom prst="rect">
            <a:avLst/>
          </a:prstGeom>
        </p:spPr>
        <p:txBody>
          <a:bodyPr wrap="square">
            <a:spAutoFit/>
          </a:bodyPr>
          <a:lstStyle/>
          <a:p>
            <a:pPr marL="0" lvl="2" algn="ctr"/>
            <a:r>
              <a:rPr lang="en-US" sz="2200" b="1" dirty="0">
                <a:latin typeface="Arial Narrow" pitchFamily="34" charset="0"/>
                <a:sym typeface="Wingdings" pitchFamily="2" charset="2"/>
              </a:rPr>
              <a:t>T</a:t>
            </a:r>
            <a:r>
              <a:rPr lang="en-US" sz="2200" b="1" dirty="0" smtClean="0">
                <a:latin typeface="Arial Narrow" pitchFamily="34" charset="0"/>
                <a:sym typeface="Wingdings" pitchFamily="2" charset="2"/>
              </a:rPr>
              <a:t>wo consumer species can </a:t>
            </a:r>
            <a:r>
              <a:rPr lang="en-US" sz="2200" b="1" u="sng" dirty="0" smtClean="0">
                <a:latin typeface="Arial Narrow" pitchFamily="34" charset="0"/>
                <a:sym typeface="Wingdings" pitchFamily="2" charset="2"/>
              </a:rPr>
              <a:t>co-exist</a:t>
            </a:r>
            <a:r>
              <a:rPr lang="en-US" sz="2200" b="1" dirty="0" smtClean="0">
                <a:latin typeface="Arial Narrow" pitchFamily="34" charset="0"/>
                <a:sym typeface="Wingdings" pitchFamily="2" charset="2"/>
              </a:rPr>
              <a:t> if they compete for </a:t>
            </a:r>
            <a:r>
              <a:rPr lang="en-US" sz="2200" b="1" u="sng" dirty="0" smtClean="0">
                <a:latin typeface="Arial Narrow" pitchFamily="34" charset="0"/>
                <a:sym typeface="Wingdings" pitchFamily="2" charset="2"/>
              </a:rPr>
              <a:t>two resources</a:t>
            </a:r>
          </a:p>
          <a:p>
            <a:pPr marL="0" lvl="2" algn="ctr"/>
            <a:r>
              <a:rPr lang="en-US" sz="2200" b="1" dirty="0" smtClean="0">
                <a:latin typeface="Arial Narrow" pitchFamily="34" charset="0"/>
                <a:sym typeface="Wingdings" pitchFamily="2" charset="2"/>
              </a:rPr>
              <a:t>and each consumer has a lower R* for a different resource</a:t>
            </a:r>
          </a:p>
        </p:txBody>
      </p:sp>
      <p:grpSp>
        <p:nvGrpSpPr>
          <p:cNvPr id="10" name="Group 9"/>
          <p:cNvGrpSpPr/>
          <p:nvPr/>
        </p:nvGrpSpPr>
        <p:grpSpPr>
          <a:xfrm>
            <a:off x="5546308" y="2848323"/>
            <a:ext cx="1521896" cy="1524000"/>
            <a:chOff x="3977640" y="2819400"/>
            <a:chExt cx="1521896" cy="1524000"/>
          </a:xfrm>
        </p:grpSpPr>
        <p:sp>
          <p:nvSpPr>
            <p:cNvPr id="18" name="Rectangle 17"/>
            <p:cNvSpPr/>
            <p:nvPr/>
          </p:nvSpPr>
          <p:spPr>
            <a:xfrm>
              <a:off x="4007927" y="28194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77640" y="28706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20" name="Straight Arrow Connector 19"/>
            <p:cNvCxnSpPr/>
            <p:nvPr/>
          </p:nvCxnSpPr>
          <p:spPr>
            <a:xfrm flipH="1" flipV="1">
              <a:off x="4442698" y="3404548"/>
              <a:ext cx="587638"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42698" y="3404548"/>
              <a:ext cx="587638"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830887" y="28194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00600" y="28706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26" name="Rectangle 25"/>
            <p:cNvSpPr/>
            <p:nvPr/>
          </p:nvSpPr>
          <p:spPr>
            <a:xfrm>
              <a:off x="4021063" y="3810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990776" y="3861257"/>
              <a:ext cx="685800" cy="430887"/>
            </a:xfrm>
            <a:prstGeom prst="rect">
              <a:avLst/>
            </a:prstGeom>
            <a:noFill/>
          </p:spPr>
          <p:txBody>
            <a:bodyPr wrap="square" rtlCol="0">
              <a:spAutoFit/>
            </a:bodyPr>
            <a:lstStyle/>
            <a:p>
              <a:pPr algn="ctr"/>
              <a:r>
                <a:rPr lang="en-US" sz="2200" b="1" dirty="0" smtClean="0">
                  <a:latin typeface="Arial Narrow" pitchFamily="34" charset="0"/>
                </a:rPr>
                <a:t>R</a:t>
              </a:r>
              <a:r>
                <a:rPr lang="en-US" sz="2200" b="1" baseline="-25000" dirty="0" smtClean="0">
                  <a:latin typeface="Arial Narrow" pitchFamily="34" charset="0"/>
                </a:rPr>
                <a:t>1</a:t>
              </a:r>
              <a:endParaRPr lang="en-US" sz="2200" b="1" u="sng" baseline="-25000" dirty="0" smtClean="0">
                <a:latin typeface="Arial Narrow" pitchFamily="34" charset="0"/>
              </a:endParaRPr>
            </a:p>
          </p:txBody>
        </p:sp>
        <p:sp>
          <p:nvSpPr>
            <p:cNvPr id="28" name="Rectangle 27"/>
            <p:cNvSpPr/>
            <p:nvPr/>
          </p:nvSpPr>
          <p:spPr>
            <a:xfrm>
              <a:off x="4844023" y="3810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13736" y="3861257"/>
              <a:ext cx="685800" cy="430887"/>
            </a:xfrm>
            <a:prstGeom prst="rect">
              <a:avLst/>
            </a:prstGeom>
            <a:noFill/>
          </p:spPr>
          <p:txBody>
            <a:bodyPr wrap="square" rtlCol="0">
              <a:spAutoFit/>
            </a:bodyPr>
            <a:lstStyle/>
            <a:p>
              <a:pPr algn="ctr"/>
              <a:r>
                <a:rPr lang="en-US" sz="2200" b="1" dirty="0" smtClean="0">
                  <a:latin typeface="Arial Narrow" pitchFamily="34" charset="0"/>
                </a:rPr>
                <a:t>R</a:t>
              </a:r>
              <a:r>
                <a:rPr lang="en-US" sz="2200" b="1" baseline="-25000" dirty="0" smtClean="0">
                  <a:latin typeface="Arial Narrow" pitchFamily="34" charset="0"/>
                </a:rPr>
                <a:t>2</a:t>
              </a:r>
              <a:endParaRPr lang="en-US" sz="2200" b="1" u="sng" baseline="-25000" dirty="0" smtClean="0">
                <a:latin typeface="Arial Narrow" pitchFamily="34" charset="0"/>
              </a:endParaRPr>
            </a:p>
          </p:txBody>
        </p:sp>
        <p:cxnSp>
          <p:nvCxnSpPr>
            <p:cNvPr id="33" name="Straight Arrow Connector 32"/>
            <p:cNvCxnSpPr/>
            <p:nvPr/>
          </p:nvCxnSpPr>
          <p:spPr>
            <a:xfrm flipV="1">
              <a:off x="4240374" y="3384332"/>
              <a:ext cx="0" cy="36576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257800" y="3386328"/>
              <a:ext cx="0" cy="36576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704675" y="2209800"/>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Single resource competition</a:t>
            </a:r>
          </a:p>
        </p:txBody>
      </p:sp>
      <p:sp>
        <p:nvSpPr>
          <p:cNvPr id="37" name="Rectangle 36"/>
          <p:cNvSpPr/>
          <p:nvPr/>
        </p:nvSpPr>
        <p:spPr>
          <a:xfrm>
            <a:off x="4419600" y="2209821"/>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Two resource competition</a:t>
            </a:r>
          </a:p>
        </p:txBody>
      </p:sp>
      <p:sp>
        <p:nvSpPr>
          <p:cNvPr id="38" name="Rectangle 37"/>
          <p:cNvSpPr/>
          <p:nvPr/>
        </p:nvSpPr>
        <p:spPr>
          <a:xfrm>
            <a:off x="381000" y="4979313"/>
            <a:ext cx="8450317"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Same idea works for three species competing over three resources, etc.</a:t>
            </a:r>
          </a:p>
        </p:txBody>
      </p:sp>
      <p:sp>
        <p:nvSpPr>
          <p:cNvPr id="40" name="Rectangle 39"/>
          <p:cNvSpPr/>
          <p:nvPr/>
        </p:nvSpPr>
        <p:spPr>
          <a:xfrm>
            <a:off x="1229032" y="5613857"/>
            <a:ext cx="6685936"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i.e.,</a:t>
            </a:r>
            <a:r>
              <a:rPr lang="en-US" sz="2200" b="1" dirty="0">
                <a:latin typeface="Arial Narrow" pitchFamily="34" charset="0"/>
              </a:rPr>
              <a:t> </a:t>
            </a:r>
            <a:r>
              <a:rPr lang="en-US" sz="2200" b="1" dirty="0" smtClean="0">
                <a:latin typeface="Arial Narrow" pitchFamily="34" charset="0"/>
              </a:rPr>
              <a:t>Can maintain one </a:t>
            </a:r>
            <a:r>
              <a:rPr lang="en-US" sz="2200" b="1" dirty="0">
                <a:latin typeface="Arial Narrow" pitchFamily="34" charset="0"/>
              </a:rPr>
              <a:t>consumer per limiting resource</a:t>
            </a:r>
            <a:r>
              <a:rPr lang="en-US" sz="2200" b="1" dirty="0" smtClean="0">
                <a:latin typeface="Arial Narrow" pitchFamily="34" charset="0"/>
                <a:sym typeface="Wingdings" pitchFamily="2" charset="2"/>
              </a:rPr>
              <a:t> </a:t>
            </a:r>
          </a:p>
        </p:txBody>
      </p:sp>
    </p:spTree>
    <p:extLst>
      <p:ext uri="{BB962C8B-B14F-4D97-AF65-F5344CB8AC3E}">
        <p14:creationId xmlns:p14="http://schemas.microsoft.com/office/powerpoint/2010/main" xmlns="" val="40950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3500" y="1600200"/>
            <a:ext cx="6477000" cy="3352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75326" y="1924000"/>
            <a:ext cx="4593349" cy="2708434"/>
          </a:xfrm>
          <a:prstGeom prst="rect">
            <a:avLst/>
          </a:prstGeom>
        </p:spPr>
        <p:txBody>
          <a:bodyPr wrap="square">
            <a:spAutoFit/>
          </a:bodyPr>
          <a:lstStyle/>
          <a:p>
            <a:pPr marL="0" lvl="2" algn="ctr"/>
            <a:r>
              <a:rPr lang="en-US" sz="5000" b="1" u="sng" dirty="0" smtClean="0">
                <a:latin typeface="KabobLight" pitchFamily="2" charset="0"/>
              </a:rPr>
              <a:t>Coexistence</a:t>
            </a:r>
            <a:r>
              <a:rPr lang="en-US" sz="5000" b="1" dirty="0" smtClean="0">
                <a:latin typeface="KabobLight" pitchFamily="2" charset="0"/>
              </a:rPr>
              <a:t>:</a:t>
            </a:r>
          </a:p>
          <a:p>
            <a:pPr marL="0" lvl="2" algn="ctr"/>
            <a:endParaRPr lang="en-US" sz="2000" b="1" dirty="0" smtClean="0">
              <a:latin typeface="KabobLight" pitchFamily="2" charset="0"/>
            </a:endParaRPr>
          </a:p>
          <a:p>
            <a:pPr marL="0" lvl="2" algn="ctr"/>
            <a:r>
              <a:rPr lang="en-US" sz="5000" b="1" dirty="0" smtClean="0">
                <a:latin typeface="KabobLight" pitchFamily="2" charset="0"/>
              </a:rPr>
              <a:t>Predator</a:t>
            </a:r>
          </a:p>
          <a:p>
            <a:pPr marL="0" lvl="2" algn="ctr"/>
            <a:r>
              <a:rPr lang="en-US" sz="5000" b="1" dirty="0" smtClean="0">
                <a:latin typeface="KabobLight" pitchFamily="2" charset="0"/>
              </a:rPr>
              <a:t>Preference</a:t>
            </a:r>
          </a:p>
        </p:txBody>
      </p:sp>
    </p:spTree>
    <p:extLst>
      <p:ext uri="{BB962C8B-B14F-4D97-AF65-F5344CB8AC3E}">
        <p14:creationId xmlns:p14="http://schemas.microsoft.com/office/powerpoint/2010/main" xmlns="" val="3246476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Predator Preference</a:t>
            </a:r>
            <a:endParaRPr lang="en-US" sz="3000" b="1" dirty="0">
              <a:latin typeface="Arial Narrow" pitchFamily="34" charset="0"/>
            </a:endParaRPr>
          </a:p>
        </p:txBody>
      </p:sp>
      <p:grpSp>
        <p:nvGrpSpPr>
          <p:cNvPr id="2" name="Group 1"/>
          <p:cNvGrpSpPr/>
          <p:nvPr/>
        </p:nvGrpSpPr>
        <p:grpSpPr>
          <a:xfrm>
            <a:off x="2031081" y="3005554"/>
            <a:ext cx="1508760" cy="1524000"/>
            <a:chOff x="929640" y="1143000"/>
            <a:chExt cx="1508760" cy="1524000"/>
          </a:xfrm>
        </p:grpSpPr>
        <p:sp>
          <p:nvSpPr>
            <p:cNvPr id="31" name="Rectangle 30"/>
            <p:cNvSpPr/>
            <p:nvPr/>
          </p:nvSpPr>
          <p:spPr>
            <a:xfrm>
              <a:off x="95992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2964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6" name="Straight Arrow Connector 5"/>
            <p:cNvCxnSpPr/>
            <p:nvPr/>
          </p:nvCxnSpPr>
          <p:spPr>
            <a:xfrm flipH="1" flipV="1">
              <a:off x="1394698" y="1728148"/>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829936" y="1728148"/>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8288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5260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44" name="Rectangle 43"/>
            <p:cNvSpPr/>
            <p:nvPr/>
          </p:nvSpPr>
          <p:spPr>
            <a:xfrm>
              <a:off x="1354119" y="21336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23832" y="2184857"/>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grpSp>
      <p:sp>
        <p:nvSpPr>
          <p:cNvPr id="2059" name="Rectangle 2058"/>
          <p:cNvSpPr/>
          <p:nvPr/>
        </p:nvSpPr>
        <p:spPr>
          <a:xfrm>
            <a:off x="381000" y="990600"/>
            <a:ext cx="8450317" cy="769441"/>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Can have two consumer species </a:t>
            </a:r>
            <a:r>
              <a:rPr lang="en-US" sz="2200" b="1" u="sng" dirty="0" smtClean="0">
                <a:latin typeface="Arial Narrow" pitchFamily="34" charset="0"/>
                <a:sym typeface="Wingdings" pitchFamily="2" charset="2"/>
              </a:rPr>
              <a:t>co-exist</a:t>
            </a:r>
            <a:r>
              <a:rPr lang="en-US" sz="2200" b="1" dirty="0" smtClean="0">
                <a:latin typeface="Arial Narrow" pitchFamily="34" charset="0"/>
                <a:sym typeface="Wingdings" pitchFamily="2" charset="2"/>
              </a:rPr>
              <a:t> if a</a:t>
            </a:r>
          </a:p>
          <a:p>
            <a:pPr marL="0" lvl="2" algn="ctr"/>
            <a:r>
              <a:rPr lang="en-US" sz="2200" b="1" u="sng" dirty="0" smtClean="0">
                <a:latin typeface="Arial Narrow" pitchFamily="34" charset="0"/>
                <a:sym typeface="Wingdings" pitchFamily="2" charset="2"/>
              </a:rPr>
              <a:t>common</a:t>
            </a:r>
            <a:r>
              <a:rPr lang="en-US" sz="2200" b="1" dirty="0" smtClean="0">
                <a:latin typeface="Arial Narrow" pitchFamily="34" charset="0"/>
                <a:sym typeface="Wingdings" pitchFamily="2" charset="2"/>
              </a:rPr>
              <a:t> predator prefers the </a:t>
            </a:r>
            <a:r>
              <a:rPr lang="en-US" sz="2200" b="1" u="sng" dirty="0" smtClean="0">
                <a:latin typeface="Arial Narrow" pitchFamily="34" charset="0"/>
                <a:sym typeface="Wingdings" pitchFamily="2" charset="2"/>
              </a:rPr>
              <a:t>dominant</a:t>
            </a:r>
            <a:r>
              <a:rPr lang="en-US" sz="2200" b="1" dirty="0" smtClean="0">
                <a:latin typeface="Arial Narrow" pitchFamily="34" charset="0"/>
                <a:sym typeface="Wingdings" pitchFamily="2" charset="2"/>
              </a:rPr>
              <a:t> competitor!</a:t>
            </a:r>
          </a:p>
        </p:txBody>
      </p:sp>
      <p:sp>
        <p:nvSpPr>
          <p:cNvPr id="36" name="Rectangle 35"/>
          <p:cNvSpPr/>
          <p:nvPr/>
        </p:nvSpPr>
        <p:spPr>
          <a:xfrm>
            <a:off x="933275" y="2367031"/>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Single resource competition</a:t>
            </a:r>
          </a:p>
        </p:txBody>
      </p:sp>
      <p:grpSp>
        <p:nvGrpSpPr>
          <p:cNvPr id="3" name="Group 2"/>
          <p:cNvGrpSpPr/>
          <p:nvPr/>
        </p:nvGrpSpPr>
        <p:grpSpPr>
          <a:xfrm>
            <a:off x="4572000" y="1925112"/>
            <a:ext cx="3714925" cy="3180288"/>
            <a:chOff x="4546207" y="2133600"/>
            <a:chExt cx="3714925" cy="3180288"/>
          </a:xfrm>
        </p:grpSpPr>
        <p:sp>
          <p:nvSpPr>
            <p:cNvPr id="37" name="Rectangle 36"/>
            <p:cNvSpPr/>
            <p:nvPr/>
          </p:nvSpPr>
          <p:spPr>
            <a:xfrm>
              <a:off x="4546207" y="2133600"/>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Common predator:</a:t>
              </a:r>
            </a:p>
          </p:txBody>
        </p:sp>
        <p:sp>
          <p:nvSpPr>
            <p:cNvPr id="39" name="Rectangle 38"/>
            <p:cNvSpPr/>
            <p:nvPr/>
          </p:nvSpPr>
          <p:spPr>
            <a:xfrm>
              <a:off x="5669087" y="3789888"/>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638800" y="3841145"/>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41" name="Straight Arrow Connector 40"/>
            <p:cNvCxnSpPr/>
            <p:nvPr/>
          </p:nvCxnSpPr>
          <p:spPr>
            <a:xfrm flipH="1" flipV="1">
              <a:off x="6103858" y="4375036"/>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539096" y="4375036"/>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492047" y="3789888"/>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461760" y="3841145"/>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49" name="Rectangle 48"/>
            <p:cNvSpPr/>
            <p:nvPr/>
          </p:nvSpPr>
          <p:spPr>
            <a:xfrm>
              <a:off x="6063279" y="4780488"/>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032992" y="4831745"/>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cxnSp>
          <p:nvCxnSpPr>
            <p:cNvPr id="51" name="Straight Arrow Connector 50"/>
            <p:cNvCxnSpPr/>
            <p:nvPr/>
          </p:nvCxnSpPr>
          <p:spPr>
            <a:xfrm flipH="1">
              <a:off x="6111766" y="3386328"/>
              <a:ext cx="157734" cy="342900"/>
            </a:xfrm>
            <a:prstGeom prst="straightConnector1">
              <a:avLst/>
            </a:prstGeom>
            <a:ln w="38100">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547004" y="3386328"/>
              <a:ext cx="152400" cy="347472"/>
            </a:xfrm>
            <a:prstGeom prst="straightConnector1">
              <a:avLst/>
            </a:prstGeom>
            <a:ln w="38100">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081619" y="28194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051332" y="2870657"/>
              <a:ext cx="685800" cy="430887"/>
            </a:xfrm>
            <a:prstGeom prst="rect">
              <a:avLst/>
            </a:prstGeom>
            <a:noFill/>
          </p:spPr>
          <p:txBody>
            <a:bodyPr wrap="square" rtlCol="0">
              <a:spAutoFit/>
            </a:bodyPr>
            <a:lstStyle/>
            <a:p>
              <a:pPr algn="ctr"/>
              <a:r>
                <a:rPr lang="en-US" sz="2200" b="1" dirty="0" smtClean="0">
                  <a:latin typeface="Arial Narrow" pitchFamily="34" charset="0"/>
                </a:rPr>
                <a:t>P</a:t>
              </a:r>
              <a:endParaRPr lang="en-US" sz="2200" b="1" u="sng" baseline="-25000" dirty="0" smtClean="0">
                <a:latin typeface="Arial Narrow" pitchFamily="34" charset="0"/>
              </a:endParaRPr>
            </a:p>
          </p:txBody>
        </p:sp>
      </p:grpSp>
      <p:sp>
        <p:nvSpPr>
          <p:cNvPr id="30" name="Rectangle 29"/>
          <p:cNvSpPr/>
          <p:nvPr/>
        </p:nvSpPr>
        <p:spPr>
          <a:xfrm>
            <a:off x="228600" y="5400129"/>
            <a:ext cx="8718332" cy="110799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Even though, e.g., Consumer 1 may have lower R* for resource</a:t>
            </a:r>
          </a:p>
          <a:p>
            <a:pPr marL="0" lvl="2" algn="ctr"/>
            <a:r>
              <a:rPr lang="en-US" sz="2000" b="1" dirty="0">
                <a:latin typeface="Arial Narrow" pitchFamily="34" charset="0"/>
                <a:sym typeface="Wingdings" pitchFamily="2" charset="2"/>
              </a:rPr>
              <a:t>(</a:t>
            </a:r>
            <a:r>
              <a:rPr lang="en-US" sz="2000" b="1" dirty="0" smtClean="0">
                <a:latin typeface="Arial Narrow" pitchFamily="34" charset="0"/>
                <a:sym typeface="Wingdings" pitchFamily="2" charset="2"/>
              </a:rPr>
              <a:t>i.e., Consumer 1 is superior competitor),</a:t>
            </a:r>
          </a:p>
          <a:p>
            <a:pPr marL="0" lvl="2" algn="ctr"/>
            <a:r>
              <a:rPr lang="en-US" sz="2200" b="1" dirty="0" smtClean="0">
                <a:latin typeface="Arial Narrow" pitchFamily="34" charset="0"/>
                <a:sym typeface="Wingdings" pitchFamily="2" charset="2"/>
              </a:rPr>
              <a:t>if a common predator prefers Consumer 1…   consumers can co-exist! </a:t>
            </a:r>
          </a:p>
        </p:txBody>
      </p:sp>
    </p:spTree>
    <p:extLst>
      <p:ext uri="{BB962C8B-B14F-4D97-AF65-F5344CB8AC3E}">
        <p14:creationId xmlns:p14="http://schemas.microsoft.com/office/powerpoint/2010/main" xmlns="" val="24096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fade">
                                      <p:cBhvr>
                                        <p:cTn id="23" dur="500"/>
                                        <p:tgtEl>
                                          <p:spTgt spid="3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xEl>
                                              <p:pRg st="2" end="2"/>
                                            </p:txEl>
                                          </p:spTgt>
                                        </p:tgtEl>
                                        <p:attrNameLst>
                                          <p:attrName>style.visibility</p:attrName>
                                        </p:attrNameLst>
                                      </p:cBhvr>
                                      <p:to>
                                        <p:strVal val="visible"/>
                                      </p:to>
                                    </p:set>
                                    <p:animEffect transition="in" filter="fade">
                                      <p:cBhvr>
                                        <p:cTn id="28"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321233" y="5305098"/>
            <a:ext cx="8501534" cy="12954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Predator Preference</a:t>
            </a:r>
            <a:endParaRPr lang="en-US" sz="3000" b="1" dirty="0">
              <a:latin typeface="Arial Narrow" pitchFamily="34" charset="0"/>
            </a:endParaRPr>
          </a:p>
        </p:txBody>
      </p:sp>
      <p:sp>
        <p:nvSpPr>
          <p:cNvPr id="2059" name="Rectangle 2058"/>
          <p:cNvSpPr/>
          <p:nvPr/>
        </p:nvSpPr>
        <p:spPr>
          <a:xfrm>
            <a:off x="381000" y="990600"/>
            <a:ext cx="8450317" cy="769441"/>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Can have two consumer species </a:t>
            </a:r>
            <a:r>
              <a:rPr lang="en-US" sz="2200" b="1" u="sng" dirty="0" smtClean="0">
                <a:latin typeface="Arial Narrow" pitchFamily="34" charset="0"/>
                <a:sym typeface="Wingdings" pitchFamily="2" charset="2"/>
              </a:rPr>
              <a:t>co-exist</a:t>
            </a:r>
            <a:r>
              <a:rPr lang="en-US" sz="2200" b="1" dirty="0" smtClean="0">
                <a:latin typeface="Arial Narrow" pitchFamily="34" charset="0"/>
                <a:sym typeface="Wingdings" pitchFamily="2" charset="2"/>
              </a:rPr>
              <a:t> if a</a:t>
            </a:r>
          </a:p>
          <a:p>
            <a:pPr marL="0" lvl="2" algn="ctr"/>
            <a:r>
              <a:rPr lang="en-US" sz="2200" b="1" u="sng" dirty="0" smtClean="0">
                <a:latin typeface="Arial Narrow" pitchFamily="34" charset="0"/>
                <a:sym typeface="Wingdings" pitchFamily="2" charset="2"/>
              </a:rPr>
              <a:t>common</a:t>
            </a:r>
            <a:r>
              <a:rPr lang="en-US" sz="2200" b="1" dirty="0" smtClean="0">
                <a:latin typeface="Arial Narrow" pitchFamily="34" charset="0"/>
                <a:sym typeface="Wingdings" pitchFamily="2" charset="2"/>
              </a:rPr>
              <a:t> predator prefers the </a:t>
            </a:r>
            <a:r>
              <a:rPr lang="en-US" sz="2200" b="1" u="sng" dirty="0" smtClean="0">
                <a:latin typeface="Arial Narrow" pitchFamily="34" charset="0"/>
                <a:sym typeface="Wingdings" pitchFamily="2" charset="2"/>
              </a:rPr>
              <a:t>dominant</a:t>
            </a:r>
            <a:r>
              <a:rPr lang="en-US" sz="2200" b="1" dirty="0" smtClean="0">
                <a:latin typeface="Arial Narrow" pitchFamily="34" charset="0"/>
                <a:sym typeface="Wingdings" pitchFamily="2" charset="2"/>
              </a:rPr>
              <a:t> competitor!</a:t>
            </a:r>
          </a:p>
        </p:txBody>
      </p:sp>
      <p:sp>
        <p:nvSpPr>
          <p:cNvPr id="38" name="Rectangle 37"/>
          <p:cNvSpPr/>
          <p:nvPr/>
        </p:nvSpPr>
        <p:spPr>
          <a:xfrm>
            <a:off x="432874" y="5367268"/>
            <a:ext cx="8278253" cy="1184940"/>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Could model predator preference by allowing consumers</a:t>
            </a:r>
          </a:p>
          <a:p>
            <a:pPr marL="0" lvl="2" algn="ctr"/>
            <a:r>
              <a:rPr lang="en-US" sz="2200" b="1" dirty="0" smtClean="0">
                <a:latin typeface="Arial Narrow" pitchFamily="34" charset="0"/>
                <a:sym typeface="Wingdings" pitchFamily="2" charset="2"/>
              </a:rPr>
              <a:t>to have different death rates</a:t>
            </a:r>
          </a:p>
          <a:p>
            <a:pPr marL="0" lvl="2" algn="ctr"/>
            <a:endParaRPr lang="en-US" sz="5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(increasing d of superior competitor decreases competitive ability)</a:t>
            </a:r>
          </a:p>
        </p:txBody>
      </p:sp>
      <p:grpSp>
        <p:nvGrpSpPr>
          <p:cNvPr id="33" name="Group 32"/>
          <p:cNvGrpSpPr/>
          <p:nvPr/>
        </p:nvGrpSpPr>
        <p:grpSpPr>
          <a:xfrm>
            <a:off x="2031081" y="3005554"/>
            <a:ext cx="1508760" cy="1524000"/>
            <a:chOff x="929640" y="1143000"/>
            <a:chExt cx="1508760" cy="1524000"/>
          </a:xfrm>
        </p:grpSpPr>
        <p:sp>
          <p:nvSpPr>
            <p:cNvPr id="34" name="Rectangle 33"/>
            <p:cNvSpPr/>
            <p:nvPr/>
          </p:nvSpPr>
          <p:spPr>
            <a:xfrm>
              <a:off x="95992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2964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57" name="Straight Arrow Connector 56"/>
            <p:cNvCxnSpPr/>
            <p:nvPr/>
          </p:nvCxnSpPr>
          <p:spPr>
            <a:xfrm flipH="1" flipV="1">
              <a:off x="1394698" y="1728148"/>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829936" y="1728148"/>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782887" y="11430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752600" y="1194257"/>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61" name="Rectangle 60"/>
            <p:cNvSpPr/>
            <p:nvPr/>
          </p:nvSpPr>
          <p:spPr>
            <a:xfrm>
              <a:off x="1354119" y="21336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23832" y="2184857"/>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grpSp>
      <p:sp>
        <p:nvSpPr>
          <p:cNvPr id="63" name="Rectangle 62"/>
          <p:cNvSpPr/>
          <p:nvPr/>
        </p:nvSpPr>
        <p:spPr>
          <a:xfrm>
            <a:off x="933275" y="2367031"/>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Single resource competition</a:t>
            </a:r>
          </a:p>
        </p:txBody>
      </p:sp>
      <p:grpSp>
        <p:nvGrpSpPr>
          <p:cNvPr id="64" name="Group 63"/>
          <p:cNvGrpSpPr/>
          <p:nvPr/>
        </p:nvGrpSpPr>
        <p:grpSpPr>
          <a:xfrm>
            <a:off x="4572000" y="1925112"/>
            <a:ext cx="3714925" cy="3180288"/>
            <a:chOff x="4546207" y="2133600"/>
            <a:chExt cx="3714925" cy="3180288"/>
          </a:xfrm>
        </p:grpSpPr>
        <p:sp>
          <p:nvSpPr>
            <p:cNvPr id="65" name="Rectangle 64"/>
            <p:cNvSpPr/>
            <p:nvPr/>
          </p:nvSpPr>
          <p:spPr>
            <a:xfrm>
              <a:off x="4546207" y="2133600"/>
              <a:ext cx="3714925"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Common predator:</a:t>
              </a:r>
            </a:p>
          </p:txBody>
        </p:sp>
        <p:sp>
          <p:nvSpPr>
            <p:cNvPr id="66" name="Rectangle 65"/>
            <p:cNvSpPr/>
            <p:nvPr/>
          </p:nvSpPr>
          <p:spPr>
            <a:xfrm>
              <a:off x="5669087" y="3789888"/>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638800" y="3841145"/>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smtClean="0">
                  <a:latin typeface="Arial Narrow" pitchFamily="34" charset="0"/>
                </a:rPr>
                <a:t>1</a:t>
              </a:r>
              <a:endParaRPr lang="en-US" sz="2200" b="1" u="sng" baseline="-25000" dirty="0" smtClean="0">
                <a:latin typeface="Arial Narrow" pitchFamily="34" charset="0"/>
              </a:endParaRPr>
            </a:p>
          </p:txBody>
        </p:sp>
        <p:cxnSp>
          <p:nvCxnSpPr>
            <p:cNvPr id="68" name="Straight Arrow Connector 67"/>
            <p:cNvCxnSpPr/>
            <p:nvPr/>
          </p:nvCxnSpPr>
          <p:spPr>
            <a:xfrm flipH="1" flipV="1">
              <a:off x="6103858" y="4375036"/>
              <a:ext cx="157734" cy="342900"/>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539096" y="4375036"/>
              <a:ext cx="152400" cy="347472"/>
            </a:xfrm>
            <a:prstGeom prst="straightConnector1">
              <a:avLst/>
            </a:prstGeom>
            <a:ln w="381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492047" y="3789888"/>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461760" y="3841145"/>
              <a:ext cx="685800" cy="430887"/>
            </a:xfrm>
            <a:prstGeom prst="rect">
              <a:avLst/>
            </a:prstGeom>
            <a:noFill/>
          </p:spPr>
          <p:txBody>
            <a:bodyPr wrap="square" rtlCol="0">
              <a:spAutoFit/>
            </a:bodyPr>
            <a:lstStyle/>
            <a:p>
              <a:pPr algn="ctr"/>
              <a:r>
                <a:rPr lang="en-US" sz="2200" b="1" dirty="0" smtClean="0">
                  <a:latin typeface="Arial Narrow" pitchFamily="34" charset="0"/>
                </a:rPr>
                <a:t>C</a:t>
              </a:r>
              <a:r>
                <a:rPr lang="en-US" sz="2200" b="1" baseline="-25000" dirty="0">
                  <a:latin typeface="Arial Narrow" pitchFamily="34" charset="0"/>
                </a:rPr>
                <a:t>2</a:t>
              </a:r>
              <a:endParaRPr lang="en-US" sz="2200" b="1" u="sng" baseline="-25000" dirty="0" smtClean="0">
                <a:latin typeface="Arial Narrow" pitchFamily="34" charset="0"/>
              </a:endParaRPr>
            </a:p>
          </p:txBody>
        </p:sp>
        <p:sp>
          <p:nvSpPr>
            <p:cNvPr id="72" name="Rectangle 71"/>
            <p:cNvSpPr/>
            <p:nvPr/>
          </p:nvSpPr>
          <p:spPr>
            <a:xfrm>
              <a:off x="6063279" y="4780488"/>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6032992" y="4831745"/>
              <a:ext cx="685800" cy="430887"/>
            </a:xfrm>
            <a:prstGeom prst="rect">
              <a:avLst/>
            </a:prstGeom>
            <a:noFill/>
          </p:spPr>
          <p:txBody>
            <a:bodyPr wrap="square" rtlCol="0">
              <a:spAutoFit/>
            </a:bodyPr>
            <a:lstStyle/>
            <a:p>
              <a:pPr algn="ctr"/>
              <a:r>
                <a:rPr lang="en-US" sz="2200" b="1" dirty="0">
                  <a:latin typeface="Arial Narrow" pitchFamily="34" charset="0"/>
                </a:rPr>
                <a:t>R</a:t>
              </a:r>
              <a:endParaRPr lang="en-US" sz="2200" b="1" u="sng" baseline="-25000" dirty="0" smtClean="0">
                <a:latin typeface="Arial Narrow" pitchFamily="34" charset="0"/>
              </a:endParaRPr>
            </a:p>
          </p:txBody>
        </p:sp>
        <p:cxnSp>
          <p:nvCxnSpPr>
            <p:cNvPr id="74" name="Straight Arrow Connector 73"/>
            <p:cNvCxnSpPr/>
            <p:nvPr/>
          </p:nvCxnSpPr>
          <p:spPr>
            <a:xfrm flipH="1">
              <a:off x="6111766" y="3386328"/>
              <a:ext cx="157734" cy="342900"/>
            </a:xfrm>
            <a:prstGeom prst="straightConnector1">
              <a:avLst/>
            </a:prstGeom>
            <a:ln w="38100">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547004" y="3386328"/>
              <a:ext cx="152400" cy="347472"/>
            </a:xfrm>
            <a:prstGeom prst="straightConnector1">
              <a:avLst/>
            </a:prstGeom>
            <a:ln w="38100">
              <a:solidFill>
                <a:schemeClr val="accent5">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081619" y="2819400"/>
              <a:ext cx="640273" cy="533400"/>
            </a:xfrm>
            <a:prstGeom prst="rect">
              <a:avLst/>
            </a:prstGeom>
            <a:solidFill>
              <a:schemeClr val="accent5">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051332" y="2870657"/>
              <a:ext cx="685800" cy="430887"/>
            </a:xfrm>
            <a:prstGeom prst="rect">
              <a:avLst/>
            </a:prstGeom>
            <a:noFill/>
          </p:spPr>
          <p:txBody>
            <a:bodyPr wrap="square" rtlCol="0">
              <a:spAutoFit/>
            </a:bodyPr>
            <a:lstStyle/>
            <a:p>
              <a:pPr algn="ctr"/>
              <a:r>
                <a:rPr lang="en-US" sz="2200" b="1" dirty="0" smtClean="0">
                  <a:latin typeface="Arial Narrow" pitchFamily="34" charset="0"/>
                </a:rPr>
                <a:t>P</a:t>
              </a:r>
              <a:endParaRPr lang="en-US" sz="2200" b="1" u="sng" baseline="-25000" dirty="0" smtClean="0">
                <a:latin typeface="Arial Narrow" pitchFamily="34" charset="0"/>
              </a:endParaRPr>
            </a:p>
          </p:txBody>
        </p:sp>
      </p:grpSp>
    </p:spTree>
    <p:extLst>
      <p:ext uri="{BB962C8B-B14F-4D97-AF65-F5344CB8AC3E}">
        <p14:creationId xmlns:p14="http://schemas.microsoft.com/office/powerpoint/2010/main" xmlns="" val="3601269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Graphical R* &amp; Competition Summary</a:t>
            </a:r>
            <a:endParaRPr lang="en-US" sz="3000" b="1" dirty="0">
              <a:latin typeface="Arial Narrow" pitchFamily="34" charset="0"/>
            </a:endParaRPr>
          </a:p>
        </p:txBody>
      </p:sp>
      <p:sp>
        <p:nvSpPr>
          <p:cNvPr id="2" name="Left-Right Arrow 1"/>
          <p:cNvSpPr/>
          <p:nvPr/>
        </p:nvSpPr>
        <p:spPr>
          <a:xfrm>
            <a:off x="2375831" y="3908229"/>
            <a:ext cx="4392339" cy="609600"/>
          </a:xfrm>
          <a:prstGeom prst="leftRightArrow">
            <a:avLst/>
          </a:prstGeom>
          <a:gradFill flip="none" rotWithShape="1">
            <a:gsLst>
              <a:gs pos="0">
                <a:schemeClr val="accent5">
                  <a:lumMod val="50000"/>
                </a:schemeClr>
              </a:gs>
              <a:gs pos="50000">
                <a:schemeClr val="accent1">
                  <a:tint val="44500"/>
                  <a:satMod val="160000"/>
                </a:schemeClr>
              </a:gs>
              <a:gs pos="100000">
                <a:schemeClr val="accent5">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42900" y="4805860"/>
            <a:ext cx="3733800" cy="1461939"/>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Low resource abundance</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Low birth rates</a:t>
            </a:r>
          </a:p>
          <a:p>
            <a:pPr marL="0" lvl="2" algn="ctr"/>
            <a:r>
              <a:rPr lang="en-US" sz="2200" b="1" dirty="0" smtClean="0">
                <a:latin typeface="Arial Narrow" pitchFamily="34" charset="0"/>
                <a:sym typeface="Wingdings" pitchFamily="2" charset="2"/>
              </a:rPr>
              <a:t>Low death rates</a:t>
            </a:r>
          </a:p>
          <a:p>
            <a:pPr marL="0" lvl="2" algn="ctr"/>
            <a:r>
              <a:rPr lang="en-US" sz="2200" b="1" dirty="0" smtClean="0">
                <a:latin typeface="Arial Narrow" pitchFamily="34" charset="0"/>
                <a:sym typeface="Wingdings" pitchFamily="2" charset="2"/>
              </a:rPr>
              <a:t>Low </a:t>
            </a:r>
            <a:r>
              <a:rPr lang="en-US" sz="2300" b="1" dirty="0" smtClean="0">
                <a:latin typeface="+mj-lt"/>
                <a:sym typeface="Wingdings" pitchFamily="2" charset="2"/>
              </a:rPr>
              <a:t>h </a:t>
            </a:r>
            <a:r>
              <a:rPr lang="en-US" sz="2200" b="1" dirty="0" smtClean="0">
                <a:latin typeface="Arial Narrow" pitchFamily="34" charset="0"/>
                <a:sym typeface="Wingdings" pitchFamily="2" charset="2"/>
              </a:rPr>
              <a:t>(</a:t>
            </a:r>
            <a:r>
              <a:rPr lang="en-US" sz="2300" b="1" dirty="0" smtClean="0">
                <a:latin typeface="+mj-lt"/>
                <a:sym typeface="Wingdings" pitchFamily="2" charset="2"/>
              </a:rPr>
              <a:t>b</a:t>
            </a:r>
            <a:r>
              <a:rPr lang="en-US" sz="2200" b="1" dirty="0" smtClean="0">
                <a:latin typeface="Arial Narrow" pitchFamily="34" charset="0"/>
                <a:sym typeface="Wingdings" pitchFamily="2" charset="2"/>
              </a:rPr>
              <a:t> steeper at low </a:t>
            </a:r>
            <a:r>
              <a:rPr lang="en-US" sz="2300" b="1" dirty="0" smtClean="0">
                <a:latin typeface="+mj-lt"/>
                <a:sym typeface="Wingdings" pitchFamily="2" charset="2"/>
              </a:rPr>
              <a:t>R</a:t>
            </a:r>
            <a:r>
              <a:rPr lang="en-US" sz="2200" b="1" dirty="0" smtClean="0">
                <a:latin typeface="Arial Narrow" pitchFamily="34" charset="0"/>
                <a:sym typeface="Wingdings" pitchFamily="2" charset="2"/>
              </a:rPr>
              <a:t>)</a:t>
            </a:r>
          </a:p>
        </p:txBody>
      </p:sp>
      <p:sp>
        <p:nvSpPr>
          <p:cNvPr id="15" name="Rectangle 14"/>
          <p:cNvSpPr/>
          <p:nvPr/>
        </p:nvSpPr>
        <p:spPr>
          <a:xfrm>
            <a:off x="5067300" y="4805860"/>
            <a:ext cx="3733800" cy="1461939"/>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High resource abundance</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High birth rates</a:t>
            </a:r>
          </a:p>
          <a:p>
            <a:pPr marL="0" lvl="2" algn="ctr"/>
            <a:r>
              <a:rPr lang="en-US" sz="2200" b="1" dirty="0" smtClean="0">
                <a:latin typeface="Arial Narrow" pitchFamily="34" charset="0"/>
                <a:sym typeface="Wingdings" pitchFamily="2" charset="2"/>
              </a:rPr>
              <a:t>High death rates</a:t>
            </a:r>
          </a:p>
          <a:p>
            <a:pPr marL="0" lvl="2" algn="ctr"/>
            <a:r>
              <a:rPr lang="en-US" sz="2200" b="1" dirty="0" smtClean="0">
                <a:latin typeface="Arial Narrow" pitchFamily="34" charset="0"/>
                <a:sym typeface="Wingdings" pitchFamily="2" charset="2"/>
              </a:rPr>
              <a:t>High </a:t>
            </a:r>
            <a:r>
              <a:rPr lang="en-US" sz="2300" b="1" dirty="0">
                <a:sym typeface="Wingdings" pitchFamily="2" charset="2"/>
              </a:rPr>
              <a:t>h </a:t>
            </a:r>
            <a:r>
              <a:rPr lang="en-US" sz="2200" b="1" dirty="0">
                <a:latin typeface="Arial Narrow" pitchFamily="34" charset="0"/>
                <a:sym typeface="Wingdings" pitchFamily="2" charset="2"/>
              </a:rPr>
              <a:t>(</a:t>
            </a:r>
            <a:r>
              <a:rPr lang="en-US" sz="2300" b="1" dirty="0">
                <a:latin typeface="+mj-lt"/>
                <a:sym typeface="Wingdings" pitchFamily="2" charset="2"/>
              </a:rPr>
              <a:t>b</a:t>
            </a:r>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shallower </a:t>
            </a:r>
            <a:r>
              <a:rPr lang="en-US" sz="2200" b="1" dirty="0">
                <a:latin typeface="Arial Narrow" pitchFamily="34" charset="0"/>
                <a:sym typeface="Wingdings" pitchFamily="2" charset="2"/>
              </a:rPr>
              <a:t>at low </a:t>
            </a:r>
            <a:r>
              <a:rPr lang="en-US" sz="2300" b="1" dirty="0">
                <a:latin typeface="+mj-lt"/>
                <a:sym typeface="Wingdings" pitchFamily="2" charset="2"/>
              </a:rPr>
              <a:t>R</a:t>
            </a:r>
            <a:r>
              <a:rPr lang="en-US" sz="2200" b="1" dirty="0">
                <a:latin typeface="Arial Narrow" pitchFamily="34" charset="0"/>
                <a:sym typeface="Wingdings" pitchFamily="2" charset="2"/>
              </a:rPr>
              <a:t>)</a:t>
            </a:r>
          </a:p>
        </p:txBody>
      </p:sp>
      <p:sp>
        <p:nvSpPr>
          <p:cNvPr id="25" name="Rectangle 24"/>
          <p:cNvSpPr/>
          <p:nvPr/>
        </p:nvSpPr>
        <p:spPr>
          <a:xfrm>
            <a:off x="6934200" y="3892989"/>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63715" y="3981824"/>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r</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27" name="Rectangle 26"/>
          <p:cNvSpPr/>
          <p:nvPr/>
        </p:nvSpPr>
        <p:spPr>
          <a:xfrm>
            <a:off x="302309" y="3892463"/>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1824" y="3981298"/>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K</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17" name="Rectangle 16"/>
          <p:cNvSpPr/>
          <p:nvPr/>
        </p:nvSpPr>
        <p:spPr>
          <a:xfrm>
            <a:off x="304800" y="872361"/>
            <a:ext cx="8536891" cy="283464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4724" y="917030"/>
            <a:ext cx="7738808" cy="267765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You know where this terminology comes from!</a:t>
            </a:r>
          </a:p>
          <a:p>
            <a:pPr marL="0" lvl="2" algn="ctr"/>
            <a:endParaRPr lang="en-US" sz="1000" b="1" dirty="0" smtClean="0">
              <a:latin typeface="Arial Narrow" pitchFamily="34" charset="0"/>
              <a:sym typeface="Wingdings" pitchFamily="2" charset="2"/>
            </a:endParaRPr>
          </a:p>
          <a:p>
            <a:pPr marL="0" lvl="2">
              <a:tabLst>
                <a:tab pos="1608138" algn="l"/>
              </a:tabLst>
            </a:pPr>
            <a:r>
              <a:rPr lang="en-US" sz="2100" b="1" dirty="0" smtClean="0">
                <a:latin typeface="Arial Narrow" pitchFamily="34" charset="0"/>
                <a:sym typeface="Wingdings" pitchFamily="2" charset="2"/>
              </a:rPr>
              <a:t>r-strategists:    Focus on high growth rates (</a:t>
            </a:r>
            <a:r>
              <a:rPr lang="en-US" sz="2100" b="1" dirty="0" smtClean="0">
                <a:latin typeface="+mj-lt"/>
                <a:sym typeface="Wingdings" pitchFamily="2" charset="2"/>
              </a:rPr>
              <a:t>r</a:t>
            </a:r>
            <a:r>
              <a:rPr lang="en-US" sz="2100" b="1" dirty="0" smtClean="0">
                <a:latin typeface="Arial Narrow" pitchFamily="34" charset="0"/>
                <a:sym typeface="Wingdings" pitchFamily="2" charset="2"/>
              </a:rPr>
              <a:t>)</a:t>
            </a:r>
          </a:p>
          <a:p>
            <a:pPr marL="0" lvl="2">
              <a:tabLst>
                <a:tab pos="1608138" algn="l"/>
              </a:tabLst>
            </a:pPr>
            <a:r>
              <a:rPr lang="en-US" sz="2100" b="1" dirty="0">
                <a:latin typeface="Arial Narrow" pitchFamily="34" charset="0"/>
                <a:sym typeface="Wingdings" pitchFamily="2" charset="2"/>
              </a:rPr>
              <a:t>	</a:t>
            </a:r>
            <a:r>
              <a:rPr lang="en-US" sz="2100" b="1" dirty="0" smtClean="0">
                <a:latin typeface="Arial Narrow" pitchFamily="34" charset="0"/>
                <a:sym typeface="Wingdings" pitchFamily="2" charset="2"/>
              </a:rPr>
              <a:t>Take the early lead  Rotifers</a:t>
            </a:r>
          </a:p>
          <a:p>
            <a:pPr marL="0" lvl="2">
              <a:tabLst>
                <a:tab pos="1608138" algn="l"/>
              </a:tabLst>
            </a:pPr>
            <a:r>
              <a:rPr lang="en-US" sz="2100" b="1" dirty="0" smtClean="0">
                <a:latin typeface="Arial Narrow" pitchFamily="34" charset="0"/>
                <a:sym typeface="Wingdings" pitchFamily="2" charset="2"/>
              </a:rPr>
              <a:t>	Quantity over quality</a:t>
            </a:r>
          </a:p>
          <a:p>
            <a:pPr marL="0" lvl="2"/>
            <a:endParaRPr lang="en-US" sz="1000" b="1" dirty="0" smtClean="0">
              <a:latin typeface="Arial Narrow" pitchFamily="34" charset="0"/>
              <a:sym typeface="Wingdings" pitchFamily="2" charset="2"/>
            </a:endParaRPr>
          </a:p>
          <a:p>
            <a:pPr marL="0" lvl="2"/>
            <a:r>
              <a:rPr lang="en-US" sz="2100" b="1" dirty="0" smtClean="0">
                <a:latin typeface="Arial Narrow" pitchFamily="34" charset="0"/>
                <a:sym typeface="Wingdings" pitchFamily="2" charset="2"/>
              </a:rPr>
              <a:t>K-strategists:   Focus competitive ability at high densities (</a:t>
            </a:r>
            <a:r>
              <a:rPr lang="en-US" sz="2100" b="1" dirty="0" smtClean="0">
                <a:latin typeface="+mj-lt"/>
                <a:sym typeface="Wingdings" pitchFamily="2" charset="2"/>
              </a:rPr>
              <a:t>K</a:t>
            </a:r>
            <a:r>
              <a:rPr lang="en-US" sz="2100" b="1" dirty="0" smtClean="0">
                <a:latin typeface="Arial Narrow" pitchFamily="34" charset="0"/>
                <a:sym typeface="Wingdings" pitchFamily="2" charset="2"/>
              </a:rPr>
              <a:t>)</a:t>
            </a:r>
          </a:p>
          <a:p>
            <a:pPr marL="0" lvl="2">
              <a:tabLst>
                <a:tab pos="1608138" algn="l"/>
              </a:tabLst>
            </a:pPr>
            <a:r>
              <a:rPr lang="en-US" sz="2100" b="1" dirty="0" smtClean="0">
                <a:latin typeface="Arial Narrow" pitchFamily="34" charset="0"/>
                <a:sym typeface="Wingdings" pitchFamily="2" charset="2"/>
              </a:rPr>
              <a:t>	Strong competitors at low resources  Daphnia</a:t>
            </a:r>
          </a:p>
          <a:p>
            <a:pPr marL="0" lvl="2">
              <a:tabLst>
                <a:tab pos="1608138" algn="l"/>
              </a:tabLst>
            </a:pPr>
            <a:r>
              <a:rPr lang="en-US" sz="2100" b="1" dirty="0">
                <a:latin typeface="Arial Narrow" pitchFamily="34" charset="0"/>
                <a:sym typeface="Wingdings" pitchFamily="2" charset="2"/>
              </a:rPr>
              <a:t>	</a:t>
            </a:r>
            <a:r>
              <a:rPr lang="en-US" sz="2100" b="1" dirty="0" smtClean="0">
                <a:latin typeface="Arial Narrow" pitchFamily="34" charset="0"/>
                <a:sym typeface="Wingdings" pitchFamily="2" charset="2"/>
              </a:rPr>
              <a:t>Quality over quantity</a:t>
            </a:r>
            <a:endParaRPr lang="en-US" sz="2100" b="1" dirty="0">
              <a:latin typeface="Arial Narrow" pitchFamily="34" charset="0"/>
              <a:sym typeface="Wingdings" pitchFamily="2" charset="2"/>
            </a:endParaRPr>
          </a:p>
        </p:txBody>
      </p:sp>
    </p:spTree>
    <p:extLst>
      <p:ext uri="{BB962C8B-B14F-4D97-AF65-F5344CB8AC3E}">
        <p14:creationId xmlns:p14="http://schemas.microsoft.com/office/powerpoint/2010/main" xmlns="" val="13417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3" end="3"/>
                                            </p:txEl>
                                          </p:spTgt>
                                        </p:tgtEl>
                                        <p:attrNameLst>
                                          <p:attrName>style.visibility</p:attrName>
                                        </p:attrNameLst>
                                      </p:cBhvr>
                                      <p:to>
                                        <p:strVal val="visible"/>
                                      </p:to>
                                    </p:set>
                                    <p:animEffect transition="in" filter="fade">
                                      <p:cBhvr>
                                        <p:cTn id="10" dur="500"/>
                                        <p:tgtEl>
                                          <p:spTgt spid="1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animEffect transition="in" filter="fade">
                                      <p:cBhvr>
                                        <p:cTn id="13" dur="500"/>
                                        <p:tgtEl>
                                          <p:spTgt spid="19">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6" end="6"/>
                                            </p:txEl>
                                          </p:spTgt>
                                        </p:tgtEl>
                                        <p:attrNameLst>
                                          <p:attrName>style.visibility</p:attrName>
                                        </p:attrNameLst>
                                      </p:cBhvr>
                                      <p:to>
                                        <p:strVal val="visible"/>
                                      </p:to>
                                    </p:set>
                                    <p:animEffect transition="in" filter="fade">
                                      <p:cBhvr>
                                        <p:cTn id="18" dur="500"/>
                                        <p:tgtEl>
                                          <p:spTgt spid="19">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animEffect transition="in" filter="fade">
                                      <p:cBhvr>
                                        <p:cTn id="21" dur="500"/>
                                        <p:tgtEl>
                                          <p:spTgt spid="19">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xEl>
                                              <p:pRg st="8" end="8"/>
                                            </p:txEl>
                                          </p:spTgt>
                                        </p:tgtEl>
                                        <p:attrNameLst>
                                          <p:attrName>style.visibility</p:attrName>
                                        </p:attrNameLst>
                                      </p:cBhvr>
                                      <p:to>
                                        <p:strVal val="visible"/>
                                      </p:to>
                                    </p:set>
                                    <p:animEffect transition="in" filter="fade">
                                      <p:cBhvr>
                                        <p:cTn id="24" dur="5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750" y="1600200"/>
            <a:ext cx="7810500" cy="335280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1550" y="2241332"/>
            <a:ext cx="7200900" cy="1938992"/>
          </a:xfrm>
          <a:prstGeom prst="rect">
            <a:avLst/>
          </a:prstGeom>
        </p:spPr>
        <p:txBody>
          <a:bodyPr wrap="square">
            <a:spAutoFit/>
          </a:bodyPr>
          <a:lstStyle/>
          <a:p>
            <a:pPr marL="0" lvl="2" algn="ctr"/>
            <a:r>
              <a:rPr lang="en-US" sz="5000" b="1" u="sng" dirty="0" smtClean="0">
                <a:latin typeface="KabobLight" pitchFamily="2" charset="0"/>
              </a:rPr>
              <a:t>Application</a:t>
            </a:r>
          </a:p>
          <a:p>
            <a:pPr marL="0" lvl="2" algn="ctr"/>
            <a:endParaRPr lang="en-US" sz="2000" b="1" u="sng" dirty="0" smtClean="0">
              <a:latin typeface="KabobLight" pitchFamily="2" charset="0"/>
            </a:endParaRPr>
          </a:p>
          <a:p>
            <a:pPr marL="0" lvl="2" algn="ctr"/>
            <a:r>
              <a:rPr lang="en-US" sz="5000" b="1" dirty="0" smtClean="0">
                <a:latin typeface="KabobLight" pitchFamily="2" charset="0"/>
              </a:rPr>
              <a:t>of competition models</a:t>
            </a:r>
          </a:p>
        </p:txBody>
      </p:sp>
    </p:spTree>
    <p:extLst>
      <p:ext uri="{BB962C8B-B14F-4D97-AF65-F5344CB8AC3E}">
        <p14:creationId xmlns:p14="http://schemas.microsoft.com/office/powerpoint/2010/main" xmlns="" val="2162914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851" y="4864615"/>
            <a:ext cx="8376681" cy="1123653"/>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Practical Application</a:t>
            </a:r>
            <a:endParaRPr lang="en-US" sz="3000" b="1" dirty="0">
              <a:latin typeface="Arial Narrow" pitchFamily="34" charset="0"/>
            </a:endParaRPr>
          </a:p>
        </p:txBody>
      </p:sp>
      <p:sp>
        <p:nvSpPr>
          <p:cNvPr id="30" name="Rectangle 29"/>
          <p:cNvSpPr/>
          <p:nvPr/>
        </p:nvSpPr>
        <p:spPr>
          <a:xfrm>
            <a:off x="381000" y="990600"/>
            <a:ext cx="8450317"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What are competition models good for?</a:t>
            </a:r>
          </a:p>
        </p:txBody>
      </p:sp>
      <p:sp>
        <p:nvSpPr>
          <p:cNvPr id="4" name="Rectangle 3"/>
          <p:cNvSpPr/>
          <p:nvPr/>
        </p:nvSpPr>
        <p:spPr>
          <a:xfrm>
            <a:off x="244366" y="1676400"/>
            <a:ext cx="8763001" cy="4154984"/>
          </a:xfrm>
          <a:prstGeom prst="rect">
            <a:avLst/>
          </a:prstGeom>
        </p:spPr>
        <p:txBody>
          <a:bodyPr wrap="square">
            <a:spAutoFit/>
          </a:bodyPr>
          <a:lstStyle/>
          <a:p>
            <a:pPr marL="0" lvl="1"/>
            <a:r>
              <a:rPr lang="en-US" sz="2200" b="1" u="sng" dirty="0" smtClean="0">
                <a:latin typeface="Arial Narrow" pitchFamily="34" charset="0"/>
              </a:rPr>
              <a:t>Reason 1</a:t>
            </a:r>
            <a:r>
              <a:rPr lang="en-US" sz="2200" b="1" dirty="0" smtClean="0">
                <a:latin typeface="Arial Narrow" pitchFamily="34" charset="0"/>
              </a:rPr>
              <a:t>: Competition models help us </a:t>
            </a:r>
            <a:r>
              <a:rPr lang="en-US" sz="2200" b="1" dirty="0">
                <a:latin typeface="Arial Narrow" pitchFamily="34" charset="0"/>
              </a:rPr>
              <a:t>to think about how natural communities are </a:t>
            </a:r>
            <a:r>
              <a:rPr lang="en-US" sz="2200" b="1" dirty="0" smtClean="0">
                <a:latin typeface="Arial Narrow" pitchFamily="34" charset="0"/>
              </a:rPr>
              <a:t>structured</a:t>
            </a:r>
          </a:p>
          <a:p>
            <a:pPr marL="0" lvl="1"/>
            <a:endParaRPr lang="en-US" sz="2200" b="1" dirty="0">
              <a:latin typeface="Arial Narrow" pitchFamily="34" charset="0"/>
            </a:endParaRPr>
          </a:p>
          <a:p>
            <a:pPr marL="0" lvl="2"/>
            <a:r>
              <a:rPr lang="en-US" sz="2200" b="1" dirty="0" smtClean="0">
                <a:latin typeface="Arial Narrow" pitchFamily="34" charset="0"/>
                <a:sym typeface="Wingdings" pitchFamily="2" charset="2"/>
              </a:rPr>
              <a:t> Understand</a:t>
            </a:r>
            <a:r>
              <a:rPr lang="en-US" sz="2200" b="1" dirty="0" smtClean="0">
                <a:latin typeface="Arial Narrow" pitchFamily="34" charset="0"/>
              </a:rPr>
              <a:t> </a:t>
            </a:r>
            <a:r>
              <a:rPr lang="en-US" sz="2200" b="1" dirty="0">
                <a:latin typeface="Arial Narrow" pitchFamily="34" charset="0"/>
              </a:rPr>
              <a:t>how management actions may affect different types of species </a:t>
            </a:r>
          </a:p>
          <a:p>
            <a:pPr marL="0" lvl="3"/>
            <a:r>
              <a:rPr lang="en-US" sz="2200" b="1" dirty="0">
                <a:latin typeface="Arial Narrow" pitchFamily="34" charset="0"/>
              </a:rPr>
              <a:t> </a:t>
            </a:r>
            <a:r>
              <a:rPr lang="en-US" sz="2200" b="1" dirty="0" smtClean="0">
                <a:latin typeface="Arial Narrow" pitchFamily="34" charset="0"/>
              </a:rPr>
              <a:t>    e.g., how management, such as (purposeful) disturbance, affects weed</a:t>
            </a:r>
          </a:p>
          <a:p>
            <a:pPr marL="0" lvl="3"/>
            <a:r>
              <a:rPr lang="en-US" sz="2200" b="1" dirty="0" smtClean="0">
                <a:latin typeface="Arial Narrow" pitchFamily="34" charset="0"/>
              </a:rPr>
              <a:t>             versus climax species… and ultimately biodiversity</a:t>
            </a:r>
          </a:p>
          <a:p>
            <a:pPr marL="0" lvl="3"/>
            <a:endParaRPr lang="en-US" sz="2200" b="1" dirty="0">
              <a:latin typeface="Arial Narrow" pitchFamily="34" charset="0"/>
            </a:endParaRPr>
          </a:p>
          <a:p>
            <a:pPr marL="0" lvl="3" algn="ctr"/>
            <a:r>
              <a:rPr lang="en-US" sz="2200" b="1" dirty="0" smtClean="0">
                <a:latin typeface="Arial Narrow" pitchFamily="34" charset="0"/>
              </a:rPr>
              <a:t>Can’t un-burn a forest if a prescribed fire ends up being a bad idea!</a:t>
            </a:r>
          </a:p>
          <a:p>
            <a:pPr marL="0" lvl="3" algn="ctr"/>
            <a:endParaRPr lang="en-US" sz="2200" b="1" dirty="0" smtClean="0">
              <a:latin typeface="Arial Narrow" pitchFamily="34" charset="0"/>
            </a:endParaRPr>
          </a:p>
          <a:p>
            <a:pPr marL="0" lvl="3" algn="ctr"/>
            <a:endParaRPr lang="en-US" sz="2200" b="1" dirty="0" smtClean="0">
              <a:latin typeface="Arial Narrow" pitchFamily="34" charset="0"/>
            </a:endParaRPr>
          </a:p>
          <a:p>
            <a:pPr marL="342900" lvl="3" indent="-342900" algn="ctr">
              <a:buFont typeface="Wingdings"/>
              <a:buChar char="à"/>
            </a:pPr>
            <a:r>
              <a:rPr lang="en-US" sz="2200" b="1" dirty="0" smtClean="0">
                <a:latin typeface="Arial Narrow" pitchFamily="34" charset="0"/>
              </a:rPr>
              <a:t>Models help us gain an understanding of the effects of management</a:t>
            </a:r>
          </a:p>
          <a:p>
            <a:pPr marL="0" lvl="3" algn="ctr"/>
            <a:r>
              <a:rPr lang="en-US" sz="2200" b="1" i="1" dirty="0" smtClean="0">
                <a:latin typeface="Arial Narrow" pitchFamily="34" charset="0"/>
              </a:rPr>
              <a:t>before we make major changes</a:t>
            </a:r>
          </a:p>
        </p:txBody>
      </p:sp>
    </p:spTree>
    <p:extLst>
      <p:ext uri="{BB962C8B-B14F-4D97-AF65-F5344CB8AC3E}">
        <p14:creationId xmlns:p14="http://schemas.microsoft.com/office/powerpoint/2010/main" xmlns="" val="18013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500"/>
                                        <p:tgtEl>
                                          <p:spTgt spid="4">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44064" y="5349766"/>
            <a:ext cx="8376681" cy="1193642"/>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Practical Application</a:t>
            </a:r>
            <a:endParaRPr lang="en-US" sz="3000" b="1" dirty="0">
              <a:latin typeface="Arial Narrow" pitchFamily="34" charset="0"/>
            </a:endParaRPr>
          </a:p>
        </p:txBody>
      </p:sp>
      <p:sp>
        <p:nvSpPr>
          <p:cNvPr id="30" name="Rectangle 29"/>
          <p:cNvSpPr/>
          <p:nvPr/>
        </p:nvSpPr>
        <p:spPr>
          <a:xfrm>
            <a:off x="381000" y="990600"/>
            <a:ext cx="8450317"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What are competition models good for?</a:t>
            </a:r>
          </a:p>
        </p:txBody>
      </p:sp>
      <p:sp>
        <p:nvSpPr>
          <p:cNvPr id="4" name="Rectangle 3"/>
          <p:cNvSpPr/>
          <p:nvPr/>
        </p:nvSpPr>
        <p:spPr>
          <a:xfrm>
            <a:off x="304800" y="1492468"/>
            <a:ext cx="8610601" cy="3754874"/>
          </a:xfrm>
          <a:prstGeom prst="rect">
            <a:avLst/>
          </a:prstGeom>
        </p:spPr>
        <p:txBody>
          <a:bodyPr wrap="square">
            <a:spAutoFit/>
          </a:bodyPr>
          <a:lstStyle/>
          <a:p>
            <a:pPr marL="0" lvl="1"/>
            <a:r>
              <a:rPr lang="en-US" sz="2200" b="1" u="sng" dirty="0" smtClean="0">
                <a:latin typeface="Arial Narrow" pitchFamily="34" charset="0"/>
              </a:rPr>
              <a:t>Reason 2</a:t>
            </a:r>
            <a:r>
              <a:rPr lang="en-US" sz="2200" b="1" dirty="0" smtClean="0">
                <a:latin typeface="Arial Narrow" pitchFamily="34" charset="0"/>
              </a:rPr>
              <a:t>: Competition models help us to predict </a:t>
            </a:r>
            <a:r>
              <a:rPr lang="en-US" sz="2200" b="1" dirty="0">
                <a:latin typeface="Arial Narrow" pitchFamily="34" charset="0"/>
              </a:rPr>
              <a:t>the outcome of competition between species that share </a:t>
            </a:r>
            <a:r>
              <a:rPr lang="en-US" sz="2200" b="1" dirty="0" smtClean="0">
                <a:latin typeface="Arial Narrow" pitchFamily="34" charset="0"/>
              </a:rPr>
              <a:t>resources</a:t>
            </a:r>
          </a:p>
          <a:p>
            <a:pPr marL="0" lvl="1"/>
            <a:endParaRPr lang="en-US" sz="1500" b="1" dirty="0">
              <a:latin typeface="Arial Narrow" pitchFamily="34" charset="0"/>
            </a:endParaRPr>
          </a:p>
          <a:p>
            <a:pPr marL="342900" lvl="1" indent="-342900">
              <a:buFont typeface="Wingdings"/>
              <a:buChar char="à"/>
            </a:pPr>
            <a:r>
              <a:rPr lang="en-US" sz="2200" b="1" dirty="0" smtClean="0">
                <a:latin typeface="Arial Narrow" pitchFamily="34" charset="0"/>
                <a:sym typeface="Wingdings" pitchFamily="2" charset="2"/>
              </a:rPr>
              <a:t>Extremely u</a:t>
            </a:r>
            <a:r>
              <a:rPr lang="en-US" sz="2200" b="1" dirty="0" smtClean="0">
                <a:latin typeface="Arial Narrow" pitchFamily="34" charset="0"/>
              </a:rPr>
              <a:t>seful </a:t>
            </a:r>
            <a:r>
              <a:rPr lang="en-US" sz="2200" b="1" dirty="0">
                <a:latin typeface="Arial Narrow" pitchFamily="34" charset="0"/>
              </a:rPr>
              <a:t>for evaluating the impact </a:t>
            </a:r>
            <a:r>
              <a:rPr lang="en-US" sz="2200" b="1" dirty="0" smtClean="0">
                <a:latin typeface="Arial Narrow" pitchFamily="34" charset="0"/>
              </a:rPr>
              <a:t>of introduced species that may compete with native species</a:t>
            </a:r>
          </a:p>
          <a:p>
            <a:pPr marL="0" lvl="1"/>
            <a:endParaRPr lang="en-US" sz="1000" b="1" dirty="0">
              <a:latin typeface="Arial Narrow" pitchFamily="34" charset="0"/>
            </a:endParaRPr>
          </a:p>
          <a:p>
            <a:pPr marL="0" lvl="1"/>
            <a:r>
              <a:rPr lang="en-US" sz="2200" b="1" dirty="0">
                <a:latin typeface="Arial Narrow" pitchFamily="34" charset="0"/>
              </a:rPr>
              <a:t> </a:t>
            </a:r>
            <a:r>
              <a:rPr lang="en-US" sz="2200" b="1" dirty="0" smtClean="0">
                <a:latin typeface="Arial Narrow" pitchFamily="34" charset="0"/>
              </a:rPr>
              <a:t>    Can use management models to evaluate the effect of, e.g.:</a:t>
            </a:r>
          </a:p>
          <a:p>
            <a:pPr marL="0" lvl="1"/>
            <a:endParaRPr lang="en-US" sz="500" b="1" dirty="0" smtClean="0">
              <a:latin typeface="Arial Narrow" pitchFamily="34" charset="0"/>
            </a:endParaRPr>
          </a:p>
          <a:p>
            <a:pPr marL="0" lvl="1"/>
            <a:r>
              <a:rPr lang="en-US" sz="2200" b="1" dirty="0" smtClean="0">
                <a:latin typeface="Arial Narrow" pitchFamily="34" charset="0"/>
              </a:rPr>
              <a:t>	Unintentional introduction of exotic species (e.g., Asian carp)</a:t>
            </a:r>
          </a:p>
          <a:p>
            <a:pPr marL="0" lvl="1"/>
            <a:endParaRPr lang="en-US" sz="500" b="1" dirty="0" smtClean="0">
              <a:latin typeface="Arial Narrow" pitchFamily="34" charset="0"/>
            </a:endParaRPr>
          </a:p>
          <a:p>
            <a:pPr marL="0" lvl="1"/>
            <a:r>
              <a:rPr lang="en-US" sz="2200" b="1" dirty="0">
                <a:latin typeface="Arial Narrow" pitchFamily="34" charset="0"/>
              </a:rPr>
              <a:t>	</a:t>
            </a:r>
            <a:r>
              <a:rPr lang="en-US" sz="2200" b="1" dirty="0" smtClean="0">
                <a:latin typeface="Arial Narrow" pitchFamily="34" charset="0"/>
              </a:rPr>
              <a:t>Intentional introduction of species as biocontrol </a:t>
            </a:r>
          </a:p>
          <a:p>
            <a:pPr marL="0" lvl="1"/>
            <a:r>
              <a:rPr lang="en-US" sz="2200" b="1" dirty="0">
                <a:latin typeface="Arial Narrow" pitchFamily="34" charset="0"/>
              </a:rPr>
              <a:t>	</a:t>
            </a:r>
            <a:r>
              <a:rPr lang="en-US" sz="2200" b="1" dirty="0" smtClean="0">
                <a:latin typeface="Arial Narrow" pitchFamily="34" charset="0"/>
              </a:rPr>
              <a:t>         e.g., beetles/weevils to control purple loosestrife</a:t>
            </a:r>
          </a:p>
          <a:p>
            <a:pPr marL="0" lvl="1"/>
            <a:endParaRPr lang="en-US" sz="500" b="1" dirty="0" smtClean="0">
              <a:latin typeface="Arial Narrow" pitchFamily="34" charset="0"/>
            </a:endParaRPr>
          </a:p>
          <a:p>
            <a:pPr marL="0" lvl="1"/>
            <a:r>
              <a:rPr lang="en-US" sz="2200" b="1" dirty="0">
                <a:latin typeface="Arial Narrow" pitchFamily="34" charset="0"/>
              </a:rPr>
              <a:t>	</a:t>
            </a:r>
            <a:r>
              <a:rPr lang="en-US" sz="2200" b="1" dirty="0" smtClean="0">
                <a:latin typeface="Arial Narrow" pitchFamily="34" charset="0"/>
              </a:rPr>
              <a:t>Re-introduction of native species (e.g., wolves in Yellowstone)</a:t>
            </a:r>
            <a:endParaRPr lang="en-US" sz="2200" b="1" dirty="0">
              <a:latin typeface="Arial Narrow" pitchFamily="34" charset="0"/>
            </a:endParaRPr>
          </a:p>
        </p:txBody>
      </p:sp>
      <p:sp>
        <p:nvSpPr>
          <p:cNvPr id="34" name="Rectangle 33"/>
          <p:cNvSpPr/>
          <p:nvPr/>
        </p:nvSpPr>
        <p:spPr>
          <a:xfrm>
            <a:off x="781050" y="5570925"/>
            <a:ext cx="7581901" cy="769441"/>
          </a:xfrm>
          <a:prstGeom prst="rect">
            <a:avLst/>
          </a:prstGeom>
        </p:spPr>
        <p:txBody>
          <a:bodyPr wrap="square">
            <a:spAutoFit/>
          </a:bodyPr>
          <a:lstStyle/>
          <a:p>
            <a:pPr marL="342900" lvl="1" indent="-342900" algn="ctr">
              <a:buFont typeface="Wingdings"/>
              <a:buChar char="à"/>
            </a:pPr>
            <a:r>
              <a:rPr lang="en-US" sz="2200" b="1" dirty="0" smtClean="0">
                <a:latin typeface="Arial Narrow" pitchFamily="34" charset="0"/>
              </a:rPr>
              <a:t>Competition models can help us predict </a:t>
            </a:r>
            <a:r>
              <a:rPr lang="en-US" sz="2200" b="1" dirty="0">
                <a:latin typeface="Arial Narrow" pitchFamily="34" charset="0"/>
              </a:rPr>
              <a:t>competitive </a:t>
            </a:r>
            <a:r>
              <a:rPr lang="en-US" sz="2200" b="1" dirty="0" smtClean="0">
                <a:latin typeface="Arial Narrow" pitchFamily="34" charset="0"/>
              </a:rPr>
              <a:t>dominance</a:t>
            </a:r>
          </a:p>
          <a:p>
            <a:pPr marL="0" lvl="1" algn="ctr"/>
            <a:r>
              <a:rPr lang="en-US" sz="2200" b="1" dirty="0" smtClean="0">
                <a:latin typeface="Arial Narrow" pitchFamily="34" charset="0"/>
              </a:rPr>
              <a:t>WITHOUT (or BEFORE) putting </a:t>
            </a:r>
            <a:r>
              <a:rPr lang="en-US" sz="2200" b="1" dirty="0">
                <a:latin typeface="Arial Narrow" pitchFamily="34" charset="0"/>
              </a:rPr>
              <a:t>the species together</a:t>
            </a:r>
          </a:p>
        </p:txBody>
      </p:sp>
    </p:spTree>
    <p:extLst>
      <p:ext uri="{BB962C8B-B14F-4D97-AF65-F5344CB8AC3E}">
        <p14:creationId xmlns:p14="http://schemas.microsoft.com/office/powerpoint/2010/main" xmlns="" val="36258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Practical Application</a:t>
            </a:r>
            <a:endParaRPr lang="en-US" sz="3000" b="1" dirty="0">
              <a:latin typeface="Arial Narrow" pitchFamily="34" charset="0"/>
            </a:endParaRPr>
          </a:p>
        </p:txBody>
      </p:sp>
      <p:sp>
        <p:nvSpPr>
          <p:cNvPr id="30" name="Rectangle 29"/>
          <p:cNvSpPr/>
          <p:nvPr/>
        </p:nvSpPr>
        <p:spPr>
          <a:xfrm>
            <a:off x="381000" y="990600"/>
            <a:ext cx="8450317" cy="477054"/>
          </a:xfrm>
          <a:prstGeom prst="rect">
            <a:avLst/>
          </a:prstGeom>
        </p:spPr>
        <p:txBody>
          <a:bodyPr wrap="square">
            <a:spAutoFit/>
          </a:bodyPr>
          <a:lstStyle/>
          <a:p>
            <a:pPr marL="0" lvl="2" algn="ctr"/>
            <a:r>
              <a:rPr lang="en-US" sz="2500" b="1" dirty="0" smtClean="0">
                <a:latin typeface="Arial Narrow" pitchFamily="34" charset="0"/>
                <a:sym typeface="Wingdings" pitchFamily="2" charset="2"/>
              </a:rPr>
              <a:t>A spectacular failure of biocontrol:   CANE TOADS!</a:t>
            </a:r>
          </a:p>
        </p:txBody>
      </p:sp>
      <p:sp>
        <p:nvSpPr>
          <p:cNvPr id="15" name="Rectangle 14"/>
          <p:cNvSpPr/>
          <p:nvPr/>
        </p:nvSpPr>
        <p:spPr>
          <a:xfrm>
            <a:off x="381000" y="2044005"/>
            <a:ext cx="5029200" cy="1384995"/>
          </a:xfrm>
          <a:prstGeom prst="rect">
            <a:avLst/>
          </a:prstGeom>
        </p:spPr>
        <p:txBody>
          <a:bodyPr wrap="square">
            <a:spAutoFit/>
          </a:bodyPr>
          <a:lstStyle/>
          <a:p>
            <a:pPr marL="0" lvl="2"/>
            <a:r>
              <a:rPr lang="en-US" sz="2500" b="1" dirty="0" smtClean="0">
                <a:latin typeface="Arial Narrow" pitchFamily="34" charset="0"/>
                <a:sym typeface="Wingdings" pitchFamily="2" charset="2"/>
              </a:rPr>
              <a:t>Invasive species in Australia</a:t>
            </a:r>
          </a:p>
          <a:p>
            <a:pPr marL="0" lvl="2"/>
            <a:endParaRPr lang="en-US" sz="1000" b="1" dirty="0" smtClean="0">
              <a:latin typeface="Arial Narrow" pitchFamily="34" charset="0"/>
              <a:sym typeface="Wingdings" pitchFamily="2" charset="2"/>
            </a:endParaRPr>
          </a:p>
          <a:p>
            <a:pPr marL="0" lvl="2"/>
            <a:endParaRPr lang="en-US" sz="5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Introduced (without much pre-planning)</a:t>
            </a:r>
          </a:p>
          <a:p>
            <a:pPr marL="0" lvl="2"/>
            <a:r>
              <a:rPr lang="en-US" sz="2200" b="1" dirty="0" smtClean="0">
                <a:latin typeface="Arial Narrow" pitchFamily="34" charset="0"/>
                <a:sym typeface="Wingdings" pitchFamily="2" charset="2"/>
              </a:rPr>
              <a:t>to control insect pests in sugar cane fields</a:t>
            </a:r>
          </a:p>
        </p:txBody>
      </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4566" y="1765309"/>
            <a:ext cx="2597368" cy="2056250"/>
          </a:xfrm>
          <a:prstGeom prst="rect">
            <a:avLst/>
          </a:prstGeom>
          <a:noFill/>
          <a:ln w="25400">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a:xfrm>
            <a:off x="5816164" y="3850580"/>
            <a:ext cx="2400300" cy="400110"/>
          </a:xfrm>
          <a:prstGeom prst="rect">
            <a:avLst/>
          </a:prstGeom>
        </p:spPr>
        <p:txBody>
          <a:bodyPr wrap="square">
            <a:spAutoFit/>
          </a:bodyPr>
          <a:lstStyle/>
          <a:p>
            <a:pPr marL="0" lvl="2" algn="ctr"/>
            <a:r>
              <a:rPr lang="en-US" sz="2000" b="1" i="1" dirty="0" err="1" smtClean="0">
                <a:latin typeface="Arial Narrow" pitchFamily="34" charset="0"/>
                <a:sym typeface="Wingdings" pitchFamily="2" charset="2"/>
              </a:rPr>
              <a:t>Bufo</a:t>
            </a:r>
            <a:r>
              <a:rPr lang="en-US" sz="2000" b="1" i="1" dirty="0" smtClean="0">
                <a:latin typeface="Arial Narrow" pitchFamily="34" charset="0"/>
                <a:sym typeface="Wingdings" pitchFamily="2" charset="2"/>
              </a:rPr>
              <a:t> </a:t>
            </a:r>
            <a:r>
              <a:rPr lang="en-US" sz="2000" b="1" i="1" dirty="0" err="1" smtClean="0">
                <a:latin typeface="Arial Narrow" pitchFamily="34" charset="0"/>
                <a:sym typeface="Wingdings" pitchFamily="2" charset="2"/>
              </a:rPr>
              <a:t>marinus</a:t>
            </a:r>
            <a:endParaRPr lang="en-US" sz="2000" b="1" i="1" dirty="0" smtClean="0">
              <a:latin typeface="Arial Narrow" pitchFamily="34" charset="0"/>
              <a:sym typeface="Wingdings" pitchFamily="2" charset="2"/>
            </a:endParaRPr>
          </a:p>
        </p:txBody>
      </p:sp>
      <p:sp>
        <p:nvSpPr>
          <p:cNvPr id="18" name="Rectangle 17"/>
          <p:cNvSpPr/>
          <p:nvPr/>
        </p:nvSpPr>
        <p:spPr>
          <a:xfrm>
            <a:off x="3520966" y="4419600"/>
            <a:ext cx="4800600" cy="1938992"/>
          </a:xfrm>
          <a:prstGeom prst="rect">
            <a:avLst/>
          </a:prstGeom>
        </p:spPr>
        <p:txBody>
          <a:bodyPr wrap="square">
            <a:spAutoFit/>
          </a:bodyPr>
          <a:lstStyle/>
          <a:p>
            <a:pPr marL="0" lvl="2" algn="ctr"/>
            <a:r>
              <a:rPr lang="en-US" sz="2500" b="1" dirty="0" smtClean="0">
                <a:latin typeface="Arial Narrow" pitchFamily="34" charset="0"/>
                <a:sym typeface="Wingdings" pitchFamily="2" charset="2"/>
              </a:rPr>
              <a:t>Introduced 102 individuals in 1935</a:t>
            </a:r>
          </a:p>
          <a:p>
            <a:pPr marL="0" lvl="2" algn="ctr"/>
            <a:endParaRPr lang="en-US" sz="1000" b="1" dirty="0">
              <a:latin typeface="Arial Narrow" pitchFamily="34" charset="0"/>
              <a:sym typeface="Wingdings" pitchFamily="2" charset="2"/>
            </a:endParaRPr>
          </a:p>
          <a:p>
            <a:pPr marL="0" lvl="2" algn="ctr"/>
            <a:r>
              <a:rPr lang="en-US" sz="2500" b="1" dirty="0" smtClean="0">
                <a:latin typeface="Arial Narrow" pitchFamily="34" charset="0"/>
                <a:sym typeface="Wingdings" pitchFamily="2" charset="2"/>
              </a:rPr>
              <a:t>Now over 200 million</a:t>
            </a:r>
          </a:p>
          <a:p>
            <a:pPr marL="0" lvl="2" algn="ctr"/>
            <a:endParaRPr lang="en-US" sz="1000" b="1" dirty="0" smtClean="0">
              <a:latin typeface="Arial Narrow" pitchFamily="34" charset="0"/>
              <a:sym typeface="Wingdings" pitchFamily="2" charset="2"/>
            </a:endParaRPr>
          </a:p>
          <a:p>
            <a:pPr marL="0" lvl="2" algn="ctr"/>
            <a:r>
              <a:rPr lang="en-US" sz="2500" b="1" dirty="0" smtClean="0">
                <a:latin typeface="Arial Narrow" pitchFamily="34" charset="0"/>
                <a:sym typeface="Wingdings" pitchFamily="2" charset="2"/>
              </a:rPr>
              <a:t> Notorious as one of the most devastating invasive species</a:t>
            </a:r>
          </a:p>
        </p:txBody>
      </p:sp>
      <p:pic>
        <p:nvPicPr>
          <p:cNvPr id="19" name="Picture 11" descr="Bufoinvasion"/>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 y="4038600"/>
            <a:ext cx="2628900" cy="2409825"/>
          </a:xfrm>
          <a:prstGeom prst="rect">
            <a:avLst/>
          </a:prstGeom>
          <a:noFill/>
          <a:ln w="28575">
            <a:solidFill>
              <a:schemeClr val="accent5">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335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fade">
                                      <p:cBhvr>
                                        <p:cTn id="18" dur="500"/>
                                        <p:tgtEl>
                                          <p:spTgt spid="1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500"/>
                                        <p:tgtEl>
                                          <p:spTgt spid="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animEffect transition="in" filter="fade">
                                      <p:cBhvr>
                                        <p:cTn id="39"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Practical Application</a:t>
            </a:r>
            <a:endParaRPr lang="en-US" sz="3000" b="1" dirty="0">
              <a:latin typeface="Arial Narrow" pitchFamily="34" charset="0"/>
            </a:endParaRPr>
          </a:p>
        </p:txBody>
      </p:sp>
      <p:sp>
        <p:nvSpPr>
          <p:cNvPr id="30" name="Rectangle 29"/>
          <p:cNvSpPr/>
          <p:nvPr/>
        </p:nvSpPr>
        <p:spPr>
          <a:xfrm>
            <a:off x="381000" y="990600"/>
            <a:ext cx="8450317" cy="477054"/>
          </a:xfrm>
          <a:prstGeom prst="rect">
            <a:avLst/>
          </a:prstGeom>
        </p:spPr>
        <p:txBody>
          <a:bodyPr wrap="square">
            <a:spAutoFit/>
          </a:bodyPr>
          <a:lstStyle/>
          <a:p>
            <a:pPr marL="0" lvl="2" algn="ctr"/>
            <a:r>
              <a:rPr lang="en-US" sz="2500" b="1" dirty="0" smtClean="0">
                <a:latin typeface="Arial Narrow" pitchFamily="34" charset="0"/>
                <a:sym typeface="Wingdings" pitchFamily="2" charset="2"/>
              </a:rPr>
              <a:t>A spectacular failure of biocontrol:   CANE TOADS!</a:t>
            </a:r>
          </a:p>
        </p:txBody>
      </p:sp>
      <p:sp>
        <p:nvSpPr>
          <p:cNvPr id="10" name="Rectangle 9"/>
          <p:cNvSpPr/>
          <p:nvPr/>
        </p:nvSpPr>
        <p:spPr>
          <a:xfrm>
            <a:off x="381000" y="1514435"/>
            <a:ext cx="5410200" cy="2185214"/>
          </a:xfrm>
          <a:prstGeom prst="rect">
            <a:avLst/>
          </a:prstGeom>
        </p:spPr>
        <p:txBody>
          <a:bodyPr wrap="square">
            <a:spAutoFit/>
          </a:bodyPr>
          <a:lstStyle/>
          <a:p>
            <a:pPr marL="0" lvl="2" algn="ctr"/>
            <a:r>
              <a:rPr lang="en-US" sz="2500" b="1" u="sng" dirty="0" smtClean="0">
                <a:latin typeface="Arial Narrow" pitchFamily="34" charset="0"/>
                <a:sym typeface="Wingdings" pitchFamily="2" charset="2"/>
              </a:rPr>
              <a:t>The problems</a:t>
            </a:r>
            <a:r>
              <a:rPr lang="en-US" sz="2500" b="1" dirty="0" smtClean="0">
                <a:latin typeface="Arial Narrow" pitchFamily="34" charset="0"/>
                <a:sym typeface="Wingdings" pitchFamily="2" charset="2"/>
              </a:rPr>
              <a:t>:</a:t>
            </a:r>
          </a:p>
          <a:p>
            <a:pPr marL="0" lvl="2"/>
            <a:endParaRPr lang="en-US" sz="1000" b="1" dirty="0">
              <a:latin typeface="Arial Narrow" pitchFamily="34" charset="0"/>
              <a:sym typeface="Wingdings" pitchFamily="2" charset="2"/>
            </a:endParaRPr>
          </a:p>
          <a:p>
            <a:pPr marL="0" lvl="2"/>
            <a:r>
              <a:rPr lang="en-US" sz="2200" b="1" dirty="0" smtClean="0">
                <a:latin typeface="Arial Narrow" pitchFamily="34" charset="0"/>
                <a:sym typeface="Wingdings" pitchFamily="2" charset="2"/>
              </a:rPr>
              <a:t>Cane toads had minimal effect on the pest species they were introduced to eat</a:t>
            </a:r>
          </a:p>
          <a:p>
            <a:pPr marL="0" lvl="2"/>
            <a:endParaRPr lang="en-US" sz="1300" b="1" dirty="0">
              <a:latin typeface="Arial Narrow" pitchFamily="34" charset="0"/>
              <a:sym typeface="Wingdings" pitchFamily="2" charset="2"/>
            </a:endParaRPr>
          </a:p>
          <a:p>
            <a:pPr marL="0" lvl="2"/>
            <a:r>
              <a:rPr lang="en-US" sz="2200" b="1" dirty="0">
                <a:latin typeface="Arial Narrow" pitchFamily="34" charset="0"/>
                <a:sym typeface="Wingdings" pitchFamily="2" charset="2"/>
              </a:rPr>
              <a:t>Cane </a:t>
            </a:r>
            <a:r>
              <a:rPr lang="en-US" sz="2200" b="1" dirty="0" smtClean="0">
                <a:latin typeface="Arial Narrow" pitchFamily="34" charset="0"/>
                <a:sym typeface="Wingdings" pitchFamily="2" charset="2"/>
              </a:rPr>
              <a:t>toads out-compete native species, causing precipitous declines in abundance</a:t>
            </a:r>
            <a:endParaRPr lang="en-US" sz="2200" b="1" dirty="0">
              <a:latin typeface="Arial Narrow" pitchFamily="34" charset="0"/>
              <a:sym typeface="Wingdings" pitchFamily="2" charset="2"/>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4566" y="1765309"/>
            <a:ext cx="2597368" cy="2056250"/>
          </a:xfrm>
          <a:prstGeom prst="rect">
            <a:avLst/>
          </a:prstGeom>
          <a:noFill/>
          <a:ln w="25400">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381000" y="3749566"/>
            <a:ext cx="8610600" cy="2816156"/>
          </a:xfrm>
          <a:prstGeom prst="rect">
            <a:avLst/>
          </a:prstGeom>
        </p:spPr>
        <p:txBody>
          <a:bodyPr wrap="square">
            <a:spAutoFit/>
          </a:bodyPr>
          <a:lstStyle/>
          <a:p>
            <a:pPr marL="0" lvl="2"/>
            <a:r>
              <a:rPr lang="en-US" sz="2200" b="1" dirty="0" smtClean="0">
                <a:latin typeface="Arial Narrow" pitchFamily="34" charset="0"/>
                <a:sym typeface="Wingdings" pitchFamily="2" charset="2"/>
              </a:rPr>
              <a:t>Cane toads have a wide diet breadth</a:t>
            </a:r>
          </a:p>
          <a:p>
            <a:pPr marL="0" lvl="2">
              <a:tabLst>
                <a:tab pos="457200" algn="l"/>
              </a:tabLst>
            </a:pPr>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 they “will eat anything that moves”  … including their competitors</a:t>
            </a:r>
          </a:p>
          <a:p>
            <a:pPr marL="0" lvl="2"/>
            <a:endParaRPr lang="en-US" sz="1500" b="1" dirty="0">
              <a:latin typeface="Arial Narrow" pitchFamily="34" charset="0"/>
              <a:sym typeface="Wingdings" pitchFamily="2" charset="2"/>
            </a:endParaRPr>
          </a:p>
          <a:p>
            <a:pPr marL="0" lvl="2"/>
            <a:r>
              <a:rPr lang="en-US" sz="2200" b="1" dirty="0" smtClean="0">
                <a:latin typeface="Arial Narrow" pitchFamily="34" charset="0"/>
                <a:sym typeface="Wingdings" pitchFamily="2" charset="2"/>
              </a:rPr>
              <a:t>Cane toads have high breeding rates (breed year round in some places)</a:t>
            </a:r>
          </a:p>
          <a:p>
            <a:pPr marL="0" lvl="2"/>
            <a:endParaRPr lang="en-US" sz="15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Cane toads are incredibly fecund (r-selected)</a:t>
            </a:r>
          </a:p>
          <a:p>
            <a:pPr marL="0" lvl="2">
              <a:tabLst>
                <a:tab pos="457200" algn="l"/>
              </a:tabLst>
            </a:pPr>
            <a:r>
              <a:rPr lang="en-US" sz="2200" b="1" dirty="0" smtClean="0">
                <a:latin typeface="Arial Narrow" pitchFamily="34" charset="0"/>
                <a:sym typeface="Wingdings" pitchFamily="2" charset="2"/>
              </a:rPr>
              <a:t>	 Females can produce over 40,000 eggs a year</a:t>
            </a:r>
          </a:p>
          <a:p>
            <a:pPr marL="0" lvl="2"/>
            <a:endParaRPr lang="en-US" sz="15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Cane toads are incredibly toxic to predators</a:t>
            </a:r>
          </a:p>
        </p:txBody>
      </p:sp>
      <p:sp>
        <p:nvSpPr>
          <p:cNvPr id="20" name="Rectangle 19"/>
          <p:cNvSpPr/>
          <p:nvPr/>
        </p:nvSpPr>
        <p:spPr>
          <a:xfrm>
            <a:off x="6553200" y="5334000"/>
            <a:ext cx="2246586" cy="1172667"/>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71618" y="5535613"/>
            <a:ext cx="1809751" cy="769441"/>
          </a:xfrm>
          <a:prstGeom prst="rect">
            <a:avLst/>
          </a:prstGeom>
        </p:spPr>
        <p:txBody>
          <a:bodyPr wrap="square">
            <a:spAutoFit/>
          </a:bodyPr>
          <a:lstStyle/>
          <a:p>
            <a:pPr marL="0" lvl="1" algn="ctr"/>
            <a:r>
              <a:rPr lang="en-US" sz="2200" b="1" dirty="0" smtClean="0">
                <a:latin typeface="Arial Narrow" pitchFamily="34" charset="0"/>
              </a:rPr>
              <a:t>And they evolve quickly</a:t>
            </a:r>
            <a:endParaRPr lang="en-US" sz="2200" b="1" dirty="0">
              <a:latin typeface="Arial Narrow" pitchFamily="34" charset="0"/>
            </a:endParaRPr>
          </a:p>
        </p:txBody>
      </p:sp>
    </p:spTree>
    <p:extLst>
      <p:ext uri="{BB962C8B-B14F-4D97-AF65-F5344CB8AC3E}">
        <p14:creationId xmlns:p14="http://schemas.microsoft.com/office/powerpoint/2010/main" xmlns="" val="59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fade">
                                      <p:cBhvr>
                                        <p:cTn id="35" dur="500"/>
                                        <p:tgtEl>
                                          <p:spTgt spid="1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8" end="8"/>
                                            </p:txEl>
                                          </p:spTgt>
                                        </p:tgtEl>
                                        <p:attrNameLst>
                                          <p:attrName>style.visibility</p:attrName>
                                        </p:attrNameLst>
                                      </p:cBhvr>
                                      <p:to>
                                        <p:strVal val="visible"/>
                                      </p:to>
                                    </p:set>
                                    <p:animEffect transition="in" filter="fade">
                                      <p:cBhvr>
                                        <p:cTn id="40" dur="500"/>
                                        <p:tgtEl>
                                          <p:spTgt spid="1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Practical Application</a:t>
            </a:r>
            <a:endParaRPr lang="en-US" sz="3000" b="1" dirty="0">
              <a:latin typeface="Arial Narrow" pitchFamily="34" charset="0"/>
            </a:endParaRPr>
          </a:p>
        </p:txBody>
      </p:sp>
      <p:sp>
        <p:nvSpPr>
          <p:cNvPr id="30" name="Rectangle 29"/>
          <p:cNvSpPr/>
          <p:nvPr/>
        </p:nvSpPr>
        <p:spPr>
          <a:xfrm>
            <a:off x="381000" y="990600"/>
            <a:ext cx="8450317" cy="477054"/>
          </a:xfrm>
          <a:prstGeom prst="rect">
            <a:avLst/>
          </a:prstGeom>
        </p:spPr>
        <p:txBody>
          <a:bodyPr wrap="square">
            <a:spAutoFit/>
          </a:bodyPr>
          <a:lstStyle/>
          <a:p>
            <a:pPr marL="0" lvl="2" algn="ctr"/>
            <a:r>
              <a:rPr lang="en-US" sz="2500" b="1" dirty="0" smtClean="0">
                <a:latin typeface="Arial Narrow" pitchFamily="34" charset="0"/>
                <a:sym typeface="Wingdings" pitchFamily="2" charset="2"/>
              </a:rPr>
              <a:t>A spectacular failure of biocontrol:   CANE TOADS!</a:t>
            </a:r>
          </a:p>
        </p:txBody>
      </p:sp>
      <p:sp>
        <p:nvSpPr>
          <p:cNvPr id="8" name="Rectangle 7"/>
          <p:cNvSpPr/>
          <p:nvPr/>
        </p:nvSpPr>
        <p:spPr>
          <a:xfrm>
            <a:off x="381000" y="2133600"/>
            <a:ext cx="8376681" cy="4317842"/>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4566" y="1765309"/>
            <a:ext cx="2597368" cy="2056250"/>
          </a:xfrm>
          <a:prstGeom prst="rect">
            <a:avLst/>
          </a:prstGeom>
          <a:noFill/>
          <a:ln w="25400">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541349" y="4197469"/>
            <a:ext cx="7995681" cy="1015663"/>
          </a:xfrm>
          <a:prstGeom prst="rect">
            <a:avLst/>
          </a:prstGeom>
        </p:spPr>
        <p:txBody>
          <a:bodyPr wrap="square">
            <a:spAutoFit/>
          </a:bodyPr>
          <a:lstStyle/>
          <a:p>
            <a:pPr marL="0" lvl="2" algn="ctr"/>
            <a:r>
              <a:rPr lang="en-US" sz="3000" b="1" u="sng" dirty="0" smtClean="0">
                <a:latin typeface="Arial Narrow" pitchFamily="34" charset="0"/>
                <a:sym typeface="Wingdings" pitchFamily="2" charset="2"/>
              </a:rPr>
              <a:t>might</a:t>
            </a:r>
            <a:r>
              <a:rPr lang="en-US" sz="3000" b="1" dirty="0" smtClean="0">
                <a:latin typeface="Arial Narrow" pitchFamily="34" charset="0"/>
                <a:sym typeface="Wingdings" pitchFamily="2" charset="2"/>
              </a:rPr>
              <a:t> have been prevented if predator-prey and competition models were used </a:t>
            </a:r>
            <a:r>
              <a:rPr lang="en-US" sz="3000" b="1" u="sng" dirty="0" smtClean="0">
                <a:latin typeface="Arial Narrow" pitchFamily="34" charset="0"/>
                <a:sym typeface="Wingdings" pitchFamily="2" charset="2"/>
              </a:rPr>
              <a:t>before introduction</a:t>
            </a:r>
            <a:r>
              <a:rPr lang="en-US" sz="3000" b="1" dirty="0" smtClean="0">
                <a:latin typeface="Arial Narrow" pitchFamily="34" charset="0"/>
                <a:sym typeface="Wingdings" pitchFamily="2" charset="2"/>
              </a:rPr>
              <a:t>!</a:t>
            </a:r>
          </a:p>
        </p:txBody>
      </p:sp>
      <p:sp>
        <p:nvSpPr>
          <p:cNvPr id="13" name="Rectangle 12"/>
          <p:cNvSpPr/>
          <p:nvPr/>
        </p:nvSpPr>
        <p:spPr>
          <a:xfrm>
            <a:off x="789653" y="3592334"/>
            <a:ext cx="4772947" cy="553998"/>
          </a:xfrm>
          <a:prstGeom prst="rect">
            <a:avLst/>
          </a:prstGeom>
        </p:spPr>
        <p:txBody>
          <a:bodyPr wrap="square">
            <a:spAutoFit/>
          </a:bodyPr>
          <a:lstStyle/>
          <a:p>
            <a:pPr marL="0" lvl="2"/>
            <a:r>
              <a:rPr lang="en-US" sz="3000" b="1" dirty="0" smtClean="0">
                <a:latin typeface="Arial Narrow" pitchFamily="34" charset="0"/>
                <a:sym typeface="Wingdings" pitchFamily="2" charset="2"/>
              </a:rPr>
              <a:t>Cane toad devastation</a:t>
            </a:r>
            <a:endParaRPr lang="en-US" sz="3000" b="1" dirty="0">
              <a:latin typeface="Arial Narrow" pitchFamily="34" charset="0"/>
              <a:sym typeface="Wingdings" pitchFamily="2" charset="2"/>
            </a:endParaRPr>
          </a:p>
        </p:txBody>
      </p:sp>
      <p:sp>
        <p:nvSpPr>
          <p:cNvPr id="10" name="Rectangle 9"/>
          <p:cNvSpPr/>
          <p:nvPr/>
        </p:nvSpPr>
        <p:spPr>
          <a:xfrm>
            <a:off x="789652" y="2590800"/>
            <a:ext cx="4772947" cy="553998"/>
          </a:xfrm>
          <a:prstGeom prst="rect">
            <a:avLst/>
          </a:prstGeom>
        </p:spPr>
        <p:txBody>
          <a:bodyPr wrap="square">
            <a:spAutoFit/>
          </a:bodyPr>
          <a:lstStyle/>
          <a:p>
            <a:pPr marL="0" lvl="2" algn="ctr"/>
            <a:r>
              <a:rPr lang="en-US" sz="3000" b="1" u="sng" dirty="0" smtClean="0">
                <a:latin typeface="Arial Narrow" pitchFamily="34" charset="0"/>
                <a:sym typeface="Wingdings" pitchFamily="2" charset="2"/>
              </a:rPr>
              <a:t>The moral of this story</a:t>
            </a:r>
            <a:r>
              <a:rPr lang="en-US" sz="3000" b="1" dirty="0" smtClean="0">
                <a:latin typeface="Arial Narrow" pitchFamily="34" charset="0"/>
                <a:sym typeface="Wingdings" pitchFamily="2" charset="2"/>
              </a:rPr>
              <a:t>:</a:t>
            </a:r>
            <a:endParaRPr lang="en-US" sz="3000" b="1" dirty="0">
              <a:latin typeface="Arial Narrow" pitchFamily="34" charset="0"/>
              <a:sym typeface="Wingdings" pitchFamily="2" charset="2"/>
            </a:endParaRPr>
          </a:p>
        </p:txBody>
      </p:sp>
      <p:sp>
        <p:nvSpPr>
          <p:cNvPr id="12" name="Rectangle 11"/>
          <p:cNvSpPr/>
          <p:nvPr/>
        </p:nvSpPr>
        <p:spPr>
          <a:xfrm>
            <a:off x="457200" y="5486400"/>
            <a:ext cx="7995681" cy="553998"/>
          </a:xfrm>
          <a:prstGeom prst="rect">
            <a:avLst/>
          </a:prstGeom>
        </p:spPr>
        <p:txBody>
          <a:bodyPr wrap="square">
            <a:spAutoFit/>
          </a:bodyPr>
          <a:lstStyle/>
          <a:p>
            <a:pPr marL="0" lvl="2" algn="ctr"/>
            <a:r>
              <a:rPr lang="en-US" sz="3000" b="1" dirty="0" smtClean="0">
                <a:latin typeface="Arial Narrow" pitchFamily="34" charset="0"/>
                <a:sym typeface="Wingdings" pitchFamily="2" charset="2"/>
              </a:rPr>
              <a:t>Modeling is good!</a:t>
            </a:r>
          </a:p>
        </p:txBody>
      </p:sp>
    </p:spTree>
    <p:extLst>
      <p:ext uri="{BB962C8B-B14F-4D97-AF65-F5344CB8AC3E}">
        <p14:creationId xmlns:p14="http://schemas.microsoft.com/office/powerpoint/2010/main" xmlns="" val="275575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Competition Wrap-Up</a:t>
            </a:r>
            <a:endParaRPr lang="en-US" sz="3000" b="1" dirty="0">
              <a:latin typeface="Arial Narrow" pitchFamily="34" charset="0"/>
            </a:endParaRPr>
          </a:p>
        </p:txBody>
      </p:sp>
      <p:sp>
        <p:nvSpPr>
          <p:cNvPr id="2" name="Rectangle 1"/>
          <p:cNvSpPr/>
          <p:nvPr/>
        </p:nvSpPr>
        <p:spPr>
          <a:xfrm>
            <a:off x="381000" y="1524000"/>
            <a:ext cx="8382000" cy="5093702"/>
          </a:xfrm>
          <a:prstGeom prst="rect">
            <a:avLst/>
          </a:prstGeom>
        </p:spPr>
        <p:txBody>
          <a:bodyPr wrap="square">
            <a:spAutoFit/>
          </a:bodyPr>
          <a:lstStyle/>
          <a:p>
            <a:pPr marL="0" lvl="1"/>
            <a:r>
              <a:rPr lang="en-US" sz="2200" b="1" dirty="0">
                <a:latin typeface="Arial Narrow" pitchFamily="34" charset="0"/>
              </a:rPr>
              <a:t>Resource competition can be understood as an extension of simple ideas about predators (consumers) and prey (resources)</a:t>
            </a:r>
          </a:p>
          <a:p>
            <a:pPr marL="0" lvl="1"/>
            <a:endParaRPr lang="en-US" sz="1500" b="1" dirty="0" smtClean="0">
              <a:latin typeface="Arial Narrow" pitchFamily="34" charset="0"/>
            </a:endParaRPr>
          </a:p>
          <a:p>
            <a:pPr marL="0" lvl="1"/>
            <a:r>
              <a:rPr lang="en-US" sz="2200" b="1" dirty="0" smtClean="0">
                <a:latin typeface="Arial Narrow" pitchFamily="34" charset="0"/>
              </a:rPr>
              <a:t>R</a:t>
            </a:r>
            <a:r>
              <a:rPr lang="en-US" sz="2200" b="1" dirty="0">
                <a:latin typeface="Arial Narrow" pitchFamily="34" charset="0"/>
              </a:rPr>
              <a:t>* </a:t>
            </a:r>
            <a:r>
              <a:rPr lang="en-US" sz="2200" b="1" dirty="0" smtClean="0">
                <a:latin typeface="Arial Narrow" pitchFamily="34" charset="0"/>
              </a:rPr>
              <a:t>rule: Species with the lowest R* (superior competitor) will exclude the inferior competitor at </a:t>
            </a:r>
            <a:r>
              <a:rPr lang="en-US" sz="2200" b="1" u="sng" dirty="0" smtClean="0">
                <a:latin typeface="Arial Narrow" pitchFamily="34" charset="0"/>
              </a:rPr>
              <a:t>equilibrium</a:t>
            </a:r>
            <a:r>
              <a:rPr lang="en-US" sz="2200" b="1" dirty="0" smtClean="0">
                <a:latin typeface="Arial Narrow" pitchFamily="34" charset="0"/>
              </a:rPr>
              <a:t> ( </a:t>
            </a:r>
            <a:r>
              <a:rPr lang="en-US" sz="2200" b="1" dirty="0" smtClean="0">
                <a:latin typeface="Arial Narrow" pitchFamily="34" charset="0"/>
                <a:sym typeface="Wingdings" pitchFamily="2" charset="2"/>
              </a:rPr>
              <a:t></a:t>
            </a:r>
            <a:r>
              <a:rPr lang="en-US" sz="2200" b="1" dirty="0" smtClean="0">
                <a:latin typeface="Arial Narrow" pitchFamily="34" charset="0"/>
              </a:rPr>
              <a:t> competitive exclusion principle)</a:t>
            </a:r>
          </a:p>
          <a:p>
            <a:pPr marL="0" lvl="1"/>
            <a:endParaRPr lang="en-US" sz="1500" b="1" dirty="0">
              <a:latin typeface="Arial Narrow" pitchFamily="34" charset="0"/>
            </a:endParaRPr>
          </a:p>
          <a:p>
            <a:pPr marL="0" lvl="1"/>
            <a:r>
              <a:rPr lang="en-US" sz="2200" b="1" dirty="0" smtClean="0">
                <a:latin typeface="Arial Narrow" pitchFamily="34" charset="0"/>
              </a:rPr>
              <a:t>Ecological succession </a:t>
            </a:r>
            <a:r>
              <a:rPr lang="en-US" sz="2200" b="1" dirty="0">
                <a:latin typeface="Arial Narrow" pitchFamily="34" charset="0"/>
              </a:rPr>
              <a:t>can be understood as a replacement of r-strategist (high </a:t>
            </a:r>
            <a:r>
              <a:rPr lang="en-US" sz="2300" b="1" dirty="0" err="1">
                <a:latin typeface="+mj-lt"/>
              </a:rPr>
              <a:t>b</a:t>
            </a:r>
            <a:r>
              <a:rPr lang="en-US" sz="2300" b="1" baseline="-25000" dirty="0" err="1">
                <a:latin typeface="+mj-lt"/>
              </a:rPr>
              <a:t>max</a:t>
            </a:r>
            <a:r>
              <a:rPr lang="en-US" sz="2200" b="1" dirty="0">
                <a:latin typeface="Arial Narrow" pitchFamily="34" charset="0"/>
              </a:rPr>
              <a:t>) species </a:t>
            </a:r>
            <a:r>
              <a:rPr lang="en-US" sz="2200" b="1" dirty="0" smtClean="0">
                <a:latin typeface="Arial Narrow" pitchFamily="34" charset="0"/>
              </a:rPr>
              <a:t>by </a:t>
            </a:r>
            <a:r>
              <a:rPr lang="en-US" sz="2200" b="1" dirty="0">
                <a:latin typeface="Arial Narrow" pitchFamily="34" charset="0"/>
              </a:rPr>
              <a:t>K-strategist (low </a:t>
            </a:r>
            <a:r>
              <a:rPr lang="en-US" sz="2300" b="1" dirty="0">
                <a:latin typeface="+mj-lt"/>
              </a:rPr>
              <a:t>h</a:t>
            </a:r>
            <a:r>
              <a:rPr lang="en-US" sz="2200" b="1" dirty="0">
                <a:latin typeface="Arial Narrow" pitchFamily="34" charset="0"/>
              </a:rPr>
              <a:t>) </a:t>
            </a:r>
            <a:r>
              <a:rPr lang="en-US" sz="2200" b="1" dirty="0" smtClean="0">
                <a:latin typeface="Arial Narrow" pitchFamily="34" charset="0"/>
              </a:rPr>
              <a:t>species</a:t>
            </a:r>
          </a:p>
          <a:p>
            <a:pPr marL="0" lvl="1"/>
            <a:endParaRPr lang="en-US" sz="1500" b="1" dirty="0">
              <a:latin typeface="Arial Narrow" pitchFamily="34" charset="0"/>
            </a:endParaRPr>
          </a:p>
          <a:p>
            <a:pPr marL="0" lvl="1"/>
            <a:r>
              <a:rPr lang="en-US" sz="2200" b="1" dirty="0" smtClean="0">
                <a:latin typeface="Arial Narrow" pitchFamily="34" charset="0"/>
              </a:rPr>
              <a:t>There are limits to competitive exclusion</a:t>
            </a:r>
          </a:p>
          <a:p>
            <a:pPr marL="342900" lvl="1" indent="-342900">
              <a:buFont typeface="Wingdings"/>
              <a:buChar char="à"/>
            </a:pPr>
            <a:r>
              <a:rPr lang="en-US" sz="2200" b="1" dirty="0" smtClean="0">
                <a:latin typeface="Arial Narrow" pitchFamily="34" charset="0"/>
              </a:rPr>
              <a:t>One winning consumer for each </a:t>
            </a:r>
            <a:r>
              <a:rPr lang="en-US" sz="2200" b="1" dirty="0">
                <a:latin typeface="Arial Narrow" pitchFamily="34" charset="0"/>
              </a:rPr>
              <a:t>limiting </a:t>
            </a:r>
            <a:r>
              <a:rPr lang="en-US" sz="2200" b="1" dirty="0" smtClean="0">
                <a:latin typeface="Arial Narrow" pitchFamily="34" charset="0"/>
              </a:rPr>
              <a:t>resource (a </a:t>
            </a:r>
            <a:r>
              <a:rPr lang="en-US" sz="2200" b="1" dirty="0">
                <a:latin typeface="Arial Narrow" pitchFamily="34" charset="0"/>
              </a:rPr>
              <a:t>species may be </a:t>
            </a:r>
            <a:r>
              <a:rPr lang="en-US" sz="2200" b="1" dirty="0" smtClean="0">
                <a:latin typeface="Arial Narrow" pitchFamily="34" charset="0"/>
              </a:rPr>
              <a:t>a</a:t>
            </a:r>
          </a:p>
          <a:p>
            <a:pPr marL="0" lvl="1"/>
            <a:r>
              <a:rPr lang="en-US" sz="2200" b="1" dirty="0">
                <a:latin typeface="Arial Narrow" pitchFamily="34" charset="0"/>
              </a:rPr>
              <a:t> </a:t>
            </a:r>
            <a:r>
              <a:rPr lang="en-US" sz="2200" b="1" dirty="0" smtClean="0">
                <a:latin typeface="Arial Narrow" pitchFamily="34" charset="0"/>
              </a:rPr>
              <a:t>     good </a:t>
            </a:r>
            <a:r>
              <a:rPr lang="en-US" sz="2200" b="1" dirty="0">
                <a:latin typeface="Arial Narrow" pitchFamily="34" charset="0"/>
              </a:rPr>
              <a:t>competitor for </a:t>
            </a:r>
            <a:r>
              <a:rPr lang="en-US" sz="2200" b="1" dirty="0" smtClean="0">
                <a:latin typeface="Arial Narrow" pitchFamily="34" charset="0"/>
              </a:rPr>
              <a:t>one resource </a:t>
            </a:r>
            <a:r>
              <a:rPr lang="en-US" sz="2200" b="1" dirty="0">
                <a:latin typeface="Arial Narrow" pitchFamily="34" charset="0"/>
              </a:rPr>
              <a:t>and lousy competitor for another</a:t>
            </a:r>
            <a:r>
              <a:rPr lang="en-US" sz="2200" b="1" dirty="0" smtClean="0">
                <a:latin typeface="Arial Narrow" pitchFamily="34" charset="0"/>
              </a:rPr>
              <a:t>)</a:t>
            </a:r>
          </a:p>
          <a:p>
            <a:pPr marL="0" lvl="1"/>
            <a:endParaRPr lang="en-US" sz="1500" b="1" dirty="0">
              <a:latin typeface="Arial Narrow" pitchFamily="34" charset="0"/>
            </a:endParaRPr>
          </a:p>
          <a:p>
            <a:pPr marL="0" lvl="1"/>
            <a:r>
              <a:rPr lang="en-US" sz="2200" b="1" dirty="0">
                <a:latin typeface="Arial Narrow" pitchFamily="34" charset="0"/>
              </a:rPr>
              <a:t>Inferior competitors </a:t>
            </a:r>
            <a:r>
              <a:rPr lang="en-US" sz="2200" b="1" dirty="0" smtClean="0">
                <a:latin typeface="Arial Narrow" pitchFamily="34" charset="0"/>
              </a:rPr>
              <a:t>can be kept </a:t>
            </a:r>
            <a:r>
              <a:rPr lang="en-US" sz="2200" b="1" dirty="0">
                <a:latin typeface="Arial Narrow" pitchFamily="34" charset="0"/>
              </a:rPr>
              <a:t>in the game via </a:t>
            </a:r>
            <a:r>
              <a:rPr lang="en-US" sz="2200" b="1" dirty="0" smtClean="0">
                <a:latin typeface="Arial Narrow" pitchFamily="34" charset="0"/>
              </a:rPr>
              <a:t>disturbance</a:t>
            </a:r>
          </a:p>
          <a:p>
            <a:pPr marL="342900" lvl="1" indent="-342900">
              <a:buFont typeface="Wingdings" pitchFamily="2" charset="2"/>
              <a:buChar char="à"/>
            </a:pPr>
            <a:r>
              <a:rPr lang="en-US" sz="2200" b="1" dirty="0" smtClean="0">
                <a:latin typeface="Arial Narrow" pitchFamily="34" charset="0"/>
              </a:rPr>
              <a:t>Managers </a:t>
            </a:r>
            <a:r>
              <a:rPr lang="en-US" sz="2200" b="1" dirty="0">
                <a:latin typeface="Arial Narrow" pitchFamily="34" charset="0"/>
              </a:rPr>
              <a:t>may promote biodiversity by allowing or </a:t>
            </a:r>
            <a:r>
              <a:rPr lang="en-US" sz="2200" b="1" dirty="0" smtClean="0">
                <a:latin typeface="Arial Narrow" pitchFamily="34" charset="0"/>
              </a:rPr>
              <a:t>encouraging</a:t>
            </a:r>
          </a:p>
          <a:p>
            <a:pPr marL="0" lvl="1"/>
            <a:r>
              <a:rPr lang="en-US" sz="2200" b="1" dirty="0">
                <a:latin typeface="Arial Narrow" pitchFamily="34" charset="0"/>
              </a:rPr>
              <a:t> </a:t>
            </a:r>
            <a:r>
              <a:rPr lang="en-US" sz="2200" b="1" dirty="0" smtClean="0">
                <a:latin typeface="Arial Narrow" pitchFamily="34" charset="0"/>
              </a:rPr>
              <a:t>     disturbance </a:t>
            </a:r>
            <a:r>
              <a:rPr lang="en-US" sz="2200" b="1" dirty="0">
                <a:latin typeface="Arial Narrow" pitchFamily="34" charset="0"/>
              </a:rPr>
              <a:t>in managed ecosystems</a:t>
            </a:r>
          </a:p>
        </p:txBody>
      </p:sp>
      <p:sp>
        <p:nvSpPr>
          <p:cNvPr id="13" name="Rectangle 12"/>
          <p:cNvSpPr/>
          <p:nvPr/>
        </p:nvSpPr>
        <p:spPr>
          <a:xfrm>
            <a:off x="3352800" y="853966"/>
            <a:ext cx="2438400" cy="54864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67125" y="888872"/>
            <a:ext cx="1809751" cy="477054"/>
          </a:xfrm>
          <a:prstGeom prst="rect">
            <a:avLst/>
          </a:prstGeom>
        </p:spPr>
        <p:txBody>
          <a:bodyPr wrap="square">
            <a:spAutoFit/>
          </a:bodyPr>
          <a:lstStyle/>
          <a:p>
            <a:pPr marL="0" lvl="1" algn="ctr"/>
            <a:r>
              <a:rPr lang="en-US" sz="2500" b="1" dirty="0" smtClean="0">
                <a:latin typeface="Arial Narrow" pitchFamily="34" charset="0"/>
              </a:rPr>
              <a:t>Major Points</a:t>
            </a:r>
            <a:endParaRPr lang="en-US" sz="2500" b="1" dirty="0">
              <a:latin typeface="Arial Narrow" pitchFamily="34" charset="0"/>
            </a:endParaRPr>
          </a:p>
        </p:txBody>
      </p:sp>
    </p:spTree>
    <p:extLst>
      <p:ext uri="{BB962C8B-B14F-4D97-AF65-F5344CB8AC3E}">
        <p14:creationId xmlns:p14="http://schemas.microsoft.com/office/powerpoint/2010/main" xmlns="" val="91658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2762" y="1326207"/>
            <a:ext cx="5638800" cy="4139595"/>
          </a:xfrm>
          <a:prstGeom prst="rect">
            <a:avLst/>
          </a:prstGeom>
        </p:spPr>
        <p:txBody>
          <a:bodyPr wrap="square">
            <a:spAutoFit/>
          </a:bodyPr>
          <a:lstStyle/>
          <a:p>
            <a:pPr algn="ctr"/>
            <a:r>
              <a:rPr lang="en-US" sz="2800" b="1" u="sng" dirty="0" smtClean="0">
                <a:latin typeface="Arial Narrow" pitchFamily="34" charset="0"/>
                <a:cs typeface="Arial" pitchFamily="34" charset="0"/>
              </a:rPr>
              <a:t>Next Class</a:t>
            </a:r>
            <a:r>
              <a:rPr lang="en-US" sz="2400" b="1" dirty="0" smtClean="0">
                <a:latin typeface="Arial Narrow" pitchFamily="34" charset="0"/>
                <a:cs typeface="Arial" pitchFamily="34" charset="0"/>
              </a:rPr>
              <a:t>:</a:t>
            </a:r>
            <a:endParaRPr lang="en-US" sz="2400" b="1" dirty="0">
              <a:latin typeface="Arial Narrow" pitchFamily="34" charset="0"/>
              <a:cs typeface="Arial" pitchFamily="34" charset="0"/>
            </a:endParaRPr>
          </a:p>
          <a:p>
            <a:pPr algn="ctr"/>
            <a:endParaRPr lang="en-US" sz="1000" b="1" dirty="0">
              <a:latin typeface="Arial Narrow" pitchFamily="34" charset="0"/>
              <a:cs typeface="Arial" pitchFamily="34" charset="0"/>
            </a:endParaRPr>
          </a:p>
          <a:p>
            <a:pPr algn="ctr"/>
            <a:r>
              <a:rPr lang="en-US" sz="2600" b="1" dirty="0" smtClean="0">
                <a:latin typeface="Arial Narrow" pitchFamily="34" charset="0"/>
                <a:cs typeface="Arial" pitchFamily="34" charset="0"/>
              </a:rPr>
              <a:t>BIG Picture Topics:</a:t>
            </a:r>
          </a:p>
          <a:p>
            <a:pPr algn="ctr"/>
            <a:r>
              <a:rPr lang="en-US" sz="2600" b="1" dirty="0" smtClean="0">
                <a:latin typeface="Arial Narrow" pitchFamily="34" charset="0"/>
                <a:cs typeface="Arial" pitchFamily="34" charset="0"/>
              </a:rPr>
              <a:t>Why is modeling useful?</a:t>
            </a:r>
          </a:p>
          <a:p>
            <a:pPr algn="ctr"/>
            <a:endParaRPr lang="en-US" sz="1500" b="1" dirty="0">
              <a:latin typeface="Arial Narrow" pitchFamily="34" charset="0"/>
              <a:cs typeface="Arial" pitchFamily="34" charset="0"/>
            </a:endParaRPr>
          </a:p>
          <a:p>
            <a:pPr algn="ctr"/>
            <a:r>
              <a:rPr lang="en-US" sz="2600" b="1" dirty="0" smtClean="0">
                <a:latin typeface="Arial Narrow" pitchFamily="34" charset="0"/>
                <a:cs typeface="Arial" pitchFamily="34" charset="0"/>
              </a:rPr>
              <a:t>Details on Final Exam</a:t>
            </a:r>
            <a:endParaRPr lang="en-US" sz="2600" b="1" dirty="0">
              <a:latin typeface="Arial Narrow" pitchFamily="34" charset="0"/>
              <a:cs typeface="Arial" pitchFamily="34" charset="0"/>
            </a:endParaRPr>
          </a:p>
          <a:p>
            <a:pPr algn="ctr"/>
            <a:endParaRPr lang="en-US" sz="1000" b="1" dirty="0" smtClean="0">
              <a:latin typeface="Arial Narrow" pitchFamily="34" charset="0"/>
              <a:cs typeface="Arial" pitchFamily="34" charset="0"/>
            </a:endParaRPr>
          </a:p>
          <a:p>
            <a:pPr algn="ctr"/>
            <a:endParaRPr lang="en-US" sz="1000" b="1" dirty="0" smtClean="0">
              <a:latin typeface="Arial Narrow" pitchFamily="34" charset="0"/>
              <a:cs typeface="Arial" pitchFamily="34" charset="0"/>
            </a:endParaRPr>
          </a:p>
          <a:p>
            <a:pPr algn="ctr"/>
            <a:endParaRPr lang="en-US" sz="2400" b="1" dirty="0" smtClean="0">
              <a:latin typeface="Arial Narrow" pitchFamily="34" charset="0"/>
              <a:cs typeface="Arial" pitchFamily="34" charset="0"/>
            </a:endParaRPr>
          </a:p>
          <a:p>
            <a:pPr algn="ctr"/>
            <a:endParaRPr lang="en-US" sz="2400" b="1" dirty="0" smtClean="0">
              <a:latin typeface="Arial Narrow" pitchFamily="34" charset="0"/>
              <a:cs typeface="Arial" pitchFamily="34" charset="0"/>
            </a:endParaRPr>
          </a:p>
          <a:p>
            <a:pPr algn="ctr"/>
            <a:r>
              <a:rPr lang="en-US" sz="2800" b="1" u="sng" dirty="0">
                <a:latin typeface="Arial Narrow" pitchFamily="34" charset="0"/>
                <a:cs typeface="Arial" pitchFamily="34" charset="0"/>
              </a:rPr>
              <a:t>Lab </a:t>
            </a:r>
            <a:r>
              <a:rPr lang="en-US" sz="2800" b="1" u="sng" dirty="0" smtClean="0">
                <a:latin typeface="Arial Narrow" pitchFamily="34" charset="0"/>
                <a:cs typeface="Arial" pitchFamily="34" charset="0"/>
              </a:rPr>
              <a:t>tomorrow</a:t>
            </a:r>
            <a:endParaRPr lang="en-US" sz="2800" b="1" u="sng" dirty="0">
              <a:latin typeface="Arial Narrow" pitchFamily="34" charset="0"/>
              <a:cs typeface="Arial" pitchFamily="34" charset="0"/>
            </a:endParaRPr>
          </a:p>
          <a:p>
            <a:pPr algn="ctr"/>
            <a:endParaRPr lang="en-US" sz="1000" b="1" dirty="0">
              <a:latin typeface="Arial Narrow" pitchFamily="34" charset="0"/>
              <a:cs typeface="Arial" pitchFamily="34" charset="0"/>
            </a:endParaRPr>
          </a:p>
          <a:p>
            <a:pPr algn="ctr"/>
            <a:r>
              <a:rPr lang="en-US" sz="2600" b="1" dirty="0" smtClean="0">
                <a:latin typeface="Arial Narrow" pitchFamily="34" charset="0"/>
                <a:cs typeface="Arial" pitchFamily="34" charset="0"/>
              </a:rPr>
              <a:t>Review!</a:t>
            </a:r>
            <a:endParaRPr lang="en-US" sz="2600" b="1" dirty="0">
              <a:latin typeface="Arial Narrow" pitchFamily="34" charset="0"/>
              <a:cs typeface="Arial" pitchFamily="34" charset="0"/>
            </a:endParaRPr>
          </a:p>
        </p:txBody>
      </p:sp>
      <p:sp>
        <p:nvSpPr>
          <p:cNvPr id="8" name="TextBox 7"/>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Looking Ahead</a:t>
            </a:r>
            <a:endParaRPr lang="en-US" sz="3000" b="1" dirty="0">
              <a:latin typeface="Arial Narrow" pitchFamily="34"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l="5822"/>
          <a:stretch/>
        </p:blipFill>
        <p:spPr bwMode="auto">
          <a:xfrm>
            <a:off x="6002191" y="4343400"/>
            <a:ext cx="2359152" cy="1670006"/>
          </a:xfrm>
          <a:prstGeom prst="rect">
            <a:avLst/>
          </a:prstGeom>
          <a:noFill/>
          <a:ln w="28575">
            <a:solidFill>
              <a:schemeClr val="accent5">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descr="C:\Users\jaegeran\Desktop\ernest-haeckel-muscina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01073" y="1066800"/>
            <a:ext cx="1961388" cy="2743200"/>
          </a:xfrm>
          <a:prstGeom prst="rect">
            <a:avLst/>
          </a:prstGeom>
          <a:noFill/>
          <a:ln w="28575">
            <a:solidFill>
              <a:schemeClr val="accent5">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1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0" end="10"/>
                                            </p:txEl>
                                          </p:spTgt>
                                        </p:tgtEl>
                                        <p:attrNameLst>
                                          <p:attrName>style.visibility</p:attrName>
                                        </p:attrNameLst>
                                      </p:cBhvr>
                                      <p:to>
                                        <p:strVal val="visible"/>
                                      </p:to>
                                    </p:set>
                                    <p:animEffect transition="in" filter="fade">
                                      <p:cBhvr>
                                        <p:cTn id="7" dur="500"/>
                                        <p:tgtEl>
                                          <p:spTgt spid="1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2" end="12"/>
                                            </p:txEl>
                                          </p:spTgt>
                                        </p:tgtEl>
                                        <p:attrNameLst>
                                          <p:attrName>style.visibility</p:attrName>
                                        </p:attrNameLst>
                                      </p:cBhvr>
                                      <p:to>
                                        <p:strVal val="visible"/>
                                      </p:to>
                                    </p:set>
                                    <p:animEffect transition="in" filter="fade">
                                      <p:cBhvr>
                                        <p:cTn id="10" dur="500"/>
                                        <p:tgtEl>
                                          <p:spTgt spid="12">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12614" y="4824253"/>
            <a:ext cx="8536891" cy="1721069"/>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Graphical R* &amp; Competition Summary</a:t>
            </a:r>
            <a:endParaRPr lang="en-US" sz="3000" b="1" dirty="0">
              <a:latin typeface="Arial Narrow" pitchFamily="34" charset="0"/>
            </a:endParaRPr>
          </a:p>
        </p:txBody>
      </p:sp>
      <p:sp>
        <p:nvSpPr>
          <p:cNvPr id="2" name="Left-Right Arrow 1"/>
          <p:cNvSpPr/>
          <p:nvPr/>
        </p:nvSpPr>
        <p:spPr>
          <a:xfrm>
            <a:off x="2375831" y="3908229"/>
            <a:ext cx="4392339" cy="609600"/>
          </a:xfrm>
          <a:prstGeom prst="leftRightArrow">
            <a:avLst/>
          </a:prstGeom>
          <a:gradFill flip="none" rotWithShape="1">
            <a:gsLst>
              <a:gs pos="0">
                <a:schemeClr val="accent5">
                  <a:lumMod val="50000"/>
                </a:schemeClr>
              </a:gs>
              <a:gs pos="50000">
                <a:schemeClr val="accent1">
                  <a:tint val="44500"/>
                  <a:satMod val="160000"/>
                </a:schemeClr>
              </a:gs>
              <a:gs pos="100000">
                <a:schemeClr val="accent5">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934200" y="3892989"/>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63715" y="3981824"/>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r</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27" name="Rectangle 26"/>
          <p:cNvSpPr/>
          <p:nvPr/>
        </p:nvSpPr>
        <p:spPr>
          <a:xfrm>
            <a:off x="302309" y="3892463"/>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1824" y="3981298"/>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K</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17" name="Rectangle 16"/>
          <p:cNvSpPr/>
          <p:nvPr/>
        </p:nvSpPr>
        <p:spPr>
          <a:xfrm>
            <a:off x="304800" y="872361"/>
            <a:ext cx="8536891" cy="283464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4724" y="917030"/>
            <a:ext cx="7738808" cy="267765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You know where this terminology comes from!</a:t>
            </a:r>
          </a:p>
          <a:p>
            <a:pPr marL="0" lvl="2" algn="ctr"/>
            <a:endParaRPr lang="en-US" sz="1000" b="1" dirty="0" smtClean="0">
              <a:latin typeface="Arial Narrow" pitchFamily="34" charset="0"/>
              <a:sym typeface="Wingdings" pitchFamily="2" charset="2"/>
            </a:endParaRPr>
          </a:p>
          <a:p>
            <a:pPr marL="0" lvl="2">
              <a:tabLst>
                <a:tab pos="1608138" algn="l"/>
              </a:tabLst>
            </a:pPr>
            <a:r>
              <a:rPr lang="en-US" sz="2100" b="1" dirty="0" smtClean="0">
                <a:latin typeface="Arial Narrow" pitchFamily="34" charset="0"/>
                <a:sym typeface="Wingdings" pitchFamily="2" charset="2"/>
              </a:rPr>
              <a:t>r-strategists:    Focus on high growth rates (</a:t>
            </a:r>
            <a:r>
              <a:rPr lang="en-US" sz="2100" b="1" dirty="0" smtClean="0">
                <a:latin typeface="+mj-lt"/>
                <a:sym typeface="Wingdings" pitchFamily="2" charset="2"/>
              </a:rPr>
              <a:t>r</a:t>
            </a:r>
            <a:r>
              <a:rPr lang="en-US" sz="2100" b="1" dirty="0" smtClean="0">
                <a:latin typeface="Arial Narrow" pitchFamily="34" charset="0"/>
                <a:sym typeface="Wingdings" pitchFamily="2" charset="2"/>
              </a:rPr>
              <a:t>)</a:t>
            </a:r>
          </a:p>
          <a:p>
            <a:pPr marL="0" lvl="2">
              <a:tabLst>
                <a:tab pos="1608138" algn="l"/>
              </a:tabLst>
            </a:pPr>
            <a:r>
              <a:rPr lang="en-US" sz="2100" b="1" dirty="0">
                <a:latin typeface="Arial Narrow" pitchFamily="34" charset="0"/>
                <a:sym typeface="Wingdings" pitchFamily="2" charset="2"/>
              </a:rPr>
              <a:t>	</a:t>
            </a:r>
            <a:r>
              <a:rPr lang="en-US" sz="2100" b="1" dirty="0" smtClean="0">
                <a:latin typeface="Arial Narrow" pitchFamily="34" charset="0"/>
                <a:sym typeface="Wingdings" pitchFamily="2" charset="2"/>
              </a:rPr>
              <a:t>Take the early lead  Rotifers</a:t>
            </a:r>
          </a:p>
          <a:p>
            <a:pPr marL="0" lvl="2">
              <a:tabLst>
                <a:tab pos="1608138" algn="l"/>
              </a:tabLst>
            </a:pPr>
            <a:r>
              <a:rPr lang="en-US" sz="2100" b="1" dirty="0" smtClean="0">
                <a:latin typeface="Arial Narrow" pitchFamily="34" charset="0"/>
                <a:sym typeface="Wingdings" pitchFamily="2" charset="2"/>
              </a:rPr>
              <a:t>	Quantity over quality</a:t>
            </a:r>
          </a:p>
          <a:p>
            <a:pPr marL="0" lvl="2"/>
            <a:endParaRPr lang="en-US" sz="1000" b="1" dirty="0" smtClean="0">
              <a:latin typeface="Arial Narrow" pitchFamily="34" charset="0"/>
              <a:sym typeface="Wingdings" pitchFamily="2" charset="2"/>
            </a:endParaRPr>
          </a:p>
          <a:p>
            <a:pPr marL="0" lvl="2"/>
            <a:r>
              <a:rPr lang="en-US" sz="2100" b="1" dirty="0" smtClean="0">
                <a:latin typeface="Arial Narrow" pitchFamily="34" charset="0"/>
                <a:sym typeface="Wingdings" pitchFamily="2" charset="2"/>
              </a:rPr>
              <a:t>K-strategists:   Focus competitive ability at high densities (</a:t>
            </a:r>
            <a:r>
              <a:rPr lang="en-US" sz="2100" b="1" dirty="0" smtClean="0">
                <a:latin typeface="+mj-lt"/>
                <a:sym typeface="Wingdings" pitchFamily="2" charset="2"/>
              </a:rPr>
              <a:t>K</a:t>
            </a:r>
            <a:r>
              <a:rPr lang="en-US" sz="2100" b="1" dirty="0" smtClean="0">
                <a:latin typeface="Arial Narrow" pitchFamily="34" charset="0"/>
                <a:sym typeface="Wingdings" pitchFamily="2" charset="2"/>
              </a:rPr>
              <a:t>)</a:t>
            </a:r>
          </a:p>
          <a:p>
            <a:pPr marL="0" lvl="2">
              <a:tabLst>
                <a:tab pos="1608138" algn="l"/>
              </a:tabLst>
            </a:pPr>
            <a:r>
              <a:rPr lang="en-US" sz="2100" b="1" dirty="0" smtClean="0">
                <a:latin typeface="Arial Narrow" pitchFamily="34" charset="0"/>
                <a:sym typeface="Wingdings" pitchFamily="2" charset="2"/>
              </a:rPr>
              <a:t>	Strong competitors at low resources  Daphnia</a:t>
            </a:r>
          </a:p>
          <a:p>
            <a:pPr marL="0" lvl="2">
              <a:tabLst>
                <a:tab pos="1608138" algn="l"/>
              </a:tabLst>
            </a:pPr>
            <a:r>
              <a:rPr lang="en-US" sz="2100" b="1" dirty="0">
                <a:latin typeface="Arial Narrow" pitchFamily="34" charset="0"/>
                <a:sym typeface="Wingdings" pitchFamily="2" charset="2"/>
              </a:rPr>
              <a:t>	</a:t>
            </a:r>
            <a:r>
              <a:rPr lang="en-US" sz="2100" b="1" dirty="0" smtClean="0">
                <a:latin typeface="Arial Narrow" pitchFamily="34" charset="0"/>
                <a:sym typeface="Wingdings" pitchFamily="2" charset="2"/>
              </a:rPr>
              <a:t>Quality over quantity</a:t>
            </a:r>
            <a:endParaRPr lang="en-US" sz="2100" b="1" dirty="0">
              <a:latin typeface="Arial Narrow" pitchFamily="34" charset="0"/>
              <a:sym typeface="Wingdings" pitchFamily="2" charset="2"/>
            </a:endParaRPr>
          </a:p>
        </p:txBody>
      </p:sp>
      <p:sp>
        <p:nvSpPr>
          <p:cNvPr id="13" name="Rectangle 12"/>
          <p:cNvSpPr/>
          <p:nvPr/>
        </p:nvSpPr>
        <p:spPr>
          <a:xfrm>
            <a:off x="711655" y="5469343"/>
            <a:ext cx="7738808"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Let’s look at figures for these strategists</a:t>
            </a:r>
            <a:endParaRPr lang="en-US" sz="2100" b="1" dirty="0">
              <a:latin typeface="Arial Narrow" pitchFamily="34" charset="0"/>
              <a:sym typeface="Wingdings" pitchFamily="2" charset="2"/>
            </a:endParaRPr>
          </a:p>
        </p:txBody>
      </p:sp>
    </p:spTree>
    <p:extLst>
      <p:ext uri="{BB962C8B-B14F-4D97-AF65-F5344CB8AC3E}">
        <p14:creationId xmlns:p14="http://schemas.microsoft.com/office/powerpoint/2010/main" xmlns="" val="3019486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Case 4A: Trade-off</a:t>
            </a:r>
            <a:endParaRPr lang="en-US" sz="3000" b="1" dirty="0">
              <a:latin typeface="Arial Narrow" pitchFamily="34" charset="0"/>
            </a:endParaRPr>
          </a:p>
        </p:txBody>
      </p:sp>
      <p:sp>
        <p:nvSpPr>
          <p:cNvPr id="37" name="Rectangle 36"/>
          <p:cNvSpPr/>
          <p:nvPr/>
        </p:nvSpPr>
        <p:spPr>
          <a:xfrm>
            <a:off x="381000" y="4585136"/>
            <a:ext cx="8590892" cy="1492716"/>
          </a:xfrm>
          <a:prstGeom prst="rect">
            <a:avLst/>
          </a:prstGeom>
        </p:spPr>
        <p:txBody>
          <a:bodyPr wrap="square">
            <a:spAutoFit/>
          </a:bodyPr>
          <a:lstStyle/>
          <a:p>
            <a:pPr marL="0" lvl="4"/>
            <a:r>
              <a:rPr lang="en-US" sz="2200" b="1" dirty="0" smtClean="0">
                <a:latin typeface="Arial Narrow" pitchFamily="34" charset="0"/>
              </a:rPr>
              <a:t>Consumer 1 has higher </a:t>
            </a:r>
            <a:r>
              <a:rPr lang="en-US" sz="2300" b="1" dirty="0" err="1" smtClean="0">
                <a:latin typeface="+mj-lt"/>
              </a:rPr>
              <a:t>b</a:t>
            </a:r>
            <a:r>
              <a:rPr lang="en-US" sz="2300" b="1" baseline="-25000" dirty="0" err="1" smtClean="0">
                <a:latin typeface="+mj-lt"/>
              </a:rPr>
              <a:t>max</a:t>
            </a:r>
            <a:r>
              <a:rPr lang="en-US" sz="2200" b="1" dirty="0">
                <a:latin typeface="Arial Narrow" pitchFamily="34" charset="0"/>
              </a:rPr>
              <a:t> </a:t>
            </a:r>
            <a:r>
              <a:rPr lang="en-US" sz="2200" b="1" dirty="0" smtClean="0">
                <a:latin typeface="Arial Narrow" pitchFamily="34" charset="0"/>
              </a:rPr>
              <a:t>and higher </a:t>
            </a:r>
            <a:r>
              <a:rPr lang="en-US" sz="2300" b="1" dirty="0" smtClean="0">
                <a:latin typeface="+mj-lt"/>
              </a:rPr>
              <a:t>h</a:t>
            </a:r>
            <a:r>
              <a:rPr lang="en-US" sz="2200" b="1" dirty="0" smtClean="0">
                <a:latin typeface="Arial Narrow" pitchFamily="34" charset="0"/>
              </a:rPr>
              <a:t> (r-strategist)</a:t>
            </a:r>
          </a:p>
          <a:p>
            <a:pPr marL="0" lvl="4"/>
            <a:r>
              <a:rPr lang="en-US" sz="2200" b="1" dirty="0" smtClean="0">
                <a:latin typeface="Arial Narrow" pitchFamily="34" charset="0"/>
              </a:rPr>
              <a:t>Consumer 2 has lower </a:t>
            </a:r>
            <a:r>
              <a:rPr lang="en-US" sz="2300" b="1" dirty="0" err="1" smtClean="0">
                <a:latin typeface="+mj-lt"/>
              </a:rPr>
              <a:t>b</a:t>
            </a:r>
            <a:r>
              <a:rPr lang="en-US" sz="2300" b="1" baseline="-25000" dirty="0" err="1" smtClean="0">
                <a:latin typeface="+mj-lt"/>
              </a:rPr>
              <a:t>max</a:t>
            </a:r>
            <a:r>
              <a:rPr lang="en-US" sz="2200" b="1" dirty="0" smtClean="0">
                <a:latin typeface="Arial Narrow" pitchFamily="34" charset="0"/>
              </a:rPr>
              <a:t> and lower </a:t>
            </a:r>
            <a:r>
              <a:rPr lang="en-US" sz="2300" b="1" dirty="0" smtClean="0">
                <a:latin typeface="+mj-lt"/>
              </a:rPr>
              <a:t>h</a:t>
            </a:r>
            <a:r>
              <a:rPr lang="en-US" sz="2200" b="1" dirty="0" smtClean="0">
                <a:latin typeface="Arial Narrow" pitchFamily="34" charset="0"/>
              </a:rPr>
              <a:t> (K-strategist)</a:t>
            </a:r>
          </a:p>
          <a:p>
            <a:pPr marL="0" lvl="4"/>
            <a:r>
              <a:rPr lang="en-US" sz="2200" b="1" dirty="0">
                <a:latin typeface="Arial Narrow" pitchFamily="34" charset="0"/>
              </a:rPr>
              <a:t>Both consumers have same death rate, </a:t>
            </a:r>
            <a:r>
              <a:rPr lang="en-US" sz="2300" b="1" dirty="0"/>
              <a:t>d</a:t>
            </a:r>
            <a:r>
              <a:rPr lang="en-US" sz="2300" b="1" baseline="-25000" dirty="0"/>
              <a:t>1</a:t>
            </a:r>
            <a:r>
              <a:rPr lang="en-US" sz="2300" b="1" dirty="0"/>
              <a:t> = d</a:t>
            </a:r>
            <a:r>
              <a:rPr lang="en-US" sz="2300" b="1" baseline="-25000" dirty="0"/>
              <a:t>2 </a:t>
            </a:r>
          </a:p>
          <a:p>
            <a:pPr marL="0" lvl="4"/>
            <a:r>
              <a:rPr lang="en-US" sz="2200" b="1" dirty="0" smtClean="0">
                <a:latin typeface="Arial Narrow" pitchFamily="34" charset="0"/>
              </a:rPr>
              <a:t>Monod curves cross</a:t>
            </a:r>
          </a:p>
        </p:txBody>
      </p:sp>
      <p:sp>
        <p:nvSpPr>
          <p:cNvPr id="5" name="Rectangle 4"/>
          <p:cNvSpPr/>
          <p:nvPr/>
        </p:nvSpPr>
        <p:spPr>
          <a:xfrm>
            <a:off x="876300" y="914400"/>
            <a:ext cx="7391400" cy="3581400"/>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20267" y="2956034"/>
            <a:ext cx="738023" cy="461665"/>
          </a:xfrm>
          <a:prstGeom prst="rect">
            <a:avLst/>
          </a:prstGeom>
        </p:spPr>
        <p:txBody>
          <a:bodyPr wrap="square">
            <a:spAutoFit/>
          </a:bodyPr>
          <a:lstStyle/>
          <a:p>
            <a:pPr marL="0" lvl="4"/>
            <a:r>
              <a:rPr lang="en-US" sz="2400" b="1" dirty="0" smtClean="0">
                <a:latin typeface="Arial Narrow" pitchFamily="34" charset="0"/>
              </a:rPr>
              <a:t>d</a:t>
            </a:r>
            <a:r>
              <a:rPr lang="en-US" sz="2400" b="1" baseline="-25000" dirty="0" smtClean="0">
                <a:latin typeface="Arial Narrow" pitchFamily="34" charset="0"/>
              </a:rPr>
              <a:t>1</a:t>
            </a:r>
            <a:r>
              <a:rPr lang="en-US" sz="2400" b="1" dirty="0" smtClean="0">
                <a:latin typeface="Arial Narrow" pitchFamily="34" charset="0"/>
              </a:rPr>
              <a:t>d</a:t>
            </a:r>
            <a:r>
              <a:rPr lang="en-US" sz="2400" b="1" baseline="-25000" dirty="0">
                <a:latin typeface="Arial Narrow" pitchFamily="34" charset="0"/>
              </a:rPr>
              <a:t>2</a:t>
            </a:r>
          </a:p>
        </p:txBody>
      </p:sp>
      <p:sp>
        <p:nvSpPr>
          <p:cNvPr id="10" name="Rectangle 9"/>
          <p:cNvSpPr/>
          <p:nvPr/>
        </p:nvSpPr>
        <p:spPr>
          <a:xfrm>
            <a:off x="3683879" y="5792252"/>
            <a:ext cx="1776243"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47433" y="5881087"/>
            <a:ext cx="1649134" cy="430887"/>
          </a:xfrm>
          <a:prstGeom prst="rect">
            <a:avLst/>
          </a:prstGeom>
        </p:spPr>
        <p:txBody>
          <a:bodyPr wrap="square">
            <a:spAutoFit/>
          </a:bodyPr>
          <a:lstStyle/>
          <a:p>
            <a:pPr marL="0" lvl="2" algn="ctr"/>
            <a:r>
              <a:rPr lang="en-US" sz="2200" b="1" dirty="0" smtClean="0">
                <a:latin typeface="Arial Narrow" pitchFamily="34" charset="0"/>
              </a:rPr>
              <a:t>Who wins?</a:t>
            </a:r>
          </a:p>
        </p:txBody>
      </p:sp>
      <p:sp>
        <p:nvSpPr>
          <p:cNvPr id="19" name="Rectangle 18"/>
          <p:cNvSpPr/>
          <p:nvPr/>
        </p:nvSpPr>
        <p:spPr>
          <a:xfrm>
            <a:off x="7020267" y="1142687"/>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1</a:t>
            </a:r>
            <a:endParaRPr lang="en-US" sz="2400" b="1" baseline="-25000" dirty="0">
              <a:latin typeface="Arial Narrow" pitchFamily="34" charset="0"/>
            </a:endParaRPr>
          </a:p>
        </p:txBody>
      </p:sp>
      <p:sp>
        <p:nvSpPr>
          <p:cNvPr id="29" name="Rectangle 28"/>
          <p:cNvSpPr/>
          <p:nvPr/>
        </p:nvSpPr>
        <p:spPr>
          <a:xfrm>
            <a:off x="7026166" y="1666675"/>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2</a:t>
            </a:r>
            <a:endParaRPr lang="en-US" sz="2400" b="1" baseline="-25000" dirty="0">
              <a:latin typeface="Arial Narrow" pitchFamily="34" charset="0"/>
            </a:endParaRPr>
          </a:p>
        </p:txBody>
      </p:sp>
      <p:graphicFrame>
        <p:nvGraphicFramePr>
          <p:cNvPr id="32" name="Chart 31"/>
          <p:cNvGraphicFramePr>
            <a:graphicFrameLocks/>
          </p:cNvGraphicFramePr>
          <p:nvPr>
            <p:extLst>
              <p:ext uri="{D42A27DB-BD31-4B8C-83A1-F6EECF244321}">
                <p14:modId xmlns:p14="http://schemas.microsoft.com/office/powerpoint/2010/main" xmlns="" val="1736096575"/>
              </p:ext>
            </p:extLst>
          </p:nvPr>
        </p:nvGraphicFramePr>
        <p:xfrm>
          <a:off x="1219200" y="958018"/>
          <a:ext cx="6035040"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718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fade">
                                      <p:cBhvr>
                                        <p:cTn id="12" dur="5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fade">
                                      <p:cBhvr>
                                        <p:cTn id="22" dur="500"/>
                                        <p:tgtEl>
                                          <p:spTgt spid="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Case 4A: Trade-off</a:t>
            </a:r>
            <a:endParaRPr lang="en-US" sz="3000" b="1" dirty="0">
              <a:latin typeface="Arial Narrow" pitchFamily="34" charset="0"/>
            </a:endParaRPr>
          </a:p>
        </p:txBody>
      </p:sp>
      <p:sp>
        <p:nvSpPr>
          <p:cNvPr id="37" name="Rectangle 36"/>
          <p:cNvSpPr/>
          <p:nvPr/>
        </p:nvSpPr>
        <p:spPr>
          <a:xfrm>
            <a:off x="381000" y="4585136"/>
            <a:ext cx="8590892" cy="1492716"/>
          </a:xfrm>
          <a:prstGeom prst="rect">
            <a:avLst/>
          </a:prstGeom>
        </p:spPr>
        <p:txBody>
          <a:bodyPr wrap="square">
            <a:spAutoFit/>
          </a:bodyPr>
          <a:lstStyle/>
          <a:p>
            <a:pPr marL="0" lvl="4"/>
            <a:r>
              <a:rPr lang="en-US" sz="2200" b="1" dirty="0" smtClean="0">
                <a:latin typeface="Arial Narrow" pitchFamily="34" charset="0"/>
              </a:rPr>
              <a:t>Consumer 1 has higher </a:t>
            </a:r>
            <a:r>
              <a:rPr lang="en-US" sz="2300" b="1" dirty="0" err="1" smtClean="0">
                <a:latin typeface="+mj-lt"/>
              </a:rPr>
              <a:t>b</a:t>
            </a:r>
            <a:r>
              <a:rPr lang="en-US" sz="2300" b="1" baseline="-25000" dirty="0" err="1" smtClean="0">
                <a:latin typeface="+mj-lt"/>
              </a:rPr>
              <a:t>max</a:t>
            </a:r>
            <a:r>
              <a:rPr lang="en-US" sz="2200" b="1" dirty="0">
                <a:latin typeface="Arial Narrow" pitchFamily="34" charset="0"/>
              </a:rPr>
              <a:t> </a:t>
            </a:r>
            <a:r>
              <a:rPr lang="en-US" sz="2200" b="1" dirty="0" smtClean="0">
                <a:latin typeface="Arial Narrow" pitchFamily="34" charset="0"/>
              </a:rPr>
              <a:t>and higher </a:t>
            </a:r>
            <a:r>
              <a:rPr lang="en-US" sz="2300" b="1" dirty="0" smtClean="0">
                <a:latin typeface="+mj-lt"/>
              </a:rPr>
              <a:t>h</a:t>
            </a:r>
            <a:r>
              <a:rPr lang="en-US" sz="2200" b="1" dirty="0" smtClean="0">
                <a:latin typeface="Arial Narrow" pitchFamily="34" charset="0"/>
              </a:rPr>
              <a:t> (r-strategist)</a:t>
            </a:r>
          </a:p>
          <a:p>
            <a:pPr marL="0" lvl="4"/>
            <a:r>
              <a:rPr lang="en-US" sz="2200" b="1" dirty="0" smtClean="0">
                <a:latin typeface="Arial Narrow" pitchFamily="34" charset="0"/>
              </a:rPr>
              <a:t>Consumer 2 has lower </a:t>
            </a:r>
            <a:r>
              <a:rPr lang="en-US" sz="2300" b="1" dirty="0" err="1" smtClean="0">
                <a:latin typeface="+mj-lt"/>
              </a:rPr>
              <a:t>b</a:t>
            </a:r>
            <a:r>
              <a:rPr lang="en-US" sz="2300" b="1" baseline="-25000" dirty="0" err="1" smtClean="0">
                <a:latin typeface="+mj-lt"/>
              </a:rPr>
              <a:t>max</a:t>
            </a:r>
            <a:r>
              <a:rPr lang="en-US" sz="2200" b="1" dirty="0" smtClean="0">
                <a:latin typeface="Arial Narrow" pitchFamily="34" charset="0"/>
              </a:rPr>
              <a:t> and lower </a:t>
            </a:r>
            <a:r>
              <a:rPr lang="en-US" sz="2300" b="1" dirty="0" smtClean="0">
                <a:latin typeface="+mj-lt"/>
              </a:rPr>
              <a:t>h</a:t>
            </a:r>
            <a:r>
              <a:rPr lang="en-US" sz="2200" b="1" dirty="0" smtClean="0">
                <a:latin typeface="Arial Narrow" pitchFamily="34" charset="0"/>
              </a:rPr>
              <a:t> (K-strategist)</a:t>
            </a:r>
          </a:p>
          <a:p>
            <a:pPr marL="0" lvl="4"/>
            <a:r>
              <a:rPr lang="en-US" sz="2200" b="1" dirty="0">
                <a:latin typeface="Arial Narrow" pitchFamily="34" charset="0"/>
              </a:rPr>
              <a:t>Both consumers have same death rate, </a:t>
            </a:r>
            <a:r>
              <a:rPr lang="en-US" sz="2300" b="1" dirty="0"/>
              <a:t>d</a:t>
            </a:r>
            <a:r>
              <a:rPr lang="en-US" sz="2300" b="1" baseline="-25000" dirty="0"/>
              <a:t>1</a:t>
            </a:r>
            <a:r>
              <a:rPr lang="en-US" sz="2300" b="1" dirty="0"/>
              <a:t> = d</a:t>
            </a:r>
            <a:r>
              <a:rPr lang="en-US" sz="2300" b="1" baseline="-25000" dirty="0"/>
              <a:t>2 </a:t>
            </a:r>
          </a:p>
          <a:p>
            <a:pPr marL="0" lvl="4"/>
            <a:r>
              <a:rPr lang="en-US" sz="2200" b="1" dirty="0" smtClean="0">
                <a:latin typeface="Arial Narrow" pitchFamily="34" charset="0"/>
              </a:rPr>
              <a:t>Monod curves cross</a:t>
            </a:r>
          </a:p>
        </p:txBody>
      </p:sp>
      <p:sp>
        <p:nvSpPr>
          <p:cNvPr id="5" name="Rectangle 4"/>
          <p:cNvSpPr/>
          <p:nvPr/>
        </p:nvSpPr>
        <p:spPr>
          <a:xfrm>
            <a:off x="876300" y="914400"/>
            <a:ext cx="7391400" cy="3581400"/>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20267" y="2956034"/>
            <a:ext cx="738023" cy="461665"/>
          </a:xfrm>
          <a:prstGeom prst="rect">
            <a:avLst/>
          </a:prstGeom>
        </p:spPr>
        <p:txBody>
          <a:bodyPr wrap="square">
            <a:spAutoFit/>
          </a:bodyPr>
          <a:lstStyle/>
          <a:p>
            <a:pPr marL="0" lvl="4"/>
            <a:r>
              <a:rPr lang="en-US" sz="2400" b="1" dirty="0" smtClean="0">
                <a:latin typeface="Arial Narrow" pitchFamily="34" charset="0"/>
              </a:rPr>
              <a:t>d</a:t>
            </a:r>
            <a:r>
              <a:rPr lang="en-US" sz="2400" b="1" baseline="-25000" dirty="0" smtClean="0">
                <a:latin typeface="Arial Narrow" pitchFamily="34" charset="0"/>
              </a:rPr>
              <a:t>1</a:t>
            </a:r>
            <a:r>
              <a:rPr lang="en-US" sz="2400" b="1" dirty="0" smtClean="0">
                <a:latin typeface="Arial Narrow" pitchFamily="34" charset="0"/>
              </a:rPr>
              <a:t>d</a:t>
            </a:r>
            <a:r>
              <a:rPr lang="en-US" sz="2400" b="1" baseline="-25000" dirty="0">
                <a:latin typeface="Arial Narrow" pitchFamily="34" charset="0"/>
              </a:rPr>
              <a:t>2</a:t>
            </a:r>
          </a:p>
        </p:txBody>
      </p:sp>
      <p:sp>
        <p:nvSpPr>
          <p:cNvPr id="19" name="Rectangle 18"/>
          <p:cNvSpPr/>
          <p:nvPr/>
        </p:nvSpPr>
        <p:spPr>
          <a:xfrm>
            <a:off x="7020267" y="1142687"/>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1</a:t>
            </a:r>
            <a:endParaRPr lang="en-US" sz="2400" b="1" baseline="-25000" dirty="0">
              <a:latin typeface="Arial Narrow" pitchFamily="34" charset="0"/>
            </a:endParaRPr>
          </a:p>
        </p:txBody>
      </p:sp>
      <p:sp>
        <p:nvSpPr>
          <p:cNvPr id="29" name="Rectangle 28"/>
          <p:cNvSpPr/>
          <p:nvPr/>
        </p:nvSpPr>
        <p:spPr>
          <a:xfrm>
            <a:off x="7026166" y="1666675"/>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2</a:t>
            </a:r>
            <a:endParaRPr lang="en-US" sz="2400" b="1" baseline="-25000" dirty="0">
              <a:latin typeface="Arial Narrow" pitchFamily="34" charset="0"/>
            </a:endParaRPr>
          </a:p>
        </p:txBody>
      </p:sp>
      <p:graphicFrame>
        <p:nvGraphicFramePr>
          <p:cNvPr id="32" name="Chart 31"/>
          <p:cNvGraphicFramePr>
            <a:graphicFrameLocks/>
          </p:cNvGraphicFramePr>
          <p:nvPr>
            <p:extLst>
              <p:ext uri="{D42A27DB-BD31-4B8C-83A1-F6EECF244321}">
                <p14:modId xmlns:p14="http://schemas.microsoft.com/office/powerpoint/2010/main" xmlns="" val="1884815439"/>
              </p:ext>
            </p:extLst>
          </p:nvPr>
        </p:nvGraphicFramePr>
        <p:xfrm>
          <a:off x="1219200" y="958018"/>
          <a:ext cx="603504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909248" y="5836920"/>
            <a:ext cx="5504284"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50192" y="5925755"/>
            <a:ext cx="3429000" cy="446276"/>
          </a:xfrm>
          <a:prstGeom prst="rect">
            <a:avLst/>
          </a:prstGeom>
        </p:spPr>
        <p:txBody>
          <a:bodyPr wrap="square">
            <a:spAutoFit/>
          </a:bodyPr>
          <a:lstStyle/>
          <a:p>
            <a:pPr marL="0" lvl="2"/>
            <a:r>
              <a:rPr lang="en-US" sz="2200" b="1" dirty="0" smtClean="0">
                <a:latin typeface="Arial Narrow" pitchFamily="34" charset="0"/>
              </a:rPr>
              <a:t>Consumer 2 wins: </a:t>
            </a:r>
            <a:r>
              <a:rPr lang="en-US" sz="2300" b="1" dirty="0" smtClean="0">
                <a:latin typeface="+mj-lt"/>
              </a:rPr>
              <a:t>R</a:t>
            </a:r>
            <a:r>
              <a:rPr lang="en-US" sz="2300" b="1" baseline="-25000" dirty="0" smtClean="0">
                <a:latin typeface="+mj-lt"/>
              </a:rPr>
              <a:t>2</a:t>
            </a:r>
            <a:r>
              <a:rPr lang="en-US" sz="2300" b="1" dirty="0" smtClean="0">
                <a:latin typeface="+mj-lt"/>
              </a:rPr>
              <a:t>* &lt; R</a:t>
            </a:r>
            <a:r>
              <a:rPr lang="en-US" sz="2300" b="1" baseline="-25000" dirty="0" smtClean="0">
                <a:latin typeface="+mj-lt"/>
              </a:rPr>
              <a:t>1</a:t>
            </a:r>
            <a:r>
              <a:rPr lang="en-US" sz="2300" b="1" dirty="0" smtClean="0">
                <a:latin typeface="+mj-lt"/>
              </a:rPr>
              <a:t>*</a:t>
            </a:r>
            <a:endParaRPr lang="en-US" sz="2200" b="1" dirty="0" smtClean="0">
              <a:latin typeface="Arial Narrow" pitchFamily="34" charset="0"/>
            </a:endParaRPr>
          </a:p>
        </p:txBody>
      </p:sp>
      <p:grpSp>
        <p:nvGrpSpPr>
          <p:cNvPr id="2" name="Group 8"/>
          <p:cNvGrpSpPr/>
          <p:nvPr/>
        </p:nvGrpSpPr>
        <p:grpSpPr>
          <a:xfrm>
            <a:off x="2248472" y="3093720"/>
            <a:ext cx="790902" cy="1220911"/>
            <a:chOff x="2248472" y="3093720"/>
            <a:chExt cx="790902" cy="1220911"/>
          </a:xfrm>
        </p:grpSpPr>
        <p:sp>
          <p:nvSpPr>
            <p:cNvPr id="20" name="Rectangle 19"/>
            <p:cNvSpPr/>
            <p:nvPr/>
          </p:nvSpPr>
          <p:spPr>
            <a:xfrm>
              <a:off x="2248472" y="3868355"/>
              <a:ext cx="790902" cy="446276"/>
            </a:xfrm>
            <a:prstGeom prst="rect">
              <a:avLst/>
            </a:prstGeom>
          </p:spPr>
          <p:txBody>
            <a:bodyPr wrap="square">
              <a:spAutoFit/>
            </a:bodyPr>
            <a:lstStyle/>
            <a:p>
              <a:pPr marL="0" lvl="2" algn="ctr"/>
              <a:r>
                <a:rPr lang="en-US" sz="2200" b="1" dirty="0" smtClean="0">
                  <a:latin typeface="+mj-lt"/>
                </a:rPr>
                <a:t>R</a:t>
              </a:r>
              <a:r>
                <a:rPr lang="en-US" sz="2200" b="1" baseline="-25000" dirty="0">
                  <a:latin typeface="+mj-lt"/>
                </a:rPr>
                <a:t>1</a:t>
              </a:r>
              <a:r>
                <a:rPr lang="en-US" sz="2200" b="1" dirty="0" smtClean="0">
                  <a:latin typeface="+mj-lt"/>
                </a:rPr>
                <a:t>*</a:t>
              </a:r>
              <a:endParaRPr lang="en-US" sz="2200" b="1" dirty="0" smtClean="0">
                <a:latin typeface="Arial Narrow" pitchFamily="34" charset="0"/>
              </a:endParaRPr>
            </a:p>
          </p:txBody>
        </p:sp>
        <p:cxnSp>
          <p:nvCxnSpPr>
            <p:cNvPr id="17" name="Straight Connector 16"/>
            <p:cNvCxnSpPr/>
            <p:nvPr/>
          </p:nvCxnSpPr>
          <p:spPr>
            <a:xfrm>
              <a:off x="2470710" y="3186866"/>
              <a:ext cx="0" cy="69492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371345" y="3093720"/>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6"/>
          <p:cNvGrpSpPr/>
          <p:nvPr/>
        </p:nvGrpSpPr>
        <p:grpSpPr>
          <a:xfrm>
            <a:off x="1819704" y="3093720"/>
            <a:ext cx="790902" cy="1220911"/>
            <a:chOff x="1819704" y="3093720"/>
            <a:chExt cx="790902" cy="1220911"/>
          </a:xfrm>
        </p:grpSpPr>
        <p:sp>
          <p:nvSpPr>
            <p:cNvPr id="24" name="Rectangle 23"/>
            <p:cNvSpPr/>
            <p:nvPr/>
          </p:nvSpPr>
          <p:spPr>
            <a:xfrm>
              <a:off x="1819704" y="3868355"/>
              <a:ext cx="790902" cy="446276"/>
            </a:xfrm>
            <a:prstGeom prst="rect">
              <a:avLst/>
            </a:prstGeom>
          </p:spPr>
          <p:txBody>
            <a:bodyPr wrap="square">
              <a:spAutoFit/>
            </a:bodyPr>
            <a:lstStyle/>
            <a:p>
              <a:pPr marL="0" lvl="2" algn="ctr"/>
              <a:r>
                <a:rPr lang="en-US" sz="2200" b="1" dirty="0" smtClean="0">
                  <a:latin typeface="+mj-lt"/>
                </a:rPr>
                <a:t>R</a:t>
              </a:r>
              <a:r>
                <a:rPr lang="en-US" sz="2200" b="1" baseline="-25000" dirty="0" smtClean="0">
                  <a:latin typeface="+mj-lt"/>
                </a:rPr>
                <a:t>2</a:t>
              </a:r>
              <a:r>
                <a:rPr lang="en-US" sz="2200" b="1" dirty="0" smtClean="0">
                  <a:latin typeface="+mj-lt"/>
                </a:rPr>
                <a:t>*</a:t>
              </a:r>
              <a:endParaRPr lang="en-US" sz="2200" b="1" dirty="0" smtClean="0">
                <a:latin typeface="Arial Narrow" pitchFamily="34" charset="0"/>
              </a:endParaRPr>
            </a:p>
          </p:txBody>
        </p:sp>
        <p:cxnSp>
          <p:nvCxnSpPr>
            <p:cNvPr id="23" name="Straight Connector 22"/>
            <p:cNvCxnSpPr/>
            <p:nvPr/>
          </p:nvCxnSpPr>
          <p:spPr>
            <a:xfrm>
              <a:off x="2238267" y="3186866"/>
              <a:ext cx="0" cy="6917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140494" y="3093720"/>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6063016" y="5927228"/>
            <a:ext cx="2362200" cy="44627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 Better at low R</a:t>
            </a:r>
            <a:endParaRPr lang="en-US" sz="2200" b="1" dirty="0" smtClean="0">
              <a:latin typeface="Arial Narrow" pitchFamily="34" charset="0"/>
            </a:endParaRPr>
          </a:p>
        </p:txBody>
      </p:sp>
    </p:spTree>
    <p:extLst>
      <p:ext uri="{BB962C8B-B14F-4D97-AF65-F5344CB8AC3E}">
        <p14:creationId xmlns:p14="http://schemas.microsoft.com/office/powerpoint/2010/main" xmlns="" val="15375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Case 4B: Trade-off</a:t>
            </a:r>
            <a:endParaRPr lang="en-US" sz="3000" b="1" dirty="0">
              <a:latin typeface="Arial Narrow" pitchFamily="34" charset="0"/>
            </a:endParaRPr>
          </a:p>
        </p:txBody>
      </p:sp>
      <p:sp>
        <p:nvSpPr>
          <p:cNvPr id="5" name="Rectangle 4"/>
          <p:cNvSpPr/>
          <p:nvPr/>
        </p:nvSpPr>
        <p:spPr>
          <a:xfrm>
            <a:off x="876300" y="914400"/>
            <a:ext cx="7391400" cy="3581400"/>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20267" y="2221101"/>
            <a:ext cx="738023" cy="461665"/>
          </a:xfrm>
          <a:prstGeom prst="rect">
            <a:avLst/>
          </a:prstGeom>
        </p:spPr>
        <p:txBody>
          <a:bodyPr wrap="square">
            <a:spAutoFit/>
          </a:bodyPr>
          <a:lstStyle/>
          <a:p>
            <a:pPr marL="0" lvl="4"/>
            <a:r>
              <a:rPr lang="en-US" sz="2400" b="1" dirty="0" smtClean="0">
                <a:latin typeface="Arial Narrow" pitchFamily="34" charset="0"/>
              </a:rPr>
              <a:t>d</a:t>
            </a:r>
            <a:r>
              <a:rPr lang="en-US" sz="2400" b="1" baseline="-25000" dirty="0" smtClean="0">
                <a:latin typeface="Arial Narrow" pitchFamily="34" charset="0"/>
              </a:rPr>
              <a:t>1</a:t>
            </a:r>
            <a:r>
              <a:rPr lang="en-US" sz="2400" b="1" dirty="0" smtClean="0">
                <a:latin typeface="Arial Narrow" pitchFamily="34" charset="0"/>
              </a:rPr>
              <a:t>d</a:t>
            </a:r>
            <a:r>
              <a:rPr lang="en-US" sz="2400" b="1" baseline="-25000" dirty="0">
                <a:latin typeface="Arial Narrow" pitchFamily="34" charset="0"/>
              </a:rPr>
              <a:t>2</a:t>
            </a:r>
          </a:p>
        </p:txBody>
      </p:sp>
      <p:graphicFrame>
        <p:nvGraphicFramePr>
          <p:cNvPr id="32" name="Chart 31"/>
          <p:cNvGraphicFramePr>
            <a:graphicFrameLocks/>
          </p:cNvGraphicFramePr>
          <p:nvPr>
            <p:extLst>
              <p:ext uri="{D42A27DB-BD31-4B8C-83A1-F6EECF244321}">
                <p14:modId xmlns:p14="http://schemas.microsoft.com/office/powerpoint/2010/main" xmlns="" val="2294254149"/>
              </p:ext>
            </p:extLst>
          </p:nvPr>
        </p:nvGraphicFramePr>
        <p:xfrm>
          <a:off x="1219200" y="958018"/>
          <a:ext cx="603504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381000" y="4585136"/>
            <a:ext cx="8590892" cy="1492716"/>
          </a:xfrm>
          <a:prstGeom prst="rect">
            <a:avLst/>
          </a:prstGeom>
        </p:spPr>
        <p:txBody>
          <a:bodyPr wrap="square">
            <a:spAutoFit/>
          </a:bodyPr>
          <a:lstStyle/>
          <a:p>
            <a:pPr marL="0" lvl="4"/>
            <a:r>
              <a:rPr lang="en-US" sz="2200" b="1" dirty="0" smtClean="0">
                <a:latin typeface="Arial Narrow" pitchFamily="34" charset="0"/>
              </a:rPr>
              <a:t>Consumer 1 has higher </a:t>
            </a:r>
            <a:r>
              <a:rPr lang="en-US" sz="2300" b="1" dirty="0" err="1" smtClean="0">
                <a:latin typeface="+mj-lt"/>
              </a:rPr>
              <a:t>b</a:t>
            </a:r>
            <a:r>
              <a:rPr lang="en-US" sz="2300" b="1" baseline="-25000" dirty="0" err="1" smtClean="0">
                <a:latin typeface="+mj-lt"/>
              </a:rPr>
              <a:t>max</a:t>
            </a:r>
            <a:r>
              <a:rPr lang="en-US" sz="2200" b="1" dirty="0">
                <a:latin typeface="Arial Narrow" pitchFamily="34" charset="0"/>
              </a:rPr>
              <a:t> </a:t>
            </a:r>
            <a:r>
              <a:rPr lang="en-US" sz="2200" b="1" dirty="0" smtClean="0">
                <a:latin typeface="Arial Narrow" pitchFamily="34" charset="0"/>
              </a:rPr>
              <a:t>and higher </a:t>
            </a:r>
            <a:r>
              <a:rPr lang="en-US" sz="2300" b="1" dirty="0" smtClean="0">
                <a:latin typeface="+mj-lt"/>
              </a:rPr>
              <a:t>h</a:t>
            </a:r>
            <a:r>
              <a:rPr lang="en-US" sz="2200" b="1" dirty="0" smtClean="0">
                <a:latin typeface="Arial Narrow" pitchFamily="34" charset="0"/>
              </a:rPr>
              <a:t> (r-strategist)… same as before</a:t>
            </a:r>
          </a:p>
          <a:p>
            <a:pPr marL="0" lvl="4"/>
            <a:r>
              <a:rPr lang="en-US" sz="2200" b="1" dirty="0" smtClean="0">
                <a:latin typeface="Arial Narrow" pitchFamily="34" charset="0"/>
              </a:rPr>
              <a:t>Consumer 2 has lower </a:t>
            </a:r>
            <a:r>
              <a:rPr lang="en-US" sz="2300" b="1" dirty="0" err="1" smtClean="0">
                <a:latin typeface="+mj-lt"/>
              </a:rPr>
              <a:t>b</a:t>
            </a:r>
            <a:r>
              <a:rPr lang="en-US" sz="2300" b="1" baseline="-25000" dirty="0" err="1" smtClean="0">
                <a:latin typeface="+mj-lt"/>
              </a:rPr>
              <a:t>max</a:t>
            </a:r>
            <a:r>
              <a:rPr lang="en-US" sz="2200" b="1" dirty="0" smtClean="0">
                <a:latin typeface="Arial Narrow" pitchFamily="34" charset="0"/>
              </a:rPr>
              <a:t> and lower </a:t>
            </a:r>
            <a:r>
              <a:rPr lang="en-US" sz="2300" b="1" dirty="0" smtClean="0">
                <a:latin typeface="+mj-lt"/>
              </a:rPr>
              <a:t>h</a:t>
            </a:r>
            <a:r>
              <a:rPr lang="en-US" sz="2200" b="1" dirty="0" smtClean="0">
                <a:latin typeface="Arial Narrow" pitchFamily="34" charset="0"/>
              </a:rPr>
              <a:t> (K-strategist)… same as before</a:t>
            </a:r>
          </a:p>
          <a:p>
            <a:pPr marL="0" lvl="4"/>
            <a:r>
              <a:rPr lang="en-US" sz="2200" b="1" dirty="0">
                <a:latin typeface="Arial Narrow" pitchFamily="34" charset="0"/>
              </a:rPr>
              <a:t>Both consumers have same death rate, </a:t>
            </a:r>
            <a:r>
              <a:rPr lang="en-US" sz="2300" b="1" dirty="0"/>
              <a:t>d</a:t>
            </a:r>
            <a:r>
              <a:rPr lang="en-US" sz="2300" b="1" baseline="-25000" dirty="0"/>
              <a:t>1</a:t>
            </a:r>
            <a:r>
              <a:rPr lang="en-US" sz="2300" b="1" dirty="0"/>
              <a:t> = </a:t>
            </a:r>
            <a:r>
              <a:rPr lang="en-US" sz="2300" b="1" dirty="0" smtClean="0"/>
              <a:t>d</a:t>
            </a:r>
            <a:r>
              <a:rPr lang="en-US" sz="2300" b="1" baseline="-25000" dirty="0" smtClean="0"/>
              <a:t>2</a:t>
            </a:r>
            <a:r>
              <a:rPr lang="en-US" sz="2300" b="1" dirty="0" smtClean="0">
                <a:latin typeface="Arial Narrow" pitchFamily="34" charset="0"/>
              </a:rPr>
              <a:t>, but death rate is higher</a:t>
            </a:r>
            <a:endParaRPr lang="en-US" sz="2300" b="1" dirty="0">
              <a:latin typeface="Arial Narrow" pitchFamily="34" charset="0"/>
            </a:endParaRPr>
          </a:p>
          <a:p>
            <a:pPr marL="0" lvl="4"/>
            <a:r>
              <a:rPr lang="en-US" sz="2200" b="1" dirty="0" smtClean="0">
                <a:latin typeface="Arial Narrow" pitchFamily="34" charset="0"/>
              </a:rPr>
              <a:t>Monod curves cross</a:t>
            </a:r>
          </a:p>
        </p:txBody>
      </p:sp>
      <p:sp>
        <p:nvSpPr>
          <p:cNvPr id="13" name="Rectangle 12"/>
          <p:cNvSpPr/>
          <p:nvPr/>
        </p:nvSpPr>
        <p:spPr>
          <a:xfrm>
            <a:off x="7020267" y="1142687"/>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1</a:t>
            </a:r>
            <a:endParaRPr lang="en-US" sz="2400" b="1" baseline="-25000" dirty="0">
              <a:latin typeface="Arial Narrow" pitchFamily="34" charset="0"/>
            </a:endParaRPr>
          </a:p>
        </p:txBody>
      </p:sp>
      <p:sp>
        <p:nvSpPr>
          <p:cNvPr id="14" name="Rectangle 13"/>
          <p:cNvSpPr/>
          <p:nvPr/>
        </p:nvSpPr>
        <p:spPr>
          <a:xfrm>
            <a:off x="7020267" y="1666675"/>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2</a:t>
            </a:r>
            <a:endParaRPr lang="en-US" sz="2400" b="1" baseline="-25000" dirty="0">
              <a:latin typeface="Arial Narrow" pitchFamily="34" charset="0"/>
            </a:endParaRPr>
          </a:p>
        </p:txBody>
      </p:sp>
      <p:cxnSp>
        <p:nvCxnSpPr>
          <p:cNvPr id="3" name="Straight Arrow Connector 2"/>
          <p:cNvCxnSpPr/>
          <p:nvPr/>
        </p:nvCxnSpPr>
        <p:spPr>
          <a:xfrm flipH="1" flipV="1">
            <a:off x="7020268" y="2149366"/>
            <a:ext cx="116985" cy="230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83879" y="5792252"/>
            <a:ext cx="1776243"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47433" y="5881087"/>
            <a:ext cx="1649134" cy="430887"/>
          </a:xfrm>
          <a:prstGeom prst="rect">
            <a:avLst/>
          </a:prstGeom>
        </p:spPr>
        <p:txBody>
          <a:bodyPr wrap="square">
            <a:spAutoFit/>
          </a:bodyPr>
          <a:lstStyle/>
          <a:p>
            <a:pPr marL="0" lvl="2" algn="ctr"/>
            <a:r>
              <a:rPr lang="en-US" sz="2200" b="1" dirty="0" smtClean="0">
                <a:latin typeface="Arial Narrow" pitchFamily="34" charset="0"/>
              </a:rPr>
              <a:t>Who wins?</a:t>
            </a:r>
          </a:p>
        </p:txBody>
      </p:sp>
    </p:spTree>
    <p:extLst>
      <p:ext uri="{BB962C8B-B14F-4D97-AF65-F5344CB8AC3E}">
        <p14:creationId xmlns:p14="http://schemas.microsoft.com/office/powerpoint/2010/main" xmlns="" val="30458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Case 4B: Trade-off</a:t>
            </a:r>
            <a:endParaRPr lang="en-US" sz="3000" b="1" dirty="0">
              <a:latin typeface="Arial Narrow" pitchFamily="34" charset="0"/>
            </a:endParaRPr>
          </a:p>
        </p:txBody>
      </p:sp>
      <p:sp>
        <p:nvSpPr>
          <p:cNvPr id="5" name="Rectangle 4"/>
          <p:cNvSpPr/>
          <p:nvPr/>
        </p:nvSpPr>
        <p:spPr>
          <a:xfrm>
            <a:off x="876300" y="914400"/>
            <a:ext cx="7391400" cy="3581400"/>
          </a:xfrm>
          <a:prstGeom prst="rect">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20267" y="2221101"/>
            <a:ext cx="738023" cy="461665"/>
          </a:xfrm>
          <a:prstGeom prst="rect">
            <a:avLst/>
          </a:prstGeom>
        </p:spPr>
        <p:txBody>
          <a:bodyPr wrap="square">
            <a:spAutoFit/>
          </a:bodyPr>
          <a:lstStyle/>
          <a:p>
            <a:pPr marL="0" lvl="4"/>
            <a:r>
              <a:rPr lang="en-US" sz="2400" b="1" dirty="0" smtClean="0">
                <a:latin typeface="Arial Narrow" pitchFamily="34" charset="0"/>
              </a:rPr>
              <a:t>d</a:t>
            </a:r>
            <a:r>
              <a:rPr lang="en-US" sz="2400" b="1" baseline="-25000" dirty="0" smtClean="0">
                <a:latin typeface="Arial Narrow" pitchFamily="34" charset="0"/>
              </a:rPr>
              <a:t>1</a:t>
            </a:r>
            <a:r>
              <a:rPr lang="en-US" sz="2400" b="1" dirty="0" smtClean="0">
                <a:latin typeface="Arial Narrow" pitchFamily="34" charset="0"/>
              </a:rPr>
              <a:t>d</a:t>
            </a:r>
            <a:r>
              <a:rPr lang="en-US" sz="2400" b="1" baseline="-25000" dirty="0">
                <a:latin typeface="Arial Narrow" pitchFamily="34" charset="0"/>
              </a:rPr>
              <a:t>2</a:t>
            </a:r>
          </a:p>
        </p:txBody>
      </p:sp>
      <p:graphicFrame>
        <p:nvGraphicFramePr>
          <p:cNvPr id="32" name="Chart 31"/>
          <p:cNvGraphicFramePr>
            <a:graphicFrameLocks/>
          </p:cNvGraphicFramePr>
          <p:nvPr>
            <p:extLst>
              <p:ext uri="{D42A27DB-BD31-4B8C-83A1-F6EECF244321}">
                <p14:modId xmlns:p14="http://schemas.microsoft.com/office/powerpoint/2010/main" xmlns="" val="3029645988"/>
              </p:ext>
            </p:extLst>
          </p:nvPr>
        </p:nvGraphicFramePr>
        <p:xfrm>
          <a:off x="1219200" y="958018"/>
          <a:ext cx="603504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381000" y="4585136"/>
            <a:ext cx="8590892" cy="1492716"/>
          </a:xfrm>
          <a:prstGeom prst="rect">
            <a:avLst/>
          </a:prstGeom>
        </p:spPr>
        <p:txBody>
          <a:bodyPr wrap="square">
            <a:spAutoFit/>
          </a:bodyPr>
          <a:lstStyle/>
          <a:p>
            <a:pPr marL="0" lvl="4"/>
            <a:r>
              <a:rPr lang="en-US" sz="2200" b="1" dirty="0" smtClean="0">
                <a:latin typeface="Arial Narrow" pitchFamily="34" charset="0"/>
              </a:rPr>
              <a:t>Consumer 1 has higher </a:t>
            </a:r>
            <a:r>
              <a:rPr lang="en-US" sz="2300" b="1" dirty="0" err="1" smtClean="0">
                <a:latin typeface="+mj-lt"/>
              </a:rPr>
              <a:t>b</a:t>
            </a:r>
            <a:r>
              <a:rPr lang="en-US" sz="2300" b="1" baseline="-25000" dirty="0" err="1" smtClean="0">
                <a:latin typeface="+mj-lt"/>
              </a:rPr>
              <a:t>max</a:t>
            </a:r>
            <a:r>
              <a:rPr lang="en-US" sz="2200" b="1" dirty="0">
                <a:latin typeface="Arial Narrow" pitchFamily="34" charset="0"/>
              </a:rPr>
              <a:t> </a:t>
            </a:r>
            <a:r>
              <a:rPr lang="en-US" sz="2200" b="1" dirty="0" smtClean="0">
                <a:latin typeface="Arial Narrow" pitchFamily="34" charset="0"/>
              </a:rPr>
              <a:t>and higher </a:t>
            </a:r>
            <a:r>
              <a:rPr lang="en-US" sz="2300" b="1" dirty="0" smtClean="0">
                <a:latin typeface="+mj-lt"/>
              </a:rPr>
              <a:t>h</a:t>
            </a:r>
            <a:r>
              <a:rPr lang="en-US" sz="2200" b="1" dirty="0" smtClean="0">
                <a:latin typeface="Arial Narrow" pitchFamily="34" charset="0"/>
              </a:rPr>
              <a:t> (r-strategist)… same as before</a:t>
            </a:r>
          </a:p>
          <a:p>
            <a:pPr marL="0" lvl="4"/>
            <a:r>
              <a:rPr lang="en-US" sz="2200" b="1" dirty="0" smtClean="0">
                <a:latin typeface="Arial Narrow" pitchFamily="34" charset="0"/>
              </a:rPr>
              <a:t>Consumer 2 has lower </a:t>
            </a:r>
            <a:r>
              <a:rPr lang="en-US" sz="2300" b="1" dirty="0" err="1" smtClean="0">
                <a:latin typeface="+mj-lt"/>
              </a:rPr>
              <a:t>b</a:t>
            </a:r>
            <a:r>
              <a:rPr lang="en-US" sz="2300" b="1" baseline="-25000" dirty="0" err="1" smtClean="0">
                <a:latin typeface="+mj-lt"/>
              </a:rPr>
              <a:t>max</a:t>
            </a:r>
            <a:r>
              <a:rPr lang="en-US" sz="2200" b="1" dirty="0" smtClean="0">
                <a:latin typeface="Arial Narrow" pitchFamily="34" charset="0"/>
              </a:rPr>
              <a:t> and lower </a:t>
            </a:r>
            <a:r>
              <a:rPr lang="en-US" sz="2300" b="1" dirty="0" smtClean="0">
                <a:latin typeface="+mj-lt"/>
              </a:rPr>
              <a:t>h</a:t>
            </a:r>
            <a:r>
              <a:rPr lang="en-US" sz="2200" b="1" dirty="0" smtClean="0">
                <a:latin typeface="Arial Narrow" pitchFamily="34" charset="0"/>
              </a:rPr>
              <a:t> (K-strategist)… same as before</a:t>
            </a:r>
          </a:p>
          <a:p>
            <a:pPr marL="0" lvl="4"/>
            <a:r>
              <a:rPr lang="en-US" sz="2200" b="1" dirty="0">
                <a:latin typeface="Arial Narrow" pitchFamily="34" charset="0"/>
              </a:rPr>
              <a:t>Both consumers have same death rate, </a:t>
            </a:r>
            <a:r>
              <a:rPr lang="en-US" sz="2300" b="1" dirty="0"/>
              <a:t>d</a:t>
            </a:r>
            <a:r>
              <a:rPr lang="en-US" sz="2300" b="1" baseline="-25000" dirty="0"/>
              <a:t>1</a:t>
            </a:r>
            <a:r>
              <a:rPr lang="en-US" sz="2300" b="1" dirty="0"/>
              <a:t> = </a:t>
            </a:r>
            <a:r>
              <a:rPr lang="en-US" sz="2300" b="1" dirty="0" smtClean="0"/>
              <a:t>d</a:t>
            </a:r>
            <a:r>
              <a:rPr lang="en-US" sz="2300" b="1" baseline="-25000" dirty="0" smtClean="0"/>
              <a:t>2</a:t>
            </a:r>
            <a:r>
              <a:rPr lang="en-US" sz="2300" b="1" dirty="0" smtClean="0">
                <a:latin typeface="Arial Narrow" pitchFamily="34" charset="0"/>
              </a:rPr>
              <a:t>, but death rate is higher</a:t>
            </a:r>
            <a:endParaRPr lang="en-US" sz="2300" b="1" dirty="0">
              <a:latin typeface="Arial Narrow" pitchFamily="34" charset="0"/>
            </a:endParaRPr>
          </a:p>
          <a:p>
            <a:pPr marL="0" lvl="4"/>
            <a:r>
              <a:rPr lang="en-US" sz="2200" b="1" dirty="0" smtClean="0">
                <a:latin typeface="Arial Narrow" pitchFamily="34" charset="0"/>
              </a:rPr>
              <a:t>Monod curves cross</a:t>
            </a:r>
          </a:p>
        </p:txBody>
      </p:sp>
      <p:sp>
        <p:nvSpPr>
          <p:cNvPr id="13" name="Rectangle 12"/>
          <p:cNvSpPr/>
          <p:nvPr/>
        </p:nvSpPr>
        <p:spPr>
          <a:xfrm>
            <a:off x="7020267" y="1142687"/>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1</a:t>
            </a:r>
            <a:endParaRPr lang="en-US" sz="2400" b="1" baseline="-25000" dirty="0">
              <a:latin typeface="Arial Narrow" pitchFamily="34" charset="0"/>
            </a:endParaRPr>
          </a:p>
        </p:txBody>
      </p:sp>
      <p:sp>
        <p:nvSpPr>
          <p:cNvPr id="14" name="Rectangle 13"/>
          <p:cNvSpPr/>
          <p:nvPr/>
        </p:nvSpPr>
        <p:spPr>
          <a:xfrm>
            <a:off x="7020267" y="1666675"/>
            <a:ext cx="738023" cy="461665"/>
          </a:xfrm>
          <a:prstGeom prst="rect">
            <a:avLst/>
          </a:prstGeom>
        </p:spPr>
        <p:txBody>
          <a:bodyPr wrap="square">
            <a:spAutoFit/>
          </a:bodyPr>
          <a:lstStyle/>
          <a:p>
            <a:pPr marL="0" lvl="4"/>
            <a:r>
              <a:rPr lang="en-US" sz="2400" b="1" dirty="0" smtClean="0">
                <a:latin typeface="Arial Narrow" pitchFamily="34" charset="0"/>
              </a:rPr>
              <a:t>b</a:t>
            </a:r>
            <a:r>
              <a:rPr lang="en-US" sz="2400" b="1" baseline="-25000" dirty="0" smtClean="0">
                <a:latin typeface="Arial Narrow" pitchFamily="34" charset="0"/>
              </a:rPr>
              <a:t>2</a:t>
            </a:r>
            <a:endParaRPr lang="en-US" sz="2400" b="1" baseline="-25000" dirty="0">
              <a:latin typeface="Arial Narrow" pitchFamily="34" charset="0"/>
            </a:endParaRPr>
          </a:p>
        </p:txBody>
      </p:sp>
      <p:cxnSp>
        <p:nvCxnSpPr>
          <p:cNvPr id="3" name="Straight Arrow Connector 2"/>
          <p:cNvCxnSpPr/>
          <p:nvPr/>
        </p:nvCxnSpPr>
        <p:spPr>
          <a:xfrm flipH="1" flipV="1">
            <a:off x="7020268" y="2149366"/>
            <a:ext cx="116985" cy="2308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09248" y="5836920"/>
            <a:ext cx="5504284"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
          <p:cNvGrpSpPr/>
          <p:nvPr/>
        </p:nvGrpSpPr>
        <p:grpSpPr>
          <a:xfrm>
            <a:off x="3890841" y="1949396"/>
            <a:ext cx="790902" cy="2365235"/>
            <a:chOff x="3890841" y="1949396"/>
            <a:chExt cx="790902" cy="2365235"/>
          </a:xfrm>
        </p:grpSpPr>
        <p:sp>
          <p:nvSpPr>
            <p:cNvPr id="19" name="Rectangle 18"/>
            <p:cNvSpPr/>
            <p:nvPr/>
          </p:nvSpPr>
          <p:spPr>
            <a:xfrm>
              <a:off x="3890841" y="3868355"/>
              <a:ext cx="790902" cy="446276"/>
            </a:xfrm>
            <a:prstGeom prst="rect">
              <a:avLst/>
            </a:prstGeom>
          </p:spPr>
          <p:txBody>
            <a:bodyPr wrap="square">
              <a:spAutoFit/>
            </a:bodyPr>
            <a:lstStyle/>
            <a:p>
              <a:pPr marL="0" lvl="2" algn="ctr"/>
              <a:r>
                <a:rPr lang="en-US" sz="2200" b="1" dirty="0" smtClean="0">
                  <a:latin typeface="+mj-lt"/>
                </a:rPr>
                <a:t>R</a:t>
              </a:r>
              <a:r>
                <a:rPr lang="en-US" sz="2200" b="1" baseline="-25000" dirty="0">
                  <a:latin typeface="+mj-lt"/>
                </a:rPr>
                <a:t>1</a:t>
              </a:r>
              <a:r>
                <a:rPr lang="en-US" sz="2200" b="1" dirty="0" smtClean="0">
                  <a:latin typeface="+mj-lt"/>
                </a:rPr>
                <a:t>*</a:t>
              </a:r>
              <a:endParaRPr lang="en-US" sz="2200" b="1" dirty="0" smtClean="0">
                <a:latin typeface="Arial Narrow" pitchFamily="34" charset="0"/>
              </a:endParaRPr>
            </a:p>
          </p:txBody>
        </p:sp>
        <p:cxnSp>
          <p:nvCxnSpPr>
            <p:cNvPr id="21" name="Straight Connector 20"/>
            <p:cNvCxnSpPr>
              <a:stCxn id="22" idx="4"/>
            </p:cNvCxnSpPr>
            <p:nvPr/>
          </p:nvCxnSpPr>
          <p:spPr>
            <a:xfrm flipH="1">
              <a:off x="4267200" y="2132276"/>
              <a:ext cx="16564" cy="172566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192324" y="1949396"/>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
          <p:cNvGrpSpPr/>
          <p:nvPr/>
        </p:nvGrpSpPr>
        <p:grpSpPr>
          <a:xfrm>
            <a:off x="4947951" y="1949396"/>
            <a:ext cx="790902" cy="2365235"/>
            <a:chOff x="4947951" y="1949396"/>
            <a:chExt cx="790902" cy="2365235"/>
          </a:xfrm>
        </p:grpSpPr>
        <p:sp>
          <p:nvSpPr>
            <p:cNvPr id="24" name="Rectangle 23"/>
            <p:cNvSpPr/>
            <p:nvPr/>
          </p:nvSpPr>
          <p:spPr>
            <a:xfrm>
              <a:off x="4947951" y="3868355"/>
              <a:ext cx="790902" cy="446276"/>
            </a:xfrm>
            <a:prstGeom prst="rect">
              <a:avLst/>
            </a:prstGeom>
          </p:spPr>
          <p:txBody>
            <a:bodyPr wrap="square">
              <a:spAutoFit/>
            </a:bodyPr>
            <a:lstStyle/>
            <a:p>
              <a:pPr marL="0" lvl="2" algn="ctr"/>
              <a:r>
                <a:rPr lang="en-US" sz="2200" b="1" dirty="0" smtClean="0">
                  <a:latin typeface="+mj-lt"/>
                </a:rPr>
                <a:t>R</a:t>
              </a:r>
              <a:r>
                <a:rPr lang="en-US" sz="2200" b="1" baseline="-25000" dirty="0" smtClean="0">
                  <a:latin typeface="+mj-lt"/>
                </a:rPr>
                <a:t>2</a:t>
              </a:r>
              <a:r>
                <a:rPr lang="en-US" sz="2200" b="1" dirty="0" smtClean="0">
                  <a:latin typeface="+mj-lt"/>
                </a:rPr>
                <a:t>*</a:t>
              </a:r>
              <a:endParaRPr lang="en-US" sz="2200" b="1" dirty="0" smtClean="0">
                <a:latin typeface="Arial Narrow" pitchFamily="34" charset="0"/>
              </a:endParaRPr>
            </a:p>
          </p:txBody>
        </p:sp>
        <p:cxnSp>
          <p:nvCxnSpPr>
            <p:cNvPr id="25" name="Straight Connector 24"/>
            <p:cNvCxnSpPr/>
            <p:nvPr/>
          </p:nvCxnSpPr>
          <p:spPr>
            <a:xfrm>
              <a:off x="5344279" y="2132276"/>
              <a:ext cx="6333" cy="172248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244888" y="1949396"/>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2950192" y="5925755"/>
            <a:ext cx="3429000" cy="446276"/>
          </a:xfrm>
          <a:prstGeom prst="rect">
            <a:avLst/>
          </a:prstGeom>
        </p:spPr>
        <p:txBody>
          <a:bodyPr wrap="square">
            <a:spAutoFit/>
          </a:bodyPr>
          <a:lstStyle/>
          <a:p>
            <a:pPr marL="0" lvl="2"/>
            <a:r>
              <a:rPr lang="en-US" sz="2200" b="1" dirty="0" smtClean="0">
                <a:latin typeface="Arial Narrow" pitchFamily="34" charset="0"/>
              </a:rPr>
              <a:t>Consumer 1 wins: </a:t>
            </a:r>
            <a:r>
              <a:rPr lang="en-US" sz="2300" b="1" dirty="0" smtClean="0">
                <a:latin typeface="+mj-lt"/>
              </a:rPr>
              <a:t>R</a:t>
            </a:r>
            <a:r>
              <a:rPr lang="en-US" sz="2300" b="1" baseline="-25000" dirty="0">
                <a:latin typeface="+mj-lt"/>
              </a:rPr>
              <a:t>1</a:t>
            </a:r>
            <a:r>
              <a:rPr lang="en-US" sz="2300" b="1" dirty="0" smtClean="0">
                <a:latin typeface="+mj-lt"/>
              </a:rPr>
              <a:t>* &lt; R</a:t>
            </a:r>
            <a:r>
              <a:rPr lang="en-US" sz="2300" b="1" baseline="-25000" dirty="0">
                <a:latin typeface="+mj-lt"/>
              </a:rPr>
              <a:t>2</a:t>
            </a:r>
            <a:r>
              <a:rPr lang="en-US" sz="2300" b="1" dirty="0" smtClean="0">
                <a:latin typeface="+mj-lt"/>
              </a:rPr>
              <a:t>*</a:t>
            </a:r>
            <a:endParaRPr lang="en-US" sz="2200" b="1" dirty="0" smtClean="0">
              <a:latin typeface="Arial Narrow" pitchFamily="34" charset="0"/>
            </a:endParaRPr>
          </a:p>
        </p:txBody>
      </p:sp>
      <p:sp>
        <p:nvSpPr>
          <p:cNvPr id="29" name="Rectangle 28"/>
          <p:cNvSpPr/>
          <p:nvPr/>
        </p:nvSpPr>
        <p:spPr>
          <a:xfrm>
            <a:off x="6063016" y="5927228"/>
            <a:ext cx="2362200" cy="446276"/>
          </a:xfrm>
          <a:prstGeom prst="rect">
            <a:avLst/>
          </a:prstGeom>
        </p:spPr>
        <p:txBody>
          <a:bodyPr wrap="square">
            <a:spAutoFit/>
          </a:bodyPr>
          <a:lstStyle/>
          <a:p>
            <a:pPr marL="0" lvl="2" algn="ctr"/>
            <a:r>
              <a:rPr lang="en-US" sz="2200" b="1" dirty="0" smtClean="0">
                <a:latin typeface="Arial Narrow" pitchFamily="34" charset="0"/>
                <a:sym typeface="Wingdings" pitchFamily="2" charset="2"/>
              </a:rPr>
              <a:t> Better at high R</a:t>
            </a:r>
            <a:endParaRPr lang="en-US" sz="2200" b="1" dirty="0" smtClean="0">
              <a:latin typeface="Arial Narrow" pitchFamily="34" charset="0"/>
            </a:endParaRPr>
          </a:p>
        </p:txBody>
      </p:sp>
    </p:spTree>
    <p:extLst>
      <p:ext uri="{BB962C8B-B14F-4D97-AF65-F5344CB8AC3E}">
        <p14:creationId xmlns:p14="http://schemas.microsoft.com/office/powerpoint/2010/main" xmlns="" val="26747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672664" y="92234"/>
            <a:ext cx="7740868" cy="553998"/>
          </a:xfrm>
          <a:prstGeom prst="rect">
            <a:avLst/>
          </a:prstGeom>
          <a:noFill/>
        </p:spPr>
        <p:txBody>
          <a:bodyPr wrap="square" rtlCol="0">
            <a:spAutoFit/>
          </a:bodyPr>
          <a:lstStyle/>
          <a:p>
            <a:pPr algn="ctr"/>
            <a:r>
              <a:rPr lang="en-US" sz="3000" b="1" dirty="0" smtClean="0">
                <a:latin typeface="Arial Narrow" pitchFamily="34" charset="0"/>
              </a:rPr>
              <a:t>Case 4: Example</a:t>
            </a:r>
            <a:endParaRPr lang="en-US" sz="3000" b="1" dirty="0">
              <a:latin typeface="Arial Narrow" pitchFamily="34" charset="0"/>
            </a:endParaRPr>
          </a:p>
        </p:txBody>
      </p:sp>
      <p:sp>
        <p:nvSpPr>
          <p:cNvPr id="23" name="Left-Right Arrow 22"/>
          <p:cNvSpPr/>
          <p:nvPr/>
        </p:nvSpPr>
        <p:spPr>
          <a:xfrm>
            <a:off x="2375831" y="993230"/>
            <a:ext cx="4392339" cy="609600"/>
          </a:xfrm>
          <a:prstGeom prst="leftRightArrow">
            <a:avLst/>
          </a:prstGeom>
          <a:gradFill flip="none" rotWithShape="1">
            <a:gsLst>
              <a:gs pos="0">
                <a:schemeClr val="accent5">
                  <a:lumMod val="50000"/>
                </a:schemeClr>
              </a:gs>
              <a:gs pos="50000">
                <a:schemeClr val="accent1">
                  <a:tint val="44500"/>
                  <a:satMod val="160000"/>
                </a:schemeClr>
              </a:gs>
              <a:gs pos="100000">
                <a:schemeClr val="accent5">
                  <a:lumMod val="20000"/>
                  <a:lumOff val="8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2900" y="1705302"/>
            <a:ext cx="3733800" cy="769441"/>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Low R</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Low birth and death rates, low h</a:t>
            </a:r>
          </a:p>
        </p:txBody>
      </p:sp>
      <p:sp>
        <p:nvSpPr>
          <p:cNvPr id="31" name="Rectangle 30"/>
          <p:cNvSpPr/>
          <p:nvPr/>
        </p:nvSpPr>
        <p:spPr>
          <a:xfrm>
            <a:off x="5000298" y="1705302"/>
            <a:ext cx="3848100" cy="784830"/>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High R</a:t>
            </a:r>
            <a:r>
              <a:rPr lang="en-US" sz="2200" b="1" dirty="0" smtClean="0">
                <a:latin typeface="Arial Narrow" pitchFamily="34" charset="0"/>
                <a:sym typeface="Wingdings" pitchFamily="2" charset="2"/>
              </a:rPr>
              <a:t>:</a:t>
            </a:r>
          </a:p>
          <a:p>
            <a:pPr marL="0" lvl="2" algn="ctr"/>
            <a:r>
              <a:rPr lang="en-US" sz="2200" b="1" dirty="0" smtClean="0">
                <a:latin typeface="Arial Narrow" pitchFamily="34" charset="0"/>
                <a:sym typeface="Wingdings" pitchFamily="2" charset="2"/>
              </a:rPr>
              <a:t>High birth and death rates, high </a:t>
            </a:r>
            <a:r>
              <a:rPr lang="en-US" sz="2300" b="1" dirty="0" smtClean="0">
                <a:sym typeface="Wingdings" pitchFamily="2" charset="2"/>
              </a:rPr>
              <a:t>h</a:t>
            </a:r>
            <a:endParaRPr lang="en-US" sz="2200" b="1" dirty="0">
              <a:latin typeface="Arial Narrow" pitchFamily="34" charset="0"/>
              <a:sym typeface="Wingdings" pitchFamily="2" charset="2"/>
            </a:endParaRPr>
          </a:p>
        </p:txBody>
      </p:sp>
      <p:sp>
        <p:nvSpPr>
          <p:cNvPr id="33" name="Rectangle 32"/>
          <p:cNvSpPr/>
          <p:nvPr/>
        </p:nvSpPr>
        <p:spPr>
          <a:xfrm>
            <a:off x="6934200" y="977990"/>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963715" y="1066825"/>
            <a:ext cx="1848461" cy="430887"/>
          </a:xfrm>
          <a:prstGeom prst="rect">
            <a:avLst/>
          </a:prstGeom>
        </p:spPr>
        <p:txBody>
          <a:bodyPr wrap="square">
            <a:spAutoFit/>
          </a:bodyPr>
          <a:lstStyle/>
          <a:p>
            <a:pPr marL="0" lvl="2" algn="ctr"/>
            <a:r>
              <a:rPr lang="en-US" sz="2200" b="1" dirty="0" smtClean="0">
                <a:latin typeface="Arial Narrow" pitchFamily="34" charset="0"/>
                <a:sym typeface="Wingdings" pitchFamily="2" charset="2"/>
              </a:rPr>
              <a:t>r-strategists</a:t>
            </a:r>
            <a:endParaRPr lang="en-US" sz="2300" b="1" dirty="0" smtClean="0">
              <a:latin typeface="+mj-lt"/>
            </a:endParaRPr>
          </a:p>
        </p:txBody>
      </p:sp>
      <p:sp>
        <p:nvSpPr>
          <p:cNvPr id="35" name="Rectangle 34"/>
          <p:cNvSpPr/>
          <p:nvPr/>
        </p:nvSpPr>
        <p:spPr>
          <a:xfrm>
            <a:off x="302309" y="977464"/>
            <a:ext cx="1907491" cy="640080"/>
          </a:xfrm>
          <a:prstGeom prst="rect">
            <a:avLst/>
          </a:prstGeom>
          <a:solidFill>
            <a:srgbClr val="D6EBF2"/>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31824" y="1066299"/>
            <a:ext cx="1848461" cy="430887"/>
          </a:xfrm>
          <a:prstGeom prst="rect">
            <a:avLst/>
          </a:prstGeom>
        </p:spPr>
        <p:txBody>
          <a:bodyPr wrap="square">
            <a:spAutoFit/>
          </a:bodyPr>
          <a:lstStyle/>
          <a:p>
            <a:pPr marL="0" lvl="2" algn="ctr"/>
            <a:r>
              <a:rPr lang="en-US" sz="2200" b="1" dirty="0">
                <a:latin typeface="Arial Narrow" pitchFamily="34" charset="0"/>
                <a:sym typeface="Wingdings" pitchFamily="2" charset="2"/>
              </a:rPr>
              <a:t>K</a:t>
            </a:r>
            <a:r>
              <a:rPr lang="en-US" sz="2200" b="1" dirty="0" smtClean="0">
                <a:latin typeface="Arial Narrow" pitchFamily="34" charset="0"/>
                <a:sym typeface="Wingdings" pitchFamily="2" charset="2"/>
              </a:rPr>
              <a:t>-strategists</a:t>
            </a:r>
            <a:endParaRPr lang="en-US" sz="2300" b="1" dirty="0" smtClean="0">
              <a:latin typeface="+mj-lt"/>
            </a:endParaRPr>
          </a:p>
        </p:txBody>
      </p:sp>
      <p:sp>
        <p:nvSpPr>
          <p:cNvPr id="37" name="Rectangle 36"/>
          <p:cNvSpPr/>
          <p:nvPr/>
        </p:nvSpPr>
        <p:spPr>
          <a:xfrm>
            <a:off x="365235" y="2719149"/>
            <a:ext cx="8413531" cy="3770263"/>
          </a:xfrm>
          <a:prstGeom prst="rect">
            <a:avLst/>
          </a:prstGeom>
        </p:spPr>
        <p:txBody>
          <a:bodyPr wrap="square">
            <a:spAutoFit/>
          </a:bodyPr>
          <a:lstStyle/>
          <a:p>
            <a:pPr marL="0" lvl="2" algn="ctr"/>
            <a:r>
              <a:rPr lang="en-US" sz="2200" b="1" u="sng" dirty="0" smtClean="0">
                <a:latin typeface="Arial Narrow" pitchFamily="34" charset="0"/>
                <a:sym typeface="Wingdings" pitchFamily="2" charset="2"/>
              </a:rPr>
              <a:t>Example of Case 4</a:t>
            </a:r>
            <a:r>
              <a:rPr lang="en-US" sz="2200" b="1" dirty="0" smtClean="0">
                <a:latin typeface="Arial Narrow" pitchFamily="34" charset="0"/>
                <a:sym typeface="Wingdings" pitchFamily="2" charset="2"/>
              </a:rPr>
              <a:t>: Secondary succession in plant communities</a:t>
            </a:r>
          </a:p>
          <a:p>
            <a:pPr marL="0" lvl="2"/>
            <a:endParaRPr lang="en-US" sz="1000" b="1" dirty="0" smtClean="0">
              <a:latin typeface="Arial Narrow" pitchFamily="34" charset="0"/>
              <a:sym typeface="Wingdings" pitchFamily="2" charset="2"/>
            </a:endParaRPr>
          </a:p>
          <a:p>
            <a:pPr marL="0" lvl="2" algn="ctr"/>
            <a:r>
              <a:rPr lang="en-US" sz="2200" b="1" dirty="0" smtClean="0">
                <a:latin typeface="Arial Narrow" pitchFamily="34" charset="0"/>
                <a:sym typeface="Wingdings" pitchFamily="2" charset="2"/>
              </a:rPr>
              <a:t>Abandoned farmland: </a:t>
            </a:r>
            <a:r>
              <a:rPr lang="en-US" sz="2200" b="1" dirty="0">
                <a:latin typeface="Arial Narrow" pitchFamily="34" charset="0"/>
                <a:sym typeface="Wingdings" pitchFamily="2" charset="2"/>
              </a:rPr>
              <a:t>natural succession of plant types and </a:t>
            </a:r>
            <a:r>
              <a:rPr lang="en-US" sz="2200" b="1" dirty="0" smtClean="0">
                <a:latin typeface="Arial Narrow" pitchFamily="34" charset="0"/>
                <a:sym typeface="Wingdings" pitchFamily="2" charset="2"/>
              </a:rPr>
              <a:t>species</a:t>
            </a:r>
          </a:p>
          <a:p>
            <a:pPr marL="0" lvl="2" algn="ctr"/>
            <a:r>
              <a:rPr lang="en-US" sz="2200" b="1" dirty="0" smtClean="0">
                <a:latin typeface="Arial Narrow" pitchFamily="34" charset="0"/>
                <a:sym typeface="Wingdings" pitchFamily="2" charset="2"/>
              </a:rPr>
              <a:t>weeds  grasses  shrubs  trees</a:t>
            </a:r>
            <a:endParaRPr lang="en-US" sz="2200" b="1" dirty="0">
              <a:latin typeface="Arial Narrow" pitchFamily="34" charset="0"/>
              <a:sym typeface="Wingdings" pitchFamily="2" charset="2"/>
            </a:endParaRPr>
          </a:p>
          <a:p>
            <a:pPr marL="0" lvl="2"/>
            <a:endParaRPr lang="en-US" sz="10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Annual weeds dominate first</a:t>
            </a:r>
          </a:p>
          <a:p>
            <a:pPr marL="0" lvl="2"/>
            <a:r>
              <a:rPr lang="en-US" sz="2200" b="1" dirty="0" smtClean="0">
                <a:latin typeface="Arial Narrow" pitchFamily="34" charset="0"/>
                <a:sym typeface="Wingdings" pitchFamily="2" charset="2"/>
              </a:rPr>
              <a:t>       grow </a:t>
            </a:r>
            <a:r>
              <a:rPr lang="en-US" sz="2200" b="1" dirty="0">
                <a:latin typeface="Arial Narrow" pitchFamily="34" charset="0"/>
                <a:sym typeface="Wingdings" pitchFamily="2" charset="2"/>
              </a:rPr>
              <a:t>fast, colonize new habitat fast, high </a:t>
            </a:r>
            <a:r>
              <a:rPr lang="en-US" sz="2300" b="1" dirty="0" err="1">
                <a:latin typeface="+mj-lt"/>
                <a:sym typeface="Wingdings" pitchFamily="2" charset="2"/>
              </a:rPr>
              <a:t>b</a:t>
            </a:r>
            <a:r>
              <a:rPr lang="en-US" sz="2300" b="1" baseline="-25000" dirty="0" err="1">
                <a:latin typeface="+mj-lt"/>
                <a:sym typeface="Wingdings" pitchFamily="2" charset="2"/>
              </a:rPr>
              <a:t>max</a:t>
            </a:r>
            <a:r>
              <a:rPr lang="en-US" sz="2200" b="1" dirty="0">
                <a:latin typeface="Arial Narrow" pitchFamily="34" charset="0"/>
                <a:sym typeface="Wingdings" pitchFamily="2" charset="2"/>
              </a:rPr>
              <a:t>, </a:t>
            </a:r>
            <a:r>
              <a:rPr lang="en-US" sz="2200" b="1" dirty="0" smtClean="0">
                <a:latin typeface="Arial Narrow" pitchFamily="34" charset="0"/>
                <a:sym typeface="Wingdings" pitchFamily="2" charset="2"/>
              </a:rPr>
              <a:t>high </a:t>
            </a:r>
            <a:r>
              <a:rPr lang="en-US" sz="2300" b="1" dirty="0">
                <a:latin typeface="+mj-lt"/>
                <a:sym typeface="Wingdings" pitchFamily="2" charset="2"/>
              </a:rPr>
              <a:t>h</a:t>
            </a:r>
            <a:r>
              <a:rPr lang="en-US" sz="2200" b="1" dirty="0">
                <a:latin typeface="Arial Narrow" pitchFamily="34" charset="0"/>
                <a:sym typeface="Wingdings" pitchFamily="2" charset="2"/>
              </a:rPr>
              <a:t> (r-strategists</a:t>
            </a:r>
            <a:r>
              <a:rPr lang="en-US" sz="2200" b="1" dirty="0" smtClean="0">
                <a:latin typeface="Arial Narrow" pitchFamily="34" charset="0"/>
                <a:sym typeface="Wingdings" pitchFamily="2" charset="2"/>
              </a:rPr>
              <a:t>)</a:t>
            </a:r>
          </a:p>
          <a:p>
            <a:pPr marL="0" lvl="2"/>
            <a:endParaRPr lang="en-US" sz="10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Climax species eventually replace weeds			  (K-strategists)</a:t>
            </a:r>
            <a:endParaRPr lang="en-US" sz="2200" b="1" dirty="0">
              <a:latin typeface="Arial Narrow" pitchFamily="34" charset="0"/>
              <a:sym typeface="Wingdings" pitchFamily="2" charset="2"/>
            </a:endParaRPr>
          </a:p>
          <a:p>
            <a:pPr marL="0" lvl="2"/>
            <a:r>
              <a:rPr lang="en-US" sz="2200" b="1" dirty="0" smtClean="0">
                <a:latin typeface="Arial Narrow" pitchFamily="34" charset="0"/>
                <a:sym typeface="Wingdings" pitchFamily="2" charset="2"/>
              </a:rPr>
              <a:t>       grow </a:t>
            </a:r>
            <a:r>
              <a:rPr lang="en-US" sz="2200" b="1" dirty="0">
                <a:latin typeface="Arial Narrow" pitchFamily="34" charset="0"/>
                <a:sym typeface="Wingdings" pitchFamily="2" charset="2"/>
              </a:rPr>
              <a:t>slowly </a:t>
            </a:r>
            <a:r>
              <a:rPr lang="en-US" sz="2200" b="1" dirty="0" smtClean="0">
                <a:latin typeface="Arial Narrow" pitchFamily="34" charset="0"/>
                <a:sym typeface="Wingdings" pitchFamily="2" charset="2"/>
              </a:rPr>
              <a:t>at high R, </a:t>
            </a:r>
            <a:r>
              <a:rPr lang="en-US" sz="2200" b="1" dirty="0">
                <a:latin typeface="Arial Narrow" pitchFamily="34" charset="0"/>
                <a:sym typeface="Wingdings" pitchFamily="2" charset="2"/>
              </a:rPr>
              <a:t>but </a:t>
            </a:r>
            <a:r>
              <a:rPr lang="en-US" sz="2200" b="1" dirty="0" smtClean="0">
                <a:latin typeface="Arial Narrow" pitchFamily="34" charset="0"/>
                <a:sym typeface="Wingdings" pitchFamily="2" charset="2"/>
              </a:rPr>
              <a:t>best </a:t>
            </a:r>
            <a:r>
              <a:rPr lang="en-US" sz="2200" b="1" dirty="0">
                <a:latin typeface="Arial Narrow" pitchFamily="34" charset="0"/>
                <a:sym typeface="Wingdings" pitchFamily="2" charset="2"/>
              </a:rPr>
              <a:t>competitors </a:t>
            </a:r>
            <a:r>
              <a:rPr lang="en-US" sz="2200" b="1" dirty="0" smtClean="0">
                <a:latin typeface="Arial Narrow" pitchFamily="34" charset="0"/>
                <a:sym typeface="Wingdings" pitchFamily="2" charset="2"/>
              </a:rPr>
              <a:t>at low R (light, nutrients)</a:t>
            </a:r>
            <a:endParaRPr lang="en-US" sz="2200" b="1" dirty="0">
              <a:latin typeface="Arial Narrow" pitchFamily="34" charset="0"/>
              <a:sym typeface="Wingdings" pitchFamily="2" charset="2"/>
            </a:endParaRPr>
          </a:p>
          <a:p>
            <a:pPr marL="0" lvl="2"/>
            <a:endParaRPr lang="en-US" sz="1000" b="1" dirty="0" smtClean="0">
              <a:latin typeface="Arial Narrow" pitchFamily="34" charset="0"/>
              <a:sym typeface="Wingdings" pitchFamily="2" charset="2"/>
            </a:endParaRPr>
          </a:p>
          <a:p>
            <a:pPr marL="0" lvl="2"/>
            <a:r>
              <a:rPr lang="en-US" sz="2200" b="1" dirty="0" smtClean="0">
                <a:latin typeface="Arial Narrow" pitchFamily="34" charset="0"/>
                <a:sym typeface="Wingdings" pitchFamily="2" charset="2"/>
              </a:rPr>
              <a:t>In </a:t>
            </a:r>
            <a:r>
              <a:rPr lang="en-US" sz="2200" b="1" dirty="0">
                <a:latin typeface="Arial Narrow" pitchFamily="34" charset="0"/>
                <a:sym typeface="Wingdings" pitchFamily="2" charset="2"/>
              </a:rPr>
              <a:t>MI, </a:t>
            </a:r>
            <a:r>
              <a:rPr lang="en-US" sz="2200" b="1" dirty="0" smtClean="0">
                <a:latin typeface="Arial Narrow" pitchFamily="34" charset="0"/>
                <a:sym typeface="Wingdings" pitchFamily="2" charset="2"/>
              </a:rPr>
              <a:t>climax species are typically hardwood trees</a:t>
            </a:r>
          </a:p>
          <a:p>
            <a:pPr marL="0" lvl="2"/>
            <a:r>
              <a:rPr lang="en-US" sz="2200" b="1" dirty="0" smtClean="0">
                <a:latin typeface="Arial Narrow" pitchFamily="34" charset="0"/>
                <a:sym typeface="Wingdings" pitchFamily="2" charset="2"/>
              </a:rPr>
              <a:t>       may </a:t>
            </a:r>
            <a:r>
              <a:rPr lang="en-US" sz="2200" b="1" dirty="0">
                <a:latin typeface="Arial Narrow" pitchFamily="34" charset="0"/>
                <a:sym typeface="Wingdings" pitchFamily="2" charset="2"/>
              </a:rPr>
              <a:t>take &gt; century to </a:t>
            </a:r>
            <a:r>
              <a:rPr lang="en-US" sz="2200" b="1" dirty="0" smtClean="0">
                <a:latin typeface="Arial Narrow" pitchFamily="34" charset="0"/>
                <a:sym typeface="Wingdings" pitchFamily="2" charset="2"/>
              </a:rPr>
              <a:t>complete succession to “old-growth” forests</a:t>
            </a:r>
            <a:endParaRPr lang="en-US" sz="2200" b="1" dirty="0">
              <a:latin typeface="Arial Narrow" pitchFamily="34" charset="0"/>
              <a:sym typeface="Wingdings" pitchFamily="2" charset="2"/>
            </a:endParaRPr>
          </a:p>
        </p:txBody>
      </p:sp>
    </p:spTree>
    <p:extLst>
      <p:ext uri="{BB962C8B-B14F-4D97-AF65-F5344CB8AC3E}">
        <p14:creationId xmlns:p14="http://schemas.microsoft.com/office/powerpoint/2010/main" xmlns="" val="1268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fade">
                                      <p:cBhvr>
                                        <p:cTn id="12" dur="500"/>
                                        <p:tgtEl>
                                          <p:spTgt spid="3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7">
                                            <p:txEl>
                                              <p:pRg st="3" end="3"/>
                                            </p:txEl>
                                          </p:spTgt>
                                        </p:tgtEl>
                                        <p:attrNameLst>
                                          <p:attrName>style.visibility</p:attrName>
                                        </p:attrNameLst>
                                      </p:cBhvr>
                                      <p:to>
                                        <p:strVal val="visible"/>
                                      </p:to>
                                    </p:set>
                                    <p:animEffect transition="in" filter="fade">
                                      <p:cBhvr>
                                        <p:cTn id="15" dur="500"/>
                                        <p:tgtEl>
                                          <p:spTgt spid="3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xEl>
                                              <p:pRg st="5" end="5"/>
                                            </p:txEl>
                                          </p:spTgt>
                                        </p:tgtEl>
                                        <p:attrNameLst>
                                          <p:attrName>style.visibility</p:attrName>
                                        </p:attrNameLst>
                                      </p:cBhvr>
                                      <p:to>
                                        <p:strVal val="visible"/>
                                      </p:to>
                                    </p:set>
                                    <p:animEffect transition="in" filter="fade">
                                      <p:cBhvr>
                                        <p:cTn id="20" dur="500"/>
                                        <p:tgtEl>
                                          <p:spTgt spid="3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xEl>
                                              <p:pRg st="6" end="6"/>
                                            </p:txEl>
                                          </p:spTgt>
                                        </p:tgtEl>
                                        <p:attrNameLst>
                                          <p:attrName>style.visibility</p:attrName>
                                        </p:attrNameLst>
                                      </p:cBhvr>
                                      <p:to>
                                        <p:strVal val="visible"/>
                                      </p:to>
                                    </p:set>
                                    <p:animEffect transition="in" filter="fade">
                                      <p:cBhvr>
                                        <p:cTn id="23" dur="500"/>
                                        <p:tgtEl>
                                          <p:spTgt spid="3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xEl>
                                              <p:pRg st="8" end="8"/>
                                            </p:txEl>
                                          </p:spTgt>
                                        </p:tgtEl>
                                        <p:attrNameLst>
                                          <p:attrName>style.visibility</p:attrName>
                                        </p:attrNameLst>
                                      </p:cBhvr>
                                      <p:to>
                                        <p:strVal val="visible"/>
                                      </p:to>
                                    </p:set>
                                    <p:animEffect transition="in" filter="fade">
                                      <p:cBhvr>
                                        <p:cTn id="28" dur="500"/>
                                        <p:tgtEl>
                                          <p:spTgt spid="37">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xEl>
                                              <p:pRg st="9" end="9"/>
                                            </p:txEl>
                                          </p:spTgt>
                                        </p:tgtEl>
                                        <p:attrNameLst>
                                          <p:attrName>style.visibility</p:attrName>
                                        </p:attrNameLst>
                                      </p:cBhvr>
                                      <p:to>
                                        <p:strVal val="visible"/>
                                      </p:to>
                                    </p:set>
                                    <p:animEffect transition="in" filter="fade">
                                      <p:cBhvr>
                                        <p:cTn id="31" dur="500"/>
                                        <p:tgtEl>
                                          <p:spTgt spid="37">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
                                            <p:txEl>
                                              <p:pRg st="11" end="11"/>
                                            </p:txEl>
                                          </p:spTgt>
                                        </p:tgtEl>
                                        <p:attrNameLst>
                                          <p:attrName>style.visibility</p:attrName>
                                        </p:attrNameLst>
                                      </p:cBhvr>
                                      <p:to>
                                        <p:strVal val="visible"/>
                                      </p:to>
                                    </p:set>
                                    <p:animEffect transition="in" filter="fade">
                                      <p:cBhvr>
                                        <p:cTn id="36" dur="500"/>
                                        <p:tgtEl>
                                          <p:spTgt spid="37">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xEl>
                                              <p:pRg st="12" end="12"/>
                                            </p:txEl>
                                          </p:spTgt>
                                        </p:tgtEl>
                                        <p:attrNameLst>
                                          <p:attrName>style.visibility</p:attrName>
                                        </p:attrNameLst>
                                      </p:cBhvr>
                                      <p:to>
                                        <p:strVal val="visible"/>
                                      </p:to>
                                    </p:set>
                                    <p:animEffect transition="in" filter="fade">
                                      <p:cBhvr>
                                        <p:cTn id="39" dur="500"/>
                                        <p:tgtEl>
                                          <p:spTgt spid="3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8468</TotalTime>
  <Words>2878</Words>
  <Application>Microsoft Office PowerPoint</Application>
  <PresentationFormat>On-screen Show (4:3)</PresentationFormat>
  <Paragraphs>525</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Miehls, Andrea</dc:creator>
  <cp:lastModifiedBy>LaptopAdmin</cp:lastModifiedBy>
  <cp:revision>930</cp:revision>
  <dcterms:created xsi:type="dcterms:W3CDTF">2012-01-18T14:03:44Z</dcterms:created>
  <dcterms:modified xsi:type="dcterms:W3CDTF">2013-11-18T22:13:59Z</dcterms:modified>
</cp:coreProperties>
</file>