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1" r:id="rId3"/>
    <p:sldId id="272" r:id="rId4"/>
    <p:sldId id="273" r:id="rId5"/>
    <p:sldId id="274" r:id="rId6"/>
    <p:sldId id="275" r:id="rId7"/>
    <p:sldId id="276" r:id="rId8"/>
    <p:sldId id="277" r:id="rId9"/>
    <p:sldId id="278" r:id="rId10"/>
    <p:sldId id="280" r:id="rId11"/>
    <p:sldId id="279" r:id="rId12"/>
    <p:sldId id="281" r:id="rId13"/>
    <p:sldId id="282" r:id="rId14"/>
    <p:sldId id="283" r:id="rId15"/>
    <p:sldId id="284" r:id="rId16"/>
    <p:sldId id="285" r:id="rId17"/>
    <p:sldId id="286" r:id="rId18"/>
    <p:sldId id="28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297" r:id="rId39"/>
    <p:sldId id="298" r:id="rId4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409"/>
    <a:srgbClr val="CCFF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01" autoAdjust="0"/>
  </p:normalViewPr>
  <p:slideViewPr>
    <p:cSldViewPr>
      <p:cViewPr>
        <p:scale>
          <a:sx n="60" d="100"/>
          <a:sy n="60" d="100"/>
        </p:scale>
        <p:origin x="-1746" y="-156"/>
      </p:cViewPr>
      <p:guideLst>
        <p:guide orient="horz" pos="2160"/>
        <p:guide pos="2880"/>
      </p:guideLst>
    </p:cSldViewPr>
  </p:slideViewPr>
  <p:notesTextViewPr>
    <p:cViewPr>
      <p:scale>
        <a:sx n="1" d="1"/>
        <a:sy n="1" d="1"/>
      </p:scale>
      <p:origin x="0" y="3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8B7FC4BA-4073-4F54-8A16-A46F6DAE3CCF}" type="datetimeFigureOut">
              <a:rPr lang="en-US" smtClean="0"/>
              <a:t>9/3/2013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160D4BE-E172-44D2-865D-DA178B65FDCB}" type="slidenum">
              <a:rPr lang="en-US" smtClean="0"/>
              <a:t>‹#›</a:t>
            </a:fld>
            <a:endParaRPr lang="en-US"/>
          </a:p>
        </p:txBody>
      </p:sp>
    </p:spTree>
    <p:extLst>
      <p:ext uri="{BB962C8B-B14F-4D97-AF65-F5344CB8AC3E}">
        <p14:creationId xmlns:p14="http://schemas.microsoft.com/office/powerpoint/2010/main" val="72849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Ideas:</a:t>
            </a:r>
          </a:p>
          <a:p>
            <a:r>
              <a:rPr lang="en-US" dirty="0" smtClean="0"/>
              <a:t>We harvest deer / other herbivores (reduce</a:t>
            </a:r>
            <a:r>
              <a:rPr lang="en-US" baseline="0" dirty="0" smtClean="0"/>
              <a:t> herbivore stock)</a:t>
            </a:r>
          </a:p>
          <a:p>
            <a:r>
              <a:rPr lang="en-US" baseline="0" dirty="0" smtClean="0"/>
              <a:t>We deforest / clear land (reduce plant stock)</a:t>
            </a:r>
          </a:p>
          <a:p>
            <a:r>
              <a:rPr lang="en-US" baseline="0" dirty="0" smtClean="0"/>
              <a:t>Limit natural fires (increase detritus, e.g., leaf litter)</a:t>
            </a:r>
          </a:p>
        </p:txBody>
      </p:sp>
      <p:sp>
        <p:nvSpPr>
          <p:cNvPr id="4" name="Slide Number Placeholder 3"/>
          <p:cNvSpPr>
            <a:spLocks noGrp="1"/>
          </p:cNvSpPr>
          <p:nvPr>
            <p:ph type="sldNum" sz="quarter" idx="10"/>
          </p:nvPr>
        </p:nvSpPr>
        <p:spPr/>
        <p:txBody>
          <a:bodyPr/>
          <a:lstStyle/>
          <a:p>
            <a:fld id="{4160D4BE-E172-44D2-865D-DA178B65FDCB}" type="slidenum">
              <a:rPr lang="en-US" smtClean="0"/>
              <a:t>11</a:t>
            </a:fld>
            <a:endParaRPr lang="en-US"/>
          </a:p>
        </p:txBody>
      </p:sp>
    </p:spTree>
    <p:extLst>
      <p:ext uri="{BB962C8B-B14F-4D97-AF65-F5344CB8AC3E}">
        <p14:creationId xmlns:p14="http://schemas.microsoft.com/office/powerpoint/2010/main" val="428810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075" indent="-232075">
              <a:buAutoNum type="arabicPeriod"/>
            </a:pPr>
            <a:r>
              <a:rPr lang="en-US" dirty="0" smtClean="0">
                <a:solidFill>
                  <a:srgbClr val="0000FF"/>
                </a:solidFill>
              </a:rPr>
              <a:t>Photosynthesis</a:t>
            </a:r>
          </a:p>
          <a:p>
            <a:pPr marL="232075" indent="-232075">
              <a:buAutoNum type="arabicPeriod"/>
            </a:pPr>
            <a:r>
              <a:rPr lang="en-US" dirty="0" smtClean="0">
                <a:solidFill>
                  <a:srgbClr val="0000FF"/>
                </a:solidFill>
              </a:rPr>
              <a:t>Photosynthesis</a:t>
            </a:r>
          </a:p>
          <a:p>
            <a:pPr defTabSz="464149">
              <a:defRPr/>
            </a:pPr>
            <a:r>
              <a:rPr lang="en-US" dirty="0" smtClean="0">
                <a:solidFill>
                  <a:srgbClr val="0000FF"/>
                </a:solidFill>
              </a:rPr>
              <a:t>2. All the carbon would stay in the air and it would never get turned into plants.</a:t>
            </a:r>
            <a:r>
              <a:rPr lang="en-US" baseline="0" dirty="0" smtClean="0">
                <a:solidFill>
                  <a:srgbClr val="0000FF"/>
                </a:solidFill>
              </a:rPr>
              <a:t> Sunlight energy would turn into heat energy.</a:t>
            </a:r>
            <a:r>
              <a:rPr lang="en-US" dirty="0" smtClean="0">
                <a:solidFill>
                  <a:srgbClr val="0000FF"/>
                </a:solidFill>
              </a:rPr>
              <a:t> All the animals would die because they wouldn’t have anything to eat. Decomposers would die because they wouldn’t have anything to eat. </a:t>
            </a:r>
            <a:endParaRPr lang="en-US" dirty="0" smtClean="0"/>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075" indent="-232075">
              <a:buAutoNum type="arabicPeriod"/>
            </a:pPr>
            <a:r>
              <a:rPr lang="en-US" dirty="0" smtClean="0">
                <a:solidFill>
                  <a:srgbClr val="0000FF"/>
                </a:solidFill>
              </a:rPr>
              <a:t>Biosynthesis. Biosynthesis is the process of taking small organic molecules and combining them into larger organic molecules to build biomass, or the body of a plant or animal. </a:t>
            </a:r>
          </a:p>
          <a:p>
            <a:pPr marL="232075" indent="-232075">
              <a:buAutoNum type="arabicPeriod"/>
            </a:pPr>
            <a:r>
              <a:rPr lang="en-US" dirty="0" smtClean="0">
                <a:solidFill>
                  <a:srgbClr val="0000FF"/>
                </a:solidFill>
              </a:rPr>
              <a:t>Biosynthesis happened in the grass, rabbit, and fox. The grass transformed glucose molecules into the cells of the grass. The rabbit transformed molecules from the grass into cells of the rabbit. And the fox transformed molecules from the rabbit into cells of the fox. </a:t>
            </a:r>
          </a:p>
          <a:p>
            <a:pPr marL="232075" indent="-232075">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075" indent="-232075">
              <a:buAutoNum type="arabicPeriod"/>
            </a:pPr>
            <a:r>
              <a:rPr lang="en-US" dirty="0" smtClean="0">
                <a:solidFill>
                  <a:srgbClr val="0000FF"/>
                </a:solidFill>
              </a:rPr>
              <a:t>Digestion. Digestion is the process of breaking down larger organic molecules into smaller organic molecules. This happens in the stomach and intestines of the animals. The purpose of this is so that the molecules become small enough to be passed across membranes so that they can be carried throughout the body via the blood. </a:t>
            </a:r>
          </a:p>
          <a:p>
            <a:pPr marL="232075" indent="-232075">
              <a:buAutoNum type="arabicPeriod"/>
            </a:pPr>
            <a:r>
              <a:rPr lang="en-US" dirty="0" smtClean="0">
                <a:solidFill>
                  <a:srgbClr val="0000FF"/>
                </a:solidFill>
              </a:rPr>
              <a:t>Digestion happened in the rabbit and in the fox. In the stomach of the rabbit, grass is broken down into small organic molecules. In the stomach of the fox, rabbit is broken down into small organic molecules. </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Arrows 1 and 2: </a:t>
            </a:r>
            <a:r>
              <a:rPr lang="en-US" dirty="0"/>
              <a:t>These arrows represent photosynthesis, or the removal of organic carbon from the atmosphere by the producers. The producers transform the inorganic CO</a:t>
            </a:r>
            <a:r>
              <a:rPr lang="en-US" baseline="-25000" dirty="0"/>
              <a:t>2</a:t>
            </a:r>
            <a:r>
              <a:rPr lang="en-US" dirty="0"/>
              <a:t> into organic biomass.</a:t>
            </a:r>
          </a:p>
          <a:p>
            <a:r>
              <a:rPr lang="en-US" dirty="0"/>
              <a:t> </a:t>
            </a:r>
          </a:p>
          <a:p>
            <a:r>
              <a:rPr lang="en-US" dirty="0"/>
              <a:t> </a:t>
            </a:r>
          </a:p>
          <a:p>
            <a:r>
              <a:rPr lang="en-US" b="1" dirty="0"/>
              <a:t>Arrows 3, 4, 5, 6, and 7: </a:t>
            </a:r>
            <a:r>
              <a:rPr lang="en-US" dirty="0"/>
              <a:t>These arrows represent cellular respiration, or the movement of carbon from organic biomass into the atmosphere. During cellular respiration, carbon is transformed from organic molecules into water and CO2, and the CO2 is released into the atmosphere as a waste product of cellular respiration. You can also think of this as the transformation of organic carbon into inorganic carbon.</a:t>
            </a:r>
          </a:p>
          <a:p>
            <a:r>
              <a:rPr lang="en-US" b="1" dirty="0"/>
              <a:t> </a:t>
            </a:r>
            <a:endParaRPr lang="en-US" dirty="0"/>
          </a:p>
          <a:p>
            <a:r>
              <a:rPr lang="en-US" b="1" dirty="0" smtClean="0"/>
              <a:t>Arrows </a:t>
            </a:r>
            <a:r>
              <a:rPr lang="en-US" b="1" dirty="0"/>
              <a:t>8, 9, </a:t>
            </a:r>
            <a:r>
              <a:rPr lang="en-US" b="1" dirty="0" smtClean="0"/>
              <a:t>10:</a:t>
            </a:r>
            <a:r>
              <a:rPr lang="en-US" b="1" baseline="0" dirty="0" smtClean="0"/>
              <a:t> These arrows</a:t>
            </a:r>
            <a:r>
              <a:rPr lang="en-US" b="1" dirty="0" smtClean="0"/>
              <a:t> represent</a:t>
            </a:r>
            <a:r>
              <a:rPr lang="en-US" b="1" baseline="0" dirty="0" smtClean="0"/>
              <a:t> the movement of carbon through digestion </a:t>
            </a:r>
            <a:r>
              <a:rPr lang="en-US" b="1" baseline="0" smtClean="0"/>
              <a:t>and biosynthesis.</a:t>
            </a:r>
            <a:endParaRPr lang="en-US" b="1" dirty="0" smtClean="0"/>
          </a:p>
          <a:p>
            <a:endParaRPr lang="en-US" b="1" dirty="0" smtClean="0"/>
          </a:p>
          <a:p>
            <a:r>
              <a:rPr lang="en-US" b="1" dirty="0" smtClean="0"/>
              <a:t>Arrows 11</a:t>
            </a:r>
            <a:r>
              <a:rPr lang="en-US" b="1" dirty="0"/>
              <a:t>, 12, and 13: </a:t>
            </a:r>
            <a:r>
              <a:rPr lang="en-US" dirty="0" smtClean="0"/>
              <a:t>These arrows </a:t>
            </a:r>
            <a:r>
              <a:rPr lang="en-US" dirty="0"/>
              <a:t>represents the movement of carbon from </a:t>
            </a:r>
            <a:r>
              <a:rPr lang="en-US" dirty="0" smtClean="0"/>
              <a:t>living things into the </a:t>
            </a:r>
            <a:r>
              <a:rPr lang="en-US" dirty="0"/>
              <a:t>detritus (organic matter, once-living things, </a:t>
            </a:r>
            <a:r>
              <a:rPr lang="en-US" dirty="0" err="1"/>
              <a:t>etc</a:t>
            </a:r>
            <a:r>
              <a:rPr lang="en-US" dirty="0"/>
              <a:t>) in the </a:t>
            </a:r>
            <a:r>
              <a:rPr lang="en-US" dirty="0" smtClean="0"/>
              <a:t>soil.</a:t>
            </a:r>
            <a:endParaRPr lang="en-US" dirty="0"/>
          </a:p>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37</a:t>
            </a:fld>
            <a:endParaRPr lang="en-US"/>
          </a:p>
        </p:txBody>
      </p:sp>
    </p:spTree>
    <p:extLst>
      <p:ext uri="{BB962C8B-B14F-4D97-AF65-F5344CB8AC3E}">
        <p14:creationId xmlns:p14="http://schemas.microsoft.com/office/powerpoint/2010/main" val="6338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0D4BE-E172-44D2-865D-DA178B65FDCB}" type="slidenum">
              <a:rPr lang="en-US" smtClean="0"/>
              <a:t>14</a:t>
            </a:fld>
            <a:endParaRPr lang="en-US"/>
          </a:p>
        </p:txBody>
      </p:sp>
    </p:spTree>
    <p:extLst>
      <p:ext uri="{BB962C8B-B14F-4D97-AF65-F5344CB8AC3E}">
        <p14:creationId xmlns:p14="http://schemas.microsoft.com/office/powerpoint/2010/main" val="401361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7C451-31C9-CD40-A56C-8D2AC78B5663}" type="slidenum">
              <a:rPr lang="en-US" smtClean="0"/>
              <a:t>24</a:t>
            </a:fld>
            <a:endParaRPr lang="en-US"/>
          </a:p>
        </p:txBody>
      </p:sp>
    </p:spTree>
    <p:extLst>
      <p:ext uri="{BB962C8B-B14F-4D97-AF65-F5344CB8AC3E}">
        <p14:creationId xmlns:p14="http://schemas.microsoft.com/office/powerpoint/2010/main" val="410212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7C451-31C9-CD40-A56C-8D2AC78B5663}" type="slidenum">
              <a:rPr lang="en-US" smtClean="0"/>
              <a:t>25</a:t>
            </a:fld>
            <a:endParaRPr lang="en-US"/>
          </a:p>
        </p:txBody>
      </p:sp>
    </p:spTree>
    <p:extLst>
      <p:ext uri="{BB962C8B-B14F-4D97-AF65-F5344CB8AC3E}">
        <p14:creationId xmlns:p14="http://schemas.microsoft.com/office/powerpoint/2010/main" val="220215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26</a:t>
            </a:fld>
            <a:endParaRPr lang="en-US"/>
          </a:p>
        </p:txBody>
      </p:sp>
    </p:spTree>
    <p:extLst>
      <p:ext uri="{BB962C8B-B14F-4D97-AF65-F5344CB8AC3E}">
        <p14:creationId xmlns:p14="http://schemas.microsoft.com/office/powerpoint/2010/main" val="249291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Instructions: Enter</a:t>
            </a:r>
            <a:r>
              <a:rPr lang="en-US" baseline="0" dirty="0" smtClean="0"/>
              <a:t> the information for student on the Visitation Graph Tab.</a:t>
            </a:r>
          </a:p>
          <a:p>
            <a:r>
              <a:rPr lang="en-US" baseline="0" dirty="0" smtClean="0">
                <a:solidFill>
                  <a:srgbClr val="0000FF"/>
                </a:solidFill>
              </a:rPr>
              <a:t>Largest pools:  </a:t>
            </a:r>
            <a:r>
              <a:rPr lang="en-US" dirty="0" smtClean="0">
                <a:solidFill>
                  <a:srgbClr val="0000FF"/>
                </a:solidFill>
              </a:rPr>
              <a:t>Air, producers &amp; soil (ideally)</a:t>
            </a:r>
          </a:p>
          <a:p>
            <a:r>
              <a:rPr lang="en-US" dirty="0" smtClean="0">
                <a:solidFill>
                  <a:srgbClr val="0000FF"/>
                </a:solidFill>
              </a:rPr>
              <a:t>Smallest</a:t>
            </a:r>
            <a:r>
              <a:rPr lang="en-US" baseline="0" dirty="0" smtClean="0">
                <a:solidFill>
                  <a:srgbClr val="0000FF"/>
                </a:solidFill>
              </a:rPr>
              <a:t> pools:</a:t>
            </a:r>
            <a:r>
              <a:rPr lang="en-US" dirty="0" smtClean="0">
                <a:solidFill>
                  <a:srgbClr val="0000FF"/>
                </a:solidFill>
              </a:rPr>
              <a:t> Carnivore, herbivore (ideally)</a:t>
            </a:r>
          </a:p>
          <a:p>
            <a:pPr marL="232075" indent="-232075">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075" indent="-232075">
              <a:buAutoNum type="arabicPeriod"/>
            </a:pPr>
            <a:r>
              <a:rPr lang="en-US" dirty="0" smtClean="0">
                <a:solidFill>
                  <a:srgbClr val="0000FF"/>
                </a:solidFill>
              </a:rPr>
              <a:t>Students may suggest that in ecosystems most of the biomass is stored in the producers and the decomposers (soil). Carbon</a:t>
            </a:r>
            <a:r>
              <a:rPr lang="en-US" baseline="0" dirty="0" smtClean="0">
                <a:solidFill>
                  <a:srgbClr val="0000FF"/>
                </a:solidFill>
              </a:rPr>
              <a:t> must first visit the producers before it can go to any of the other pools. Once in a pool, carbon atoms can go multiple places, so it is less likely that a carbon atom will “make it” all the way to a carnivore pool. So, in other words,</a:t>
            </a:r>
            <a:r>
              <a:rPr lang="en-US" dirty="0" smtClean="0">
                <a:solidFill>
                  <a:srgbClr val="0000FF"/>
                </a:solidFill>
              </a:rPr>
              <a:t> you need more organic</a:t>
            </a:r>
            <a:r>
              <a:rPr lang="en-US" baseline="0" dirty="0" smtClean="0">
                <a:solidFill>
                  <a:srgbClr val="0000FF"/>
                </a:solidFill>
              </a:rPr>
              <a:t> carbon</a:t>
            </a:r>
            <a:r>
              <a:rPr lang="en-US" dirty="0" smtClean="0">
                <a:solidFill>
                  <a:srgbClr val="0000FF"/>
                </a:solidFill>
              </a:rPr>
              <a:t> in the producer pool to support life in the rabbit and fox since some of it goes back to the atmosphere,</a:t>
            </a:r>
            <a:r>
              <a:rPr lang="en-US" baseline="0" dirty="0" smtClean="0">
                <a:solidFill>
                  <a:srgbClr val="0000FF"/>
                </a:solidFill>
              </a:rPr>
              <a:t> and some of it goes to the soil pool</a:t>
            </a:r>
            <a:r>
              <a:rPr lang="en-US" dirty="0" smtClean="0">
                <a:solidFill>
                  <a:srgbClr val="0000FF"/>
                </a:solidFill>
              </a:rPr>
              <a:t>. It may help to remind them of the Sunny Meadows simulation, which showed that a large amount of grass was needed to support a small amount of rabbits, and an even smaller amount of foxes. </a:t>
            </a:r>
          </a:p>
          <a:p>
            <a:pPr marL="232075" indent="-232075">
              <a:buAutoNum type="arabicPeriod"/>
            </a:pPr>
            <a:r>
              <a:rPr lang="en-US" dirty="0" smtClean="0">
                <a:solidFill>
                  <a:srgbClr val="0000FF"/>
                </a:solidFill>
              </a:rPr>
              <a:t>This could be producers or soil or air. </a:t>
            </a:r>
          </a:p>
          <a:p>
            <a:pPr marL="232075" indent="-232075">
              <a:buAutoNum type="arabicPeriod"/>
            </a:pPr>
            <a:r>
              <a:rPr lang="en-US" dirty="0" smtClean="0">
                <a:solidFill>
                  <a:srgbClr val="0000FF"/>
                </a:solidFill>
              </a:rPr>
              <a:t>It varies per ecosystem; but in general, most of the organic</a:t>
            </a:r>
            <a:r>
              <a:rPr lang="en-US" baseline="0" dirty="0" smtClean="0">
                <a:solidFill>
                  <a:srgbClr val="0000FF"/>
                </a:solidFill>
              </a:rPr>
              <a:t> carbon is located in the soil and in the producers.</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075" indent="-232075">
              <a:buAutoNum type="arabicPeriod"/>
            </a:pP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075" indent="-232075">
              <a:buAutoNum type="arabicPeriod"/>
            </a:pPr>
            <a:r>
              <a:rPr lang="en-US" dirty="0" smtClean="0"/>
              <a:t>The only way is through producers by</a:t>
            </a:r>
            <a:r>
              <a:rPr lang="en-US" baseline="0" dirty="0" smtClean="0"/>
              <a:t> photosynthesis</a:t>
            </a:r>
          </a:p>
          <a:p>
            <a:pPr marL="232075" indent="-232075">
              <a:buAutoNum type="arabicPeriod"/>
            </a:pPr>
            <a:r>
              <a:rPr lang="en-US" baseline="0" dirty="0" smtClean="0"/>
              <a:t>It moves around the ecosystem by eating, death and defecation</a:t>
            </a:r>
          </a:p>
          <a:p>
            <a:pPr marL="232075" indent="-232075">
              <a:buAutoNum type="arabicPeriod"/>
            </a:pPr>
            <a:r>
              <a:rPr lang="en-US" baseline="0" dirty="0" smtClean="0"/>
              <a:t>No, it cannot return to chemical energy. Heat energy is lost to ecosystems.</a:t>
            </a:r>
            <a:endParaRPr lang="en-US" dirty="0"/>
          </a:p>
        </p:txBody>
      </p:sp>
      <p:sp>
        <p:nvSpPr>
          <p:cNvPr id="4" name="Slide Number Placeholder 3"/>
          <p:cNvSpPr>
            <a:spLocks noGrp="1"/>
          </p:cNvSpPr>
          <p:nvPr>
            <p:ph type="sldNum" sz="quarter" idx="10"/>
          </p:nvPr>
        </p:nvSpPr>
        <p:spPr/>
        <p:txBody>
          <a:bodyPr/>
          <a:lstStyle/>
          <a:p>
            <a:fld id="{730CAD82-890D-E448-8E28-381549A5FA4F}"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1AE43-2A21-42EB-82EE-F875ACFC0E1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249123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1AE43-2A21-42EB-82EE-F875ACFC0E1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3038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1AE43-2A21-42EB-82EE-F875ACFC0E1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140768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1AE43-2A21-42EB-82EE-F875ACFC0E1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119222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1AE43-2A21-42EB-82EE-F875ACFC0E11}"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414693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1AE43-2A21-42EB-82EE-F875ACFC0E11}"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283808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1AE43-2A21-42EB-82EE-F875ACFC0E11}" type="datetimeFigureOut">
              <a:rPr lang="en-US" smtClean="0"/>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220671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1AE43-2A21-42EB-82EE-F875ACFC0E11}" type="datetimeFigureOut">
              <a:rPr lang="en-US" smtClean="0"/>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326891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1AE43-2A21-42EB-82EE-F875ACFC0E11}" type="datetimeFigureOut">
              <a:rPr lang="en-US" smtClean="0"/>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239685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1AE43-2A21-42EB-82EE-F875ACFC0E11}"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95523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1AE43-2A21-42EB-82EE-F875ACFC0E11}"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8EC99-86F4-44A4-8605-F580A02D70BA}" type="slidenum">
              <a:rPr lang="en-US" smtClean="0"/>
              <a:t>‹#›</a:t>
            </a:fld>
            <a:endParaRPr lang="en-US"/>
          </a:p>
        </p:txBody>
      </p:sp>
    </p:spTree>
    <p:extLst>
      <p:ext uri="{BB962C8B-B14F-4D97-AF65-F5344CB8AC3E}">
        <p14:creationId xmlns:p14="http://schemas.microsoft.com/office/powerpoint/2010/main" val="67303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1AE43-2A21-42EB-82EE-F875ACFC0E11}" type="datetimeFigureOut">
              <a:rPr lang="en-US" smtClean="0"/>
              <a:t>9/3/2013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8EC99-86F4-44A4-8605-F580A02D70BA}" type="slidenum">
              <a:rPr lang="en-US" smtClean="0"/>
              <a:t>‹#›</a:t>
            </a:fld>
            <a:endParaRPr lang="en-US"/>
          </a:p>
        </p:txBody>
      </p:sp>
    </p:spTree>
    <p:extLst>
      <p:ext uri="{BB962C8B-B14F-4D97-AF65-F5344CB8AC3E}">
        <p14:creationId xmlns:p14="http://schemas.microsoft.com/office/powerpoint/2010/main" val="401205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3"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1" name="Rectangle 10"/>
          <p:cNvSpPr/>
          <p:nvPr/>
        </p:nvSpPr>
        <p:spPr>
          <a:xfrm>
            <a:off x="1066800" y="1418898"/>
            <a:ext cx="7086600" cy="38862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76400" y="2120464"/>
            <a:ext cx="6019800" cy="553998"/>
          </a:xfrm>
          <a:prstGeom prst="rect">
            <a:avLst/>
          </a:prstGeom>
          <a:noFill/>
        </p:spPr>
        <p:txBody>
          <a:bodyPr wrap="square" rtlCol="0">
            <a:spAutoFit/>
          </a:bodyPr>
          <a:lstStyle/>
          <a:p>
            <a:pPr algn="ctr"/>
            <a:r>
              <a:rPr lang="en-US" sz="3000" b="1" dirty="0" smtClean="0">
                <a:latin typeface="Arial Narrow" pitchFamily="34" charset="0"/>
              </a:rPr>
              <a:t>FW364 Ecological Problem Solving </a:t>
            </a:r>
            <a:endParaRPr lang="en-US" sz="3000" b="1" dirty="0">
              <a:latin typeface="Arial Narrow" pitchFamily="34" charset="0"/>
            </a:endParaRPr>
          </a:p>
        </p:txBody>
      </p:sp>
      <p:sp>
        <p:nvSpPr>
          <p:cNvPr id="12" name="TextBox 11"/>
          <p:cNvSpPr txBox="1"/>
          <p:nvPr/>
        </p:nvSpPr>
        <p:spPr>
          <a:xfrm>
            <a:off x="1537307" y="3415864"/>
            <a:ext cx="6235093" cy="553998"/>
          </a:xfrm>
          <a:prstGeom prst="rect">
            <a:avLst/>
          </a:prstGeom>
          <a:noFill/>
        </p:spPr>
        <p:txBody>
          <a:bodyPr wrap="square" rtlCol="0">
            <a:spAutoFit/>
          </a:bodyPr>
          <a:lstStyle/>
          <a:p>
            <a:pPr algn="ctr"/>
            <a:r>
              <a:rPr lang="en-US" sz="3000" b="1" dirty="0" smtClean="0">
                <a:latin typeface="Arial Narrow" pitchFamily="34" charset="0"/>
              </a:rPr>
              <a:t>Class 2: Ecosystems / Mass Balance</a:t>
            </a:r>
            <a:endParaRPr lang="en-US" sz="3000" b="1" dirty="0">
              <a:latin typeface="Arial Narrow" pitchFamily="34" charset="0"/>
            </a:endParaRPr>
          </a:p>
        </p:txBody>
      </p:sp>
      <p:sp>
        <p:nvSpPr>
          <p:cNvPr id="14" name="TextBox 13"/>
          <p:cNvSpPr txBox="1"/>
          <p:nvPr/>
        </p:nvSpPr>
        <p:spPr>
          <a:xfrm>
            <a:off x="2514600" y="4025464"/>
            <a:ext cx="4037007" cy="553998"/>
          </a:xfrm>
          <a:prstGeom prst="rect">
            <a:avLst/>
          </a:prstGeom>
          <a:noFill/>
        </p:spPr>
        <p:txBody>
          <a:bodyPr wrap="square" rtlCol="0">
            <a:spAutoFit/>
          </a:bodyPr>
          <a:lstStyle/>
          <a:p>
            <a:pPr algn="ctr"/>
            <a:r>
              <a:rPr lang="en-US" sz="3000" b="1" dirty="0" smtClean="0">
                <a:latin typeface="Arial Narrow" pitchFamily="34" charset="0"/>
              </a:rPr>
              <a:t>September 4, 2013</a:t>
            </a:r>
            <a:endParaRPr lang="en-US" sz="3000" b="1" dirty="0">
              <a:latin typeface="Arial Narrow" pitchFamily="34" charset="0"/>
            </a:endParaRPr>
          </a:p>
        </p:txBody>
      </p:sp>
      <p:cxnSp>
        <p:nvCxnSpPr>
          <p:cNvPr id="15" name="Straight Connector 14"/>
          <p:cNvCxnSpPr/>
          <p:nvPr/>
        </p:nvCxnSpPr>
        <p:spPr>
          <a:xfrm>
            <a:off x="3042939" y="3111064"/>
            <a:ext cx="304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5733393"/>
            <a:ext cx="876300" cy="81980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73268"/>
            <a:ext cx="876300" cy="81980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1000" y="5733393"/>
            <a:ext cx="876300" cy="81980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273268"/>
            <a:ext cx="876300" cy="81980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9" idx="0"/>
            <a:endCxn id="10" idx="2"/>
          </p:cNvCxnSpPr>
          <p:nvPr/>
        </p:nvCxnSpPr>
        <p:spPr>
          <a:xfrm flipV="1">
            <a:off x="742950" y="1093075"/>
            <a:ext cx="0" cy="4640318"/>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a:endCxn id="17" idx="1"/>
          </p:cNvCxnSpPr>
          <p:nvPr/>
        </p:nvCxnSpPr>
        <p:spPr>
          <a:xfrm>
            <a:off x="1181100" y="683172"/>
            <a:ext cx="68199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a:endCxn id="16" idx="0"/>
          </p:cNvCxnSpPr>
          <p:nvPr/>
        </p:nvCxnSpPr>
        <p:spPr>
          <a:xfrm>
            <a:off x="8439150" y="1093075"/>
            <a:ext cx="0" cy="4640318"/>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1"/>
            <a:endCxn id="9" idx="3"/>
          </p:cNvCxnSpPr>
          <p:nvPr/>
        </p:nvCxnSpPr>
        <p:spPr>
          <a:xfrm flipH="1">
            <a:off x="1181100" y="6143297"/>
            <a:ext cx="68199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332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16" name="Rectangle 15"/>
          <p:cNvSpPr/>
          <p:nvPr/>
        </p:nvSpPr>
        <p:spPr>
          <a:xfrm>
            <a:off x="4041230" y="3259128"/>
            <a:ext cx="11582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Plant</a:t>
            </a:r>
            <a:endParaRPr lang="en-US" sz="2500" b="1" dirty="0">
              <a:solidFill>
                <a:schemeClr val="tx1"/>
              </a:solidFill>
            </a:endParaRPr>
          </a:p>
        </p:txBody>
      </p:sp>
      <p:sp>
        <p:nvSpPr>
          <p:cNvPr id="17" name="Rectangle 16"/>
          <p:cNvSpPr/>
          <p:nvPr/>
        </p:nvSpPr>
        <p:spPr>
          <a:xfrm>
            <a:off x="6921590" y="4691688"/>
            <a:ext cx="929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CO</a:t>
            </a:r>
            <a:r>
              <a:rPr lang="en-US" sz="2500" b="1" baseline="-25000" dirty="0" smtClean="0">
                <a:solidFill>
                  <a:schemeClr val="tx1"/>
                </a:solidFill>
              </a:rPr>
              <a:t>2</a:t>
            </a:r>
            <a:endParaRPr lang="en-US" sz="2500" b="1" baseline="-25000" dirty="0">
              <a:solidFill>
                <a:schemeClr val="tx1"/>
              </a:solidFill>
            </a:endParaRPr>
          </a:p>
        </p:txBody>
      </p:sp>
      <p:cxnSp>
        <p:nvCxnSpPr>
          <p:cNvPr id="19" name="Straight Arrow Connector 18"/>
          <p:cNvCxnSpPr>
            <a:stCxn id="16" idx="2"/>
            <a:endCxn id="17" idx="1"/>
          </p:cNvCxnSpPr>
          <p:nvPr/>
        </p:nvCxnSpPr>
        <p:spPr>
          <a:xfrm rot="16200000" flipH="1">
            <a:off x="5191850" y="3236268"/>
            <a:ext cx="1158240" cy="2301240"/>
          </a:xfrm>
          <a:prstGeom prst="bentConnector2">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p:cNvCxnSpPr>
          <p:nvPr/>
        </p:nvCxnSpPr>
        <p:spPr>
          <a:xfrm>
            <a:off x="5199470" y="3533448"/>
            <a:ext cx="218694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98430" y="5009495"/>
            <a:ext cx="2514600" cy="461665"/>
          </a:xfrm>
          <a:prstGeom prst="rect">
            <a:avLst/>
          </a:prstGeom>
          <a:noFill/>
        </p:spPr>
        <p:txBody>
          <a:bodyPr wrap="square" rtlCol="0">
            <a:spAutoFit/>
          </a:bodyPr>
          <a:lstStyle/>
          <a:p>
            <a:pPr algn="ctr"/>
            <a:r>
              <a:rPr lang="en-US" sz="2400" b="1" dirty="0" smtClean="0">
                <a:solidFill>
                  <a:schemeClr val="bg1"/>
                </a:solidFill>
              </a:rPr>
              <a:t>Photosynthesis</a:t>
            </a:r>
            <a:endParaRPr lang="en-US" sz="2400" b="1" dirty="0">
              <a:solidFill>
                <a:schemeClr val="bg1"/>
              </a:solidFill>
            </a:endParaRPr>
          </a:p>
        </p:txBody>
      </p:sp>
      <p:sp>
        <p:nvSpPr>
          <p:cNvPr id="39" name="TextBox 38"/>
          <p:cNvSpPr txBox="1"/>
          <p:nvPr/>
        </p:nvSpPr>
        <p:spPr>
          <a:xfrm>
            <a:off x="5260430" y="3026063"/>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42" name="Rectangle 41"/>
          <p:cNvSpPr/>
          <p:nvPr/>
        </p:nvSpPr>
        <p:spPr>
          <a:xfrm>
            <a:off x="3622130" y="1719361"/>
            <a:ext cx="20193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Herbivore</a:t>
            </a:r>
            <a:endParaRPr lang="en-US" sz="2500" b="1" dirty="0">
              <a:solidFill>
                <a:schemeClr val="tx1"/>
              </a:solidFill>
            </a:endParaRPr>
          </a:p>
        </p:txBody>
      </p:sp>
      <p:cxnSp>
        <p:nvCxnSpPr>
          <p:cNvPr id="43" name="Straight Arrow Connector 18"/>
          <p:cNvCxnSpPr>
            <a:stCxn id="42" idx="2"/>
            <a:endCxn id="16" idx="0"/>
          </p:cNvCxnSpPr>
          <p:nvPr/>
        </p:nvCxnSpPr>
        <p:spPr>
          <a:xfrm flipH="1">
            <a:off x="4620350" y="2268001"/>
            <a:ext cx="11430" cy="991127"/>
          </a:xfrm>
          <a:prstGeom prst="straightConnector1">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20"/>
          <p:cNvCxnSpPr>
            <a:stCxn id="42" idx="3"/>
            <a:endCxn id="17" idx="0"/>
          </p:cNvCxnSpPr>
          <p:nvPr/>
        </p:nvCxnSpPr>
        <p:spPr>
          <a:xfrm>
            <a:off x="5641430" y="1993681"/>
            <a:ext cx="1744980" cy="2698007"/>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14058" y="1508760"/>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50" name="TextBox 49"/>
          <p:cNvSpPr txBox="1"/>
          <p:nvPr/>
        </p:nvSpPr>
        <p:spPr>
          <a:xfrm>
            <a:off x="3279102" y="2575560"/>
            <a:ext cx="1390124" cy="461665"/>
          </a:xfrm>
          <a:prstGeom prst="rect">
            <a:avLst/>
          </a:prstGeom>
          <a:noFill/>
        </p:spPr>
        <p:txBody>
          <a:bodyPr wrap="square" rtlCol="0">
            <a:spAutoFit/>
          </a:bodyPr>
          <a:lstStyle/>
          <a:p>
            <a:pPr algn="ctr"/>
            <a:r>
              <a:rPr lang="en-US" sz="2400" b="1" dirty="0" smtClean="0">
                <a:solidFill>
                  <a:schemeClr val="bg1"/>
                </a:solidFill>
              </a:rPr>
              <a:t>Grazing</a:t>
            </a:r>
            <a:endParaRPr lang="en-US" sz="2400" b="1" dirty="0">
              <a:solidFill>
                <a:schemeClr val="bg1"/>
              </a:solidFill>
            </a:endParaRPr>
          </a:p>
        </p:txBody>
      </p:sp>
      <p:sp>
        <p:nvSpPr>
          <p:cNvPr id="53" name="Rectangle 52"/>
          <p:cNvSpPr/>
          <p:nvPr/>
        </p:nvSpPr>
        <p:spPr>
          <a:xfrm>
            <a:off x="1145502" y="5547360"/>
            <a:ext cx="14097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Detritus</a:t>
            </a:r>
            <a:endParaRPr lang="en-US" sz="2500" b="1" dirty="0">
              <a:solidFill>
                <a:schemeClr val="tx1"/>
              </a:solidFill>
            </a:endParaRPr>
          </a:p>
        </p:txBody>
      </p:sp>
      <p:cxnSp>
        <p:nvCxnSpPr>
          <p:cNvPr id="54" name="Straight Arrow Connector 20"/>
          <p:cNvCxnSpPr>
            <a:stCxn id="42" idx="1"/>
            <a:endCxn id="53" idx="0"/>
          </p:cNvCxnSpPr>
          <p:nvPr/>
        </p:nvCxnSpPr>
        <p:spPr>
          <a:xfrm rot="10800000" flipV="1">
            <a:off x="1850352" y="1993680"/>
            <a:ext cx="1771778" cy="3553679"/>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20"/>
          <p:cNvCxnSpPr>
            <a:stCxn id="16" idx="1"/>
            <a:endCxn id="53" idx="0"/>
          </p:cNvCxnSpPr>
          <p:nvPr/>
        </p:nvCxnSpPr>
        <p:spPr>
          <a:xfrm rot="10800000" flipV="1">
            <a:off x="1850352" y="3533448"/>
            <a:ext cx="2190878" cy="2013912"/>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20"/>
          <p:cNvCxnSpPr>
            <a:stCxn id="42" idx="3"/>
          </p:cNvCxnSpPr>
          <p:nvPr/>
        </p:nvCxnSpPr>
        <p:spPr>
          <a:xfrm flipV="1">
            <a:off x="5641430" y="1993680"/>
            <a:ext cx="1764792" cy="1"/>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20"/>
          <p:cNvCxnSpPr>
            <a:stCxn id="42" idx="1"/>
          </p:cNvCxnSpPr>
          <p:nvPr/>
        </p:nvCxnSpPr>
        <p:spPr>
          <a:xfrm flipH="1">
            <a:off x="1850351" y="1993681"/>
            <a:ext cx="1771779"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20"/>
          <p:cNvCxnSpPr/>
          <p:nvPr/>
        </p:nvCxnSpPr>
        <p:spPr>
          <a:xfrm flipH="1" flipV="1">
            <a:off x="1850351" y="3537258"/>
            <a:ext cx="2190879"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20"/>
          <p:cNvCxnSpPr>
            <a:stCxn id="53" idx="3"/>
            <a:endCxn id="17" idx="2"/>
          </p:cNvCxnSpPr>
          <p:nvPr/>
        </p:nvCxnSpPr>
        <p:spPr>
          <a:xfrm flipV="1">
            <a:off x="2555202" y="5240328"/>
            <a:ext cx="4831208" cy="581352"/>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965178" y="1080462"/>
            <a:ext cx="1999724" cy="830997"/>
          </a:xfrm>
          <a:prstGeom prst="rect">
            <a:avLst/>
          </a:prstGeom>
          <a:noFill/>
        </p:spPr>
        <p:txBody>
          <a:bodyPr wrap="square" rtlCol="0">
            <a:spAutoFit/>
          </a:bodyPr>
          <a:lstStyle/>
          <a:p>
            <a:r>
              <a:rPr lang="en-US" sz="2400" b="1" dirty="0" smtClean="0">
                <a:solidFill>
                  <a:schemeClr val="bg1"/>
                </a:solidFill>
              </a:rPr>
              <a:t>Death</a:t>
            </a:r>
            <a:br>
              <a:rPr lang="en-US" sz="2400" b="1" dirty="0" smtClean="0">
                <a:solidFill>
                  <a:schemeClr val="bg1"/>
                </a:solidFill>
              </a:rPr>
            </a:br>
            <a:r>
              <a:rPr lang="en-US" sz="2400" b="1" dirty="0" smtClean="0">
                <a:solidFill>
                  <a:schemeClr val="bg1"/>
                </a:solidFill>
              </a:rPr>
              <a:t>Defecation</a:t>
            </a:r>
          </a:p>
        </p:txBody>
      </p:sp>
      <p:sp>
        <p:nvSpPr>
          <p:cNvPr id="79" name="TextBox 78"/>
          <p:cNvSpPr txBox="1"/>
          <p:nvPr/>
        </p:nvSpPr>
        <p:spPr>
          <a:xfrm>
            <a:off x="1970830" y="2712194"/>
            <a:ext cx="1476438" cy="830997"/>
          </a:xfrm>
          <a:prstGeom prst="rect">
            <a:avLst/>
          </a:prstGeom>
          <a:noFill/>
        </p:spPr>
        <p:txBody>
          <a:bodyPr wrap="square" rtlCol="0">
            <a:spAutoFit/>
          </a:bodyPr>
          <a:lstStyle/>
          <a:p>
            <a:r>
              <a:rPr lang="en-US" sz="2400" b="1" dirty="0" smtClean="0">
                <a:solidFill>
                  <a:schemeClr val="bg1"/>
                </a:solidFill>
              </a:rPr>
              <a:t>Death</a:t>
            </a:r>
            <a:br>
              <a:rPr lang="en-US" sz="2400" b="1" dirty="0" smtClean="0">
                <a:solidFill>
                  <a:schemeClr val="bg1"/>
                </a:solidFill>
              </a:rPr>
            </a:br>
            <a:r>
              <a:rPr lang="en-US" sz="2400" b="1" dirty="0" smtClean="0">
                <a:solidFill>
                  <a:schemeClr val="bg1"/>
                </a:solidFill>
              </a:rPr>
              <a:t>Shedding</a:t>
            </a:r>
          </a:p>
        </p:txBody>
      </p:sp>
      <p:sp>
        <p:nvSpPr>
          <p:cNvPr id="28" name="TextBox 27"/>
          <p:cNvSpPr txBox="1"/>
          <p:nvPr/>
        </p:nvSpPr>
        <p:spPr>
          <a:xfrm>
            <a:off x="2498834" y="5334000"/>
            <a:ext cx="2228196"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31" name="Rectangle 30"/>
          <p:cNvSpPr/>
          <p:nvPr/>
        </p:nvSpPr>
        <p:spPr>
          <a:xfrm>
            <a:off x="609600" y="6181267"/>
            <a:ext cx="8305800" cy="461665"/>
          </a:xfrm>
          <a:prstGeom prst="rect">
            <a:avLst/>
          </a:prstGeom>
        </p:spPr>
        <p:txBody>
          <a:bodyPr wrap="square">
            <a:spAutoFit/>
          </a:bodyPr>
          <a:lstStyle/>
          <a:p>
            <a:pPr algn="ctr"/>
            <a:r>
              <a:rPr lang="en-US" sz="2400" b="1" dirty="0" smtClean="0">
                <a:solidFill>
                  <a:srgbClr val="FFFF00"/>
                </a:solidFill>
                <a:latin typeface="Arial Narrow" pitchFamily="34" charset="0"/>
              </a:rPr>
              <a:t>Note: The loop is entirely closed (closed system / complete cycle)</a:t>
            </a:r>
          </a:p>
        </p:txBody>
      </p:sp>
    </p:spTree>
    <p:extLst>
      <p:ext uri="{BB962C8B-B14F-4D97-AF65-F5344CB8AC3E}">
        <p14:creationId xmlns:p14="http://schemas.microsoft.com/office/powerpoint/2010/main" val="3315725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16" name="Rectangle 15"/>
          <p:cNvSpPr/>
          <p:nvPr/>
        </p:nvSpPr>
        <p:spPr>
          <a:xfrm>
            <a:off x="4041230" y="3259128"/>
            <a:ext cx="11582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Plant</a:t>
            </a:r>
            <a:endParaRPr lang="en-US" sz="2500" b="1" dirty="0">
              <a:solidFill>
                <a:schemeClr val="tx1"/>
              </a:solidFill>
            </a:endParaRPr>
          </a:p>
        </p:txBody>
      </p:sp>
      <p:sp>
        <p:nvSpPr>
          <p:cNvPr id="17" name="Rectangle 16"/>
          <p:cNvSpPr/>
          <p:nvPr/>
        </p:nvSpPr>
        <p:spPr>
          <a:xfrm>
            <a:off x="6921590" y="4691688"/>
            <a:ext cx="929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CO</a:t>
            </a:r>
            <a:r>
              <a:rPr lang="en-US" sz="2500" b="1" baseline="-25000" dirty="0" smtClean="0">
                <a:solidFill>
                  <a:schemeClr val="tx1"/>
                </a:solidFill>
              </a:rPr>
              <a:t>2</a:t>
            </a:r>
            <a:endParaRPr lang="en-US" sz="2500" b="1" baseline="-25000" dirty="0">
              <a:solidFill>
                <a:schemeClr val="tx1"/>
              </a:solidFill>
            </a:endParaRPr>
          </a:p>
        </p:txBody>
      </p:sp>
      <p:cxnSp>
        <p:nvCxnSpPr>
          <p:cNvPr id="19" name="Straight Arrow Connector 18"/>
          <p:cNvCxnSpPr>
            <a:stCxn id="16" idx="2"/>
            <a:endCxn id="17" idx="1"/>
          </p:cNvCxnSpPr>
          <p:nvPr/>
        </p:nvCxnSpPr>
        <p:spPr>
          <a:xfrm rot="16200000" flipH="1">
            <a:off x="5191850" y="3236268"/>
            <a:ext cx="1158240" cy="2301240"/>
          </a:xfrm>
          <a:prstGeom prst="bentConnector2">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p:cNvCxnSpPr>
          <p:nvPr/>
        </p:nvCxnSpPr>
        <p:spPr>
          <a:xfrm>
            <a:off x="5199470" y="3533448"/>
            <a:ext cx="218694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98430" y="5009495"/>
            <a:ext cx="2514600" cy="461665"/>
          </a:xfrm>
          <a:prstGeom prst="rect">
            <a:avLst/>
          </a:prstGeom>
          <a:noFill/>
        </p:spPr>
        <p:txBody>
          <a:bodyPr wrap="square" rtlCol="0">
            <a:spAutoFit/>
          </a:bodyPr>
          <a:lstStyle/>
          <a:p>
            <a:pPr algn="ctr"/>
            <a:r>
              <a:rPr lang="en-US" sz="2400" b="1" dirty="0" smtClean="0">
                <a:solidFill>
                  <a:schemeClr val="bg1"/>
                </a:solidFill>
              </a:rPr>
              <a:t>Photosynthesis</a:t>
            </a:r>
            <a:endParaRPr lang="en-US" sz="2400" b="1" dirty="0">
              <a:solidFill>
                <a:schemeClr val="bg1"/>
              </a:solidFill>
            </a:endParaRPr>
          </a:p>
        </p:txBody>
      </p:sp>
      <p:sp>
        <p:nvSpPr>
          <p:cNvPr id="39" name="TextBox 38"/>
          <p:cNvSpPr txBox="1"/>
          <p:nvPr/>
        </p:nvSpPr>
        <p:spPr>
          <a:xfrm>
            <a:off x="5260430" y="3026063"/>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42" name="Rectangle 41"/>
          <p:cNvSpPr/>
          <p:nvPr/>
        </p:nvSpPr>
        <p:spPr>
          <a:xfrm>
            <a:off x="3622130" y="1719361"/>
            <a:ext cx="20193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Herbivore</a:t>
            </a:r>
            <a:endParaRPr lang="en-US" sz="2500" b="1" dirty="0">
              <a:solidFill>
                <a:schemeClr val="tx1"/>
              </a:solidFill>
            </a:endParaRPr>
          </a:p>
        </p:txBody>
      </p:sp>
      <p:cxnSp>
        <p:nvCxnSpPr>
          <p:cNvPr id="43" name="Straight Arrow Connector 18"/>
          <p:cNvCxnSpPr>
            <a:stCxn id="42" idx="2"/>
            <a:endCxn id="16" idx="0"/>
          </p:cNvCxnSpPr>
          <p:nvPr/>
        </p:nvCxnSpPr>
        <p:spPr>
          <a:xfrm flipH="1">
            <a:off x="4620350" y="2268001"/>
            <a:ext cx="11430" cy="991127"/>
          </a:xfrm>
          <a:prstGeom prst="straightConnector1">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20"/>
          <p:cNvCxnSpPr>
            <a:stCxn id="42" idx="3"/>
            <a:endCxn id="17" idx="0"/>
          </p:cNvCxnSpPr>
          <p:nvPr/>
        </p:nvCxnSpPr>
        <p:spPr>
          <a:xfrm>
            <a:off x="5641430" y="1993681"/>
            <a:ext cx="1744980" cy="2698007"/>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14058" y="1508760"/>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50" name="TextBox 49"/>
          <p:cNvSpPr txBox="1"/>
          <p:nvPr/>
        </p:nvSpPr>
        <p:spPr>
          <a:xfrm>
            <a:off x="3279102" y="2575560"/>
            <a:ext cx="1390124" cy="461665"/>
          </a:xfrm>
          <a:prstGeom prst="rect">
            <a:avLst/>
          </a:prstGeom>
          <a:noFill/>
        </p:spPr>
        <p:txBody>
          <a:bodyPr wrap="square" rtlCol="0">
            <a:spAutoFit/>
          </a:bodyPr>
          <a:lstStyle/>
          <a:p>
            <a:pPr algn="ctr"/>
            <a:r>
              <a:rPr lang="en-US" sz="2400" b="1" dirty="0" smtClean="0">
                <a:solidFill>
                  <a:schemeClr val="bg1"/>
                </a:solidFill>
              </a:rPr>
              <a:t>Grazing</a:t>
            </a:r>
            <a:endParaRPr lang="en-US" sz="2400" b="1" dirty="0">
              <a:solidFill>
                <a:schemeClr val="bg1"/>
              </a:solidFill>
            </a:endParaRPr>
          </a:p>
        </p:txBody>
      </p:sp>
      <p:sp>
        <p:nvSpPr>
          <p:cNvPr id="53" name="Rectangle 52"/>
          <p:cNvSpPr/>
          <p:nvPr/>
        </p:nvSpPr>
        <p:spPr>
          <a:xfrm>
            <a:off x="1145502" y="5547360"/>
            <a:ext cx="14097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Detritus</a:t>
            </a:r>
            <a:endParaRPr lang="en-US" sz="2500" b="1" dirty="0">
              <a:solidFill>
                <a:schemeClr val="tx1"/>
              </a:solidFill>
            </a:endParaRPr>
          </a:p>
        </p:txBody>
      </p:sp>
      <p:cxnSp>
        <p:nvCxnSpPr>
          <p:cNvPr id="54" name="Straight Arrow Connector 20"/>
          <p:cNvCxnSpPr>
            <a:stCxn id="42" idx="1"/>
            <a:endCxn id="53" idx="0"/>
          </p:cNvCxnSpPr>
          <p:nvPr/>
        </p:nvCxnSpPr>
        <p:spPr>
          <a:xfrm rot="10800000" flipV="1">
            <a:off x="1850352" y="1993680"/>
            <a:ext cx="1771778" cy="3553679"/>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20"/>
          <p:cNvCxnSpPr>
            <a:stCxn id="16" idx="1"/>
            <a:endCxn id="53" idx="0"/>
          </p:cNvCxnSpPr>
          <p:nvPr/>
        </p:nvCxnSpPr>
        <p:spPr>
          <a:xfrm rot="10800000" flipV="1">
            <a:off x="1850352" y="3533448"/>
            <a:ext cx="2190878" cy="2013912"/>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20"/>
          <p:cNvCxnSpPr>
            <a:stCxn id="42" idx="3"/>
          </p:cNvCxnSpPr>
          <p:nvPr/>
        </p:nvCxnSpPr>
        <p:spPr>
          <a:xfrm flipV="1">
            <a:off x="5641430" y="1993680"/>
            <a:ext cx="1764792" cy="1"/>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20"/>
          <p:cNvCxnSpPr>
            <a:stCxn id="42" idx="1"/>
          </p:cNvCxnSpPr>
          <p:nvPr/>
        </p:nvCxnSpPr>
        <p:spPr>
          <a:xfrm flipH="1">
            <a:off x="1850351" y="1993681"/>
            <a:ext cx="1771779"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20"/>
          <p:cNvCxnSpPr/>
          <p:nvPr/>
        </p:nvCxnSpPr>
        <p:spPr>
          <a:xfrm flipH="1" flipV="1">
            <a:off x="1850351" y="3537258"/>
            <a:ext cx="2190879"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20"/>
          <p:cNvCxnSpPr>
            <a:stCxn id="53" idx="3"/>
            <a:endCxn id="17" idx="2"/>
          </p:cNvCxnSpPr>
          <p:nvPr/>
        </p:nvCxnSpPr>
        <p:spPr>
          <a:xfrm flipV="1">
            <a:off x="2555202" y="5240328"/>
            <a:ext cx="4831208" cy="581352"/>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965178" y="1080462"/>
            <a:ext cx="1999724" cy="830997"/>
          </a:xfrm>
          <a:prstGeom prst="rect">
            <a:avLst/>
          </a:prstGeom>
          <a:noFill/>
        </p:spPr>
        <p:txBody>
          <a:bodyPr wrap="square" rtlCol="0">
            <a:spAutoFit/>
          </a:bodyPr>
          <a:lstStyle/>
          <a:p>
            <a:r>
              <a:rPr lang="en-US" sz="2400" b="1" dirty="0" smtClean="0">
                <a:solidFill>
                  <a:schemeClr val="bg1"/>
                </a:solidFill>
              </a:rPr>
              <a:t>Death</a:t>
            </a:r>
            <a:br>
              <a:rPr lang="en-US" sz="2400" b="1" dirty="0" smtClean="0">
                <a:solidFill>
                  <a:schemeClr val="bg1"/>
                </a:solidFill>
              </a:rPr>
            </a:br>
            <a:r>
              <a:rPr lang="en-US" sz="2400" b="1" dirty="0" smtClean="0">
                <a:solidFill>
                  <a:schemeClr val="bg1"/>
                </a:solidFill>
              </a:rPr>
              <a:t>Defecation</a:t>
            </a:r>
          </a:p>
        </p:txBody>
      </p:sp>
      <p:sp>
        <p:nvSpPr>
          <p:cNvPr id="79" name="TextBox 78"/>
          <p:cNvSpPr txBox="1"/>
          <p:nvPr/>
        </p:nvSpPr>
        <p:spPr>
          <a:xfrm>
            <a:off x="1970830" y="2712194"/>
            <a:ext cx="1476438" cy="830997"/>
          </a:xfrm>
          <a:prstGeom prst="rect">
            <a:avLst/>
          </a:prstGeom>
          <a:noFill/>
        </p:spPr>
        <p:txBody>
          <a:bodyPr wrap="square" rtlCol="0">
            <a:spAutoFit/>
          </a:bodyPr>
          <a:lstStyle/>
          <a:p>
            <a:r>
              <a:rPr lang="en-US" sz="2400" b="1" dirty="0" smtClean="0">
                <a:solidFill>
                  <a:schemeClr val="bg1"/>
                </a:solidFill>
              </a:rPr>
              <a:t>Death</a:t>
            </a:r>
            <a:br>
              <a:rPr lang="en-US" sz="2400" b="1" dirty="0" smtClean="0">
                <a:solidFill>
                  <a:schemeClr val="bg1"/>
                </a:solidFill>
              </a:rPr>
            </a:br>
            <a:r>
              <a:rPr lang="en-US" sz="2400" b="1" dirty="0" smtClean="0">
                <a:solidFill>
                  <a:schemeClr val="bg1"/>
                </a:solidFill>
              </a:rPr>
              <a:t>Shedding</a:t>
            </a:r>
          </a:p>
        </p:txBody>
      </p:sp>
      <p:sp>
        <p:nvSpPr>
          <p:cNvPr id="28" name="TextBox 27"/>
          <p:cNvSpPr txBox="1"/>
          <p:nvPr/>
        </p:nvSpPr>
        <p:spPr>
          <a:xfrm>
            <a:off x="2498834" y="5334000"/>
            <a:ext cx="2228196"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31" name="Rectangle 30"/>
          <p:cNvSpPr/>
          <p:nvPr/>
        </p:nvSpPr>
        <p:spPr>
          <a:xfrm>
            <a:off x="838200" y="6181267"/>
            <a:ext cx="7381374" cy="461665"/>
          </a:xfrm>
          <a:prstGeom prst="rect">
            <a:avLst/>
          </a:prstGeom>
        </p:spPr>
        <p:txBody>
          <a:bodyPr wrap="square">
            <a:spAutoFit/>
          </a:bodyPr>
          <a:lstStyle/>
          <a:p>
            <a:pPr algn="ctr"/>
            <a:r>
              <a:rPr lang="en-US" sz="2400" b="1" dirty="0" smtClean="0">
                <a:solidFill>
                  <a:srgbClr val="FFFF00"/>
                </a:solidFill>
                <a:latin typeface="Arial Narrow" pitchFamily="34" charset="0"/>
              </a:rPr>
              <a:t>At what points do humans impact the global carbon cycle?</a:t>
            </a:r>
          </a:p>
        </p:txBody>
      </p:sp>
    </p:spTree>
    <p:extLst>
      <p:ext uri="{BB962C8B-B14F-4D97-AF65-F5344CB8AC3E}">
        <p14:creationId xmlns:p14="http://schemas.microsoft.com/office/powerpoint/2010/main" val="405730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Stock &amp; Flow Equations</a:t>
            </a:r>
            <a:endParaRPr lang="en-US" sz="2800" b="1" dirty="0">
              <a:solidFill>
                <a:schemeClr val="bg1"/>
              </a:solidFill>
              <a:latin typeface="Arial Narrow" pitchFamily="34" charset="0"/>
            </a:endParaRPr>
          </a:p>
        </p:txBody>
      </p:sp>
      <p:sp>
        <p:nvSpPr>
          <p:cNvPr id="2" name="Rectangle 1"/>
          <p:cNvSpPr/>
          <p:nvPr/>
        </p:nvSpPr>
        <p:spPr>
          <a:xfrm>
            <a:off x="381000" y="3124200"/>
            <a:ext cx="8397240" cy="3416320"/>
          </a:xfrm>
          <a:prstGeom prst="rect">
            <a:avLst/>
          </a:prstGeom>
        </p:spPr>
        <p:txBody>
          <a:bodyPr wrap="square">
            <a:spAutoFit/>
          </a:bodyPr>
          <a:lstStyle/>
          <a:p>
            <a:pPr lvl="0"/>
            <a:r>
              <a:rPr lang="en-US" sz="2400" b="1" dirty="0" smtClean="0">
                <a:solidFill>
                  <a:schemeClr val="bg1"/>
                </a:solidFill>
                <a:latin typeface="Arial Narrow" pitchFamily="34" charset="0"/>
              </a:rPr>
              <a:t>“</a:t>
            </a:r>
            <a:r>
              <a:rPr lang="en-US" sz="2400" b="1" dirty="0">
                <a:solidFill>
                  <a:schemeClr val="bg1"/>
                </a:solidFill>
                <a:latin typeface="Arial Narrow" pitchFamily="34" charset="0"/>
              </a:rPr>
              <a:t>Balance” like balancing a check </a:t>
            </a:r>
            <a:r>
              <a:rPr lang="en-US" sz="2400" b="1" dirty="0" smtClean="0">
                <a:solidFill>
                  <a:schemeClr val="bg1"/>
                </a:solidFill>
                <a:latin typeface="Arial Narrow" pitchFamily="34" charset="0"/>
              </a:rPr>
              <a:t>book</a:t>
            </a:r>
          </a:p>
          <a:p>
            <a:pPr lvl="0"/>
            <a:r>
              <a:rPr lang="en-US" sz="2400" b="1" dirty="0" smtClean="0">
                <a:solidFill>
                  <a:schemeClr val="bg1"/>
                </a:solidFill>
                <a:latin typeface="Arial Narrow" pitchFamily="34" charset="0"/>
              </a:rPr>
              <a:t>	Stocks and flows of “currencies”</a:t>
            </a:r>
          </a:p>
          <a:p>
            <a:pPr lvl="0"/>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In previous example, carbon was our currency</a:t>
            </a:r>
          </a:p>
          <a:p>
            <a:pPr lvl="0"/>
            <a:endParaRPr lang="en-US" sz="2400" b="1" dirty="0" smtClean="0">
              <a:solidFill>
                <a:schemeClr val="bg1"/>
              </a:solidFill>
              <a:latin typeface="Arial Narrow" pitchFamily="34" charset="0"/>
            </a:endParaRPr>
          </a:p>
          <a:p>
            <a:pPr lvl="0"/>
            <a:r>
              <a:rPr lang="en-US" sz="2400" b="1" dirty="0" smtClean="0">
                <a:solidFill>
                  <a:schemeClr val="bg1"/>
                </a:solidFill>
                <a:latin typeface="Arial Narrow" pitchFamily="34" charset="0"/>
              </a:rPr>
              <a:t>Goal is to figure </a:t>
            </a:r>
            <a:r>
              <a:rPr lang="en-US" sz="2400" b="1" dirty="0">
                <a:solidFill>
                  <a:schemeClr val="bg1"/>
                </a:solidFill>
                <a:latin typeface="Arial Narrow" pitchFamily="34" charset="0"/>
              </a:rPr>
              <a:t>out how everything </a:t>
            </a:r>
            <a:r>
              <a:rPr lang="en-US" sz="2400" b="1" dirty="0">
                <a:solidFill>
                  <a:schemeClr val="accent1">
                    <a:lumMod val="20000"/>
                    <a:lumOff val="80000"/>
                  </a:schemeClr>
                </a:solidFill>
                <a:latin typeface="+mj-lt"/>
              </a:rPr>
              <a:t>going in</a:t>
            </a:r>
            <a:r>
              <a:rPr lang="en-US" sz="2400" b="1" dirty="0">
                <a:solidFill>
                  <a:schemeClr val="bg1"/>
                </a:solidFill>
                <a:latin typeface="+mj-lt"/>
              </a:rPr>
              <a:t> </a:t>
            </a:r>
            <a:r>
              <a:rPr lang="en-US" sz="2400" b="1" dirty="0">
                <a:solidFill>
                  <a:schemeClr val="bg1"/>
                </a:solidFill>
                <a:latin typeface="Arial Narrow" pitchFamily="34" charset="0"/>
              </a:rPr>
              <a:t>is balancing everything </a:t>
            </a:r>
            <a:r>
              <a:rPr lang="en-US" sz="2400" b="1" dirty="0" smtClean="0">
                <a:solidFill>
                  <a:schemeClr val="accent1">
                    <a:lumMod val="20000"/>
                    <a:lumOff val="80000"/>
                  </a:schemeClr>
                </a:solidFill>
                <a:latin typeface="+mj-lt"/>
              </a:rPr>
              <a:t>going out</a:t>
            </a:r>
          </a:p>
          <a:p>
            <a:pPr lvl="0"/>
            <a:endParaRPr lang="en-US" sz="2400" b="1" dirty="0">
              <a:solidFill>
                <a:schemeClr val="bg1"/>
              </a:solidFill>
              <a:latin typeface="Arial Narrow" pitchFamily="34" charset="0"/>
            </a:endParaRPr>
          </a:p>
          <a:p>
            <a:pPr lvl="0"/>
            <a:r>
              <a:rPr lang="en-US" sz="2400" b="1" dirty="0">
                <a:solidFill>
                  <a:schemeClr val="bg1"/>
                </a:solidFill>
                <a:latin typeface="Arial Narrow" pitchFamily="34" charset="0"/>
              </a:rPr>
              <a:t>T</a:t>
            </a:r>
            <a:r>
              <a:rPr lang="en-US" sz="2400" b="1" dirty="0" smtClean="0">
                <a:solidFill>
                  <a:schemeClr val="bg1"/>
                </a:solidFill>
                <a:latin typeface="Arial Narrow" pitchFamily="34" charset="0"/>
              </a:rPr>
              <a:t>he </a:t>
            </a:r>
            <a:r>
              <a:rPr lang="en-US" sz="2400" b="1" dirty="0">
                <a:solidFill>
                  <a:schemeClr val="bg1"/>
                </a:solidFill>
                <a:latin typeface="Arial Narrow" pitchFamily="34" charset="0"/>
              </a:rPr>
              <a:t>science of ecosystem ecology is the quantification </a:t>
            </a:r>
            <a:r>
              <a:rPr lang="en-US" sz="2400" b="1" dirty="0" smtClean="0">
                <a:solidFill>
                  <a:schemeClr val="bg1"/>
                </a:solidFill>
                <a:latin typeface="Arial Narrow" pitchFamily="34" charset="0"/>
              </a:rPr>
              <a:t>of </a:t>
            </a:r>
            <a:r>
              <a:rPr lang="en-US" sz="2400" b="1" dirty="0">
                <a:solidFill>
                  <a:schemeClr val="bg1"/>
                </a:solidFill>
                <a:latin typeface="Arial Narrow" pitchFamily="34" charset="0"/>
              </a:rPr>
              <a:t>stocks and </a:t>
            </a:r>
            <a:r>
              <a:rPr lang="en-US" sz="2400" b="1" dirty="0" smtClean="0">
                <a:solidFill>
                  <a:schemeClr val="bg1"/>
                </a:solidFill>
                <a:latin typeface="Arial Narrow" pitchFamily="34" charset="0"/>
              </a:rPr>
              <a:t>flows</a:t>
            </a:r>
            <a:endParaRPr lang="en-US" sz="2400" b="1" dirty="0">
              <a:solidFill>
                <a:schemeClr val="bg1"/>
              </a:solidFill>
              <a:latin typeface="Arial Narrow" pitchFamily="34" charset="0"/>
            </a:endParaRPr>
          </a:p>
        </p:txBody>
      </p:sp>
      <p:sp>
        <p:nvSpPr>
          <p:cNvPr id="30" name="Rectangle 29"/>
          <p:cNvSpPr/>
          <p:nvPr/>
        </p:nvSpPr>
        <p:spPr>
          <a:xfrm>
            <a:off x="1066800" y="1965434"/>
            <a:ext cx="7162800" cy="461665"/>
          </a:xfrm>
          <a:prstGeom prst="rect">
            <a:avLst/>
          </a:prstGeom>
        </p:spPr>
        <p:txBody>
          <a:bodyPr wrap="square">
            <a:spAutoFit/>
          </a:bodyPr>
          <a:lstStyle/>
          <a:p>
            <a:pPr algn="ctr"/>
            <a:r>
              <a:rPr lang="en-US" sz="2400" b="1" dirty="0" smtClean="0">
                <a:solidFill>
                  <a:schemeClr val="accent1">
                    <a:lumMod val="20000"/>
                    <a:lumOff val="80000"/>
                  </a:schemeClr>
                </a:solidFill>
                <a:latin typeface="+mj-lt"/>
              </a:rPr>
              <a:t>Stock </a:t>
            </a:r>
            <a:r>
              <a:rPr lang="en-US" sz="2400" b="1" dirty="0">
                <a:solidFill>
                  <a:schemeClr val="accent1">
                    <a:lumMod val="20000"/>
                    <a:lumOff val="80000"/>
                  </a:schemeClr>
                </a:solidFill>
                <a:latin typeface="+mj-lt"/>
              </a:rPr>
              <a:t>and flow equations </a:t>
            </a:r>
            <a:r>
              <a:rPr lang="en-US" sz="2400" b="1" dirty="0" smtClean="0">
                <a:solidFill>
                  <a:schemeClr val="accent1">
                    <a:lumMod val="20000"/>
                    <a:lumOff val="80000"/>
                  </a:schemeClr>
                </a:solidFill>
                <a:latin typeface="+mj-lt"/>
              </a:rPr>
              <a:t>= “</a:t>
            </a:r>
            <a:r>
              <a:rPr lang="en-US" sz="2400" b="1" dirty="0">
                <a:solidFill>
                  <a:schemeClr val="accent1">
                    <a:lumMod val="20000"/>
                    <a:lumOff val="80000"/>
                  </a:schemeClr>
                </a:solidFill>
                <a:latin typeface="+mj-lt"/>
              </a:rPr>
              <a:t>Mass balance” </a:t>
            </a:r>
            <a:r>
              <a:rPr lang="en-US" sz="2400" b="1" dirty="0" smtClean="0">
                <a:solidFill>
                  <a:schemeClr val="accent1">
                    <a:lumMod val="20000"/>
                    <a:lumOff val="80000"/>
                  </a:schemeClr>
                </a:solidFill>
                <a:latin typeface="+mj-lt"/>
              </a:rPr>
              <a:t>equations</a:t>
            </a:r>
          </a:p>
        </p:txBody>
      </p:sp>
      <p:sp>
        <p:nvSpPr>
          <p:cNvPr id="32" name="Rectangle 31"/>
          <p:cNvSpPr/>
          <p:nvPr/>
        </p:nvSpPr>
        <p:spPr>
          <a:xfrm>
            <a:off x="2438400" y="2422634"/>
            <a:ext cx="4343400" cy="461665"/>
          </a:xfrm>
          <a:prstGeom prst="rect">
            <a:avLst/>
          </a:prstGeom>
        </p:spPr>
        <p:txBody>
          <a:bodyPr wrap="square">
            <a:spAutoFit/>
          </a:bodyPr>
          <a:lstStyle/>
          <a:p>
            <a:pPr algn="ctr"/>
            <a:r>
              <a:rPr lang="en-US" sz="2400" b="1" dirty="0" smtClean="0">
                <a:solidFill>
                  <a:schemeClr val="bg1"/>
                </a:solidFill>
                <a:latin typeface="Arial Narrow" pitchFamily="34" charset="0"/>
              </a:rPr>
              <a:t>(explicit, quantitative models)</a:t>
            </a:r>
          </a:p>
        </p:txBody>
      </p:sp>
      <p:sp>
        <p:nvSpPr>
          <p:cNvPr id="10" name="Rectangle 9"/>
          <p:cNvSpPr/>
          <p:nvPr/>
        </p:nvSpPr>
        <p:spPr>
          <a:xfrm>
            <a:off x="514350" y="1290935"/>
            <a:ext cx="8172450" cy="461665"/>
          </a:xfrm>
          <a:prstGeom prst="rect">
            <a:avLst/>
          </a:prstGeom>
        </p:spPr>
        <p:txBody>
          <a:bodyPr wrap="square">
            <a:spAutoFit/>
          </a:bodyPr>
          <a:lstStyle/>
          <a:p>
            <a:pPr algn="ctr"/>
            <a:r>
              <a:rPr lang="en-US" sz="2400" b="1" dirty="0">
                <a:solidFill>
                  <a:schemeClr val="bg1"/>
                </a:solidFill>
                <a:latin typeface="Arial Narrow" pitchFamily="34" charset="0"/>
              </a:rPr>
              <a:t>L</a:t>
            </a:r>
            <a:r>
              <a:rPr lang="en-US" sz="2400" b="1" dirty="0" smtClean="0">
                <a:solidFill>
                  <a:schemeClr val="bg1"/>
                </a:solidFill>
                <a:latin typeface="Arial Narrow" pitchFamily="34" charset="0"/>
              </a:rPr>
              <a:t>et’s take the conceptual model and get more quantitative</a:t>
            </a:r>
          </a:p>
        </p:txBody>
      </p:sp>
    </p:spTree>
    <p:extLst>
      <p:ext uri="{BB962C8B-B14F-4D97-AF65-F5344CB8AC3E}">
        <p14:creationId xmlns:p14="http://schemas.microsoft.com/office/powerpoint/2010/main" val="336332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Stock &amp; Flow Equations - Definitions</a:t>
            </a:r>
            <a:endParaRPr lang="en-US" sz="2800" b="1" dirty="0">
              <a:solidFill>
                <a:schemeClr val="bg1"/>
              </a:solidFill>
              <a:latin typeface="Arial Narrow" pitchFamily="34" charset="0"/>
            </a:endParaRPr>
          </a:p>
        </p:txBody>
      </p:sp>
      <p:sp>
        <p:nvSpPr>
          <p:cNvPr id="20" name="Rectangle 19"/>
          <p:cNvSpPr/>
          <p:nvPr/>
        </p:nvSpPr>
        <p:spPr>
          <a:xfrm>
            <a:off x="457200" y="2364462"/>
            <a:ext cx="8427720" cy="4124206"/>
          </a:xfrm>
          <a:prstGeom prst="rect">
            <a:avLst/>
          </a:prstGeom>
        </p:spPr>
        <p:txBody>
          <a:bodyPr wrap="square">
            <a:spAutoFit/>
          </a:bodyPr>
          <a:lstStyle/>
          <a:p>
            <a:r>
              <a:rPr lang="en-US" sz="2200" b="1" dirty="0" smtClean="0">
                <a:solidFill>
                  <a:schemeClr val="accent1">
                    <a:lumMod val="20000"/>
                    <a:lumOff val="80000"/>
                  </a:schemeClr>
                </a:solidFill>
                <a:latin typeface="Arial Narrow" pitchFamily="34" charset="0"/>
              </a:rPr>
              <a:t>Stock</a:t>
            </a:r>
            <a:r>
              <a:rPr lang="en-US" sz="2200" b="1" dirty="0" smtClean="0">
                <a:solidFill>
                  <a:schemeClr val="bg1"/>
                </a:solidFill>
                <a:latin typeface="Arial Narrow" pitchFamily="34" charset="0"/>
              </a:rPr>
              <a:t> </a:t>
            </a:r>
            <a:r>
              <a:rPr lang="en-US" sz="2200" b="1" dirty="0">
                <a:solidFill>
                  <a:schemeClr val="bg1"/>
                </a:solidFill>
                <a:latin typeface="Arial Narrow" pitchFamily="34" charset="0"/>
              </a:rPr>
              <a:t>(also </a:t>
            </a:r>
            <a:r>
              <a:rPr lang="en-US" sz="2200" b="1" dirty="0" smtClean="0">
                <a:solidFill>
                  <a:schemeClr val="bg1"/>
                </a:solidFill>
                <a:latin typeface="Arial Narrow" pitchFamily="34" charset="0"/>
              </a:rPr>
              <a:t>called pool): </a:t>
            </a:r>
            <a:r>
              <a:rPr lang="en-US" sz="2200" b="1" dirty="0" smtClean="0">
                <a:solidFill>
                  <a:schemeClr val="accent1">
                    <a:lumMod val="20000"/>
                    <a:lumOff val="80000"/>
                  </a:schemeClr>
                </a:solidFill>
                <a:latin typeface="Arial Narrow" pitchFamily="34" charset="0"/>
              </a:rPr>
              <a:t>S</a:t>
            </a:r>
            <a:endParaRPr lang="en-US" sz="2200" b="1" dirty="0">
              <a:solidFill>
                <a:schemeClr val="accent1">
                  <a:lumMod val="20000"/>
                  <a:lumOff val="80000"/>
                </a:schemeClr>
              </a:solidFill>
              <a:latin typeface="Arial Narrow" pitchFamily="34" charset="0"/>
            </a:endParaRPr>
          </a:p>
          <a:p>
            <a:r>
              <a:rPr lang="en-US" sz="2200" b="1" dirty="0" smtClean="0">
                <a:solidFill>
                  <a:schemeClr val="bg1"/>
                </a:solidFill>
                <a:latin typeface="Arial Narrow" pitchFamily="34" charset="0"/>
              </a:rPr>
              <a:t>	Amount </a:t>
            </a:r>
            <a:r>
              <a:rPr lang="en-US" sz="2200" b="1" dirty="0">
                <a:solidFill>
                  <a:schemeClr val="bg1"/>
                </a:solidFill>
                <a:latin typeface="Arial Narrow" pitchFamily="34" charset="0"/>
              </a:rPr>
              <a:t>of material or energy in a defined </a:t>
            </a:r>
            <a:r>
              <a:rPr lang="en-US" sz="2200" b="1" dirty="0" smtClean="0">
                <a:solidFill>
                  <a:schemeClr val="bg1"/>
                </a:solidFill>
                <a:latin typeface="Arial Narrow" pitchFamily="34" charset="0"/>
              </a:rPr>
              <a:t>compartment</a:t>
            </a:r>
          </a:p>
          <a:p>
            <a:r>
              <a:rPr lang="en-US" sz="2200" b="1" dirty="0" smtClean="0">
                <a:solidFill>
                  <a:schemeClr val="bg1"/>
                </a:solidFill>
                <a:latin typeface="Arial Narrow" pitchFamily="34" charset="0"/>
              </a:rPr>
              <a:t>	Units</a:t>
            </a:r>
            <a:r>
              <a:rPr lang="en-US" sz="2200" b="1" dirty="0">
                <a:solidFill>
                  <a:schemeClr val="bg1"/>
                </a:solidFill>
                <a:latin typeface="Arial Narrow" pitchFamily="34" charset="0"/>
              </a:rPr>
              <a:t>: mass/area   or    mass/volume </a:t>
            </a:r>
          </a:p>
          <a:p>
            <a:r>
              <a:rPr lang="en-US" sz="2200" b="1" dirty="0" smtClean="0">
                <a:solidFill>
                  <a:schemeClr val="bg1"/>
                </a:solidFill>
                <a:latin typeface="Arial Narrow" pitchFamily="34" charset="0"/>
              </a:rPr>
              <a:t>	Typical carbon units: </a:t>
            </a:r>
            <a:r>
              <a:rPr lang="en-US" sz="2200" b="1" dirty="0" err="1" smtClean="0">
                <a:solidFill>
                  <a:schemeClr val="bg1"/>
                </a:solidFill>
                <a:latin typeface="Arial Narrow" pitchFamily="34" charset="0"/>
              </a:rPr>
              <a:t>gC</a:t>
            </a:r>
            <a:r>
              <a:rPr lang="en-US" sz="2200" b="1" dirty="0" smtClean="0">
                <a:solidFill>
                  <a:schemeClr val="bg1"/>
                </a:solidFill>
                <a:latin typeface="Arial Narrow" pitchFamily="34" charset="0"/>
              </a:rPr>
              <a:t>/m</a:t>
            </a:r>
            <a:r>
              <a:rPr lang="en-US" sz="2200" b="1" baseline="30000" dirty="0" smtClean="0">
                <a:solidFill>
                  <a:schemeClr val="bg1"/>
                </a:solidFill>
                <a:latin typeface="Arial Narrow" pitchFamily="34" charset="0"/>
              </a:rPr>
              <a:t>2</a:t>
            </a:r>
            <a:r>
              <a:rPr lang="en-US" sz="2200" b="1" dirty="0" smtClean="0">
                <a:solidFill>
                  <a:schemeClr val="bg1"/>
                </a:solidFill>
                <a:latin typeface="Arial Narrow" pitchFamily="34" charset="0"/>
              </a:rPr>
              <a:t> (a biomass density)</a:t>
            </a:r>
            <a:endParaRPr lang="en-US" sz="2200" b="1" dirty="0">
              <a:solidFill>
                <a:schemeClr val="bg1"/>
              </a:solidFill>
              <a:latin typeface="Arial Narrow" pitchFamily="34" charset="0"/>
            </a:endParaRPr>
          </a:p>
          <a:p>
            <a:endParaRPr lang="en-US" sz="1000" b="1" dirty="0" smtClean="0">
              <a:solidFill>
                <a:schemeClr val="bg1"/>
              </a:solidFill>
              <a:latin typeface="Arial Narrow" pitchFamily="34" charset="0"/>
            </a:endParaRPr>
          </a:p>
          <a:p>
            <a:r>
              <a:rPr lang="en-US" sz="2200" b="1" dirty="0" smtClean="0">
                <a:solidFill>
                  <a:schemeClr val="accent1">
                    <a:lumMod val="20000"/>
                    <a:lumOff val="80000"/>
                  </a:schemeClr>
                </a:solidFill>
                <a:latin typeface="Arial Narrow" pitchFamily="34" charset="0"/>
              </a:rPr>
              <a:t>Flow</a:t>
            </a:r>
            <a:r>
              <a:rPr lang="en-US" sz="2200" b="1" dirty="0" smtClean="0">
                <a:solidFill>
                  <a:schemeClr val="bg1"/>
                </a:solidFill>
                <a:latin typeface="Arial Narrow" pitchFamily="34" charset="0"/>
              </a:rPr>
              <a:t> (also called transfer </a:t>
            </a:r>
            <a:r>
              <a:rPr lang="en-US" sz="2200" b="1" dirty="0">
                <a:solidFill>
                  <a:schemeClr val="bg1"/>
                </a:solidFill>
                <a:latin typeface="Arial Narrow" pitchFamily="34" charset="0"/>
              </a:rPr>
              <a:t>rate or flux</a:t>
            </a:r>
            <a:r>
              <a:rPr lang="en-US" sz="2200" b="1" dirty="0" smtClean="0">
                <a:solidFill>
                  <a:schemeClr val="bg1"/>
                </a:solidFill>
                <a:latin typeface="Arial Narrow" pitchFamily="34" charset="0"/>
              </a:rPr>
              <a:t>): </a:t>
            </a:r>
            <a:r>
              <a:rPr lang="en-US" sz="2200" b="1" dirty="0" smtClean="0">
                <a:solidFill>
                  <a:schemeClr val="accent1">
                    <a:lumMod val="20000"/>
                    <a:lumOff val="80000"/>
                  </a:schemeClr>
                </a:solidFill>
                <a:latin typeface="Arial Narrow" pitchFamily="34" charset="0"/>
              </a:rPr>
              <a:t>F</a:t>
            </a:r>
            <a:endParaRPr lang="en-US" sz="2200" b="1" dirty="0">
              <a:solidFill>
                <a:schemeClr val="accent1">
                  <a:lumMod val="20000"/>
                  <a:lumOff val="80000"/>
                </a:schemeClr>
              </a:solidFill>
              <a:latin typeface="Arial Narrow" pitchFamily="34" charset="0"/>
            </a:endParaRPr>
          </a:p>
          <a:p>
            <a:r>
              <a:rPr lang="en-US" sz="2200" b="1" dirty="0" smtClean="0">
                <a:solidFill>
                  <a:schemeClr val="bg1"/>
                </a:solidFill>
                <a:latin typeface="Arial Narrow" pitchFamily="34" charset="0"/>
              </a:rPr>
              <a:t>	Amount of material or energy flowing  </a:t>
            </a:r>
            <a:r>
              <a:rPr lang="en-US" sz="2200" b="1" dirty="0">
                <a:solidFill>
                  <a:schemeClr val="bg1"/>
                </a:solidFill>
                <a:latin typeface="Arial Narrow" pitchFamily="34" charset="0"/>
              </a:rPr>
              <a:t>into or out of </a:t>
            </a:r>
            <a:r>
              <a:rPr lang="en-US" sz="2200" b="1" dirty="0" smtClean="0">
                <a:solidFill>
                  <a:schemeClr val="bg1"/>
                </a:solidFill>
                <a:latin typeface="Arial Narrow" pitchFamily="34" charset="0"/>
              </a:rPr>
              <a:t>stock</a:t>
            </a:r>
            <a:endParaRPr lang="en-US" sz="2200" b="1" dirty="0">
              <a:solidFill>
                <a:schemeClr val="bg1"/>
              </a:solidFill>
              <a:latin typeface="Arial Narrow" pitchFamily="34" charset="0"/>
            </a:endParaRPr>
          </a:p>
          <a:p>
            <a:r>
              <a:rPr lang="en-US" sz="2200" b="1" dirty="0">
                <a:solidFill>
                  <a:schemeClr val="bg1"/>
                </a:solidFill>
                <a:latin typeface="Arial Narrow" pitchFamily="34" charset="0"/>
              </a:rPr>
              <a:t>	</a:t>
            </a:r>
            <a:r>
              <a:rPr lang="en-US" sz="2200" b="1" dirty="0" smtClean="0">
                <a:solidFill>
                  <a:schemeClr val="bg1"/>
                </a:solidFill>
                <a:latin typeface="Arial Narrow" pitchFamily="34" charset="0"/>
              </a:rPr>
              <a:t>Units</a:t>
            </a:r>
            <a:r>
              <a:rPr lang="en-US" sz="2200" b="1" dirty="0">
                <a:solidFill>
                  <a:schemeClr val="bg1"/>
                </a:solidFill>
                <a:latin typeface="Arial Narrow" pitchFamily="34" charset="0"/>
              </a:rPr>
              <a:t>:  </a:t>
            </a:r>
            <a:r>
              <a:rPr lang="en-US" sz="2200" b="1" dirty="0" smtClean="0">
                <a:solidFill>
                  <a:schemeClr val="bg1"/>
                </a:solidFill>
                <a:latin typeface="Arial Narrow" pitchFamily="34" charset="0"/>
              </a:rPr>
              <a:t>mass/area/time</a:t>
            </a:r>
            <a:endParaRPr lang="en-US" sz="2200" b="1" dirty="0">
              <a:solidFill>
                <a:schemeClr val="bg1"/>
              </a:solidFill>
              <a:latin typeface="Arial Narrow" pitchFamily="34" charset="0"/>
            </a:endParaRPr>
          </a:p>
          <a:p>
            <a:r>
              <a:rPr lang="en-US" sz="2200" b="1" dirty="0" smtClean="0">
                <a:solidFill>
                  <a:schemeClr val="bg1"/>
                </a:solidFill>
                <a:latin typeface="Arial Narrow" pitchFamily="34" charset="0"/>
              </a:rPr>
              <a:t>	Typical carbon units: </a:t>
            </a:r>
            <a:r>
              <a:rPr lang="en-US" sz="2200" b="1" dirty="0" err="1" smtClean="0">
                <a:solidFill>
                  <a:schemeClr val="bg1"/>
                </a:solidFill>
                <a:latin typeface="Arial Narrow" pitchFamily="34" charset="0"/>
              </a:rPr>
              <a:t>gC</a:t>
            </a:r>
            <a:r>
              <a:rPr lang="en-US" sz="2200" b="1" dirty="0" smtClean="0">
                <a:solidFill>
                  <a:schemeClr val="bg1"/>
                </a:solidFill>
                <a:latin typeface="Arial Narrow" pitchFamily="34" charset="0"/>
              </a:rPr>
              <a:t>/m</a:t>
            </a:r>
            <a:r>
              <a:rPr lang="en-US" sz="2200" b="1" baseline="30000" dirty="0" smtClean="0">
                <a:solidFill>
                  <a:schemeClr val="bg1"/>
                </a:solidFill>
                <a:latin typeface="Arial Narrow" pitchFamily="34" charset="0"/>
              </a:rPr>
              <a:t>2</a:t>
            </a:r>
            <a:r>
              <a:rPr lang="en-US" sz="2200" b="1" dirty="0" smtClean="0">
                <a:solidFill>
                  <a:schemeClr val="bg1"/>
                </a:solidFill>
                <a:latin typeface="Arial Narrow" pitchFamily="34" charset="0"/>
              </a:rPr>
              <a:t>/day</a:t>
            </a:r>
            <a:r>
              <a:rPr lang="en-US" sz="2200" b="1" dirty="0">
                <a:solidFill>
                  <a:schemeClr val="bg1"/>
                </a:solidFill>
                <a:latin typeface="Arial Narrow" pitchFamily="34" charset="0"/>
              </a:rPr>
              <a:t> </a:t>
            </a:r>
            <a:r>
              <a:rPr lang="en-US" sz="2200" b="1" dirty="0" smtClean="0">
                <a:solidFill>
                  <a:schemeClr val="bg1"/>
                </a:solidFill>
                <a:latin typeface="Arial Narrow" pitchFamily="34" charset="0"/>
              </a:rPr>
              <a:t>(or </a:t>
            </a:r>
            <a:r>
              <a:rPr lang="en-US" sz="2200" b="1" dirty="0" err="1" smtClean="0">
                <a:solidFill>
                  <a:schemeClr val="bg1"/>
                </a:solidFill>
                <a:latin typeface="Arial Narrow" pitchFamily="34" charset="0"/>
              </a:rPr>
              <a:t>gC</a:t>
            </a:r>
            <a:r>
              <a:rPr lang="en-US" sz="2200" b="1" dirty="0" smtClean="0">
                <a:solidFill>
                  <a:schemeClr val="bg1"/>
                </a:solidFill>
                <a:latin typeface="Arial Narrow" pitchFamily="34" charset="0"/>
              </a:rPr>
              <a:t>/m</a:t>
            </a:r>
            <a:r>
              <a:rPr lang="en-US" sz="2200" b="1" baseline="30000" dirty="0" smtClean="0">
                <a:solidFill>
                  <a:schemeClr val="bg1"/>
                </a:solidFill>
                <a:latin typeface="Arial Narrow" pitchFamily="34" charset="0"/>
              </a:rPr>
              <a:t>2</a:t>
            </a:r>
            <a:r>
              <a:rPr lang="en-US" sz="2200" b="1" dirty="0" smtClean="0">
                <a:solidFill>
                  <a:schemeClr val="bg1"/>
                </a:solidFill>
                <a:latin typeface="Arial Narrow" pitchFamily="34" charset="0"/>
              </a:rPr>
              <a:t>/</a:t>
            </a:r>
            <a:r>
              <a:rPr lang="en-US" sz="2200" b="1" dirty="0" err="1" smtClean="0">
                <a:solidFill>
                  <a:schemeClr val="bg1"/>
                </a:solidFill>
                <a:latin typeface="Arial Narrow" pitchFamily="34" charset="0"/>
              </a:rPr>
              <a:t>yr</a:t>
            </a:r>
            <a:r>
              <a:rPr lang="en-US" sz="2200" b="1" dirty="0" smtClean="0">
                <a:solidFill>
                  <a:schemeClr val="bg1"/>
                </a:solidFill>
                <a:latin typeface="Arial Narrow" pitchFamily="34" charset="0"/>
              </a:rPr>
              <a:t>)</a:t>
            </a:r>
            <a:endParaRPr lang="en-US" sz="2200" b="1" dirty="0">
              <a:solidFill>
                <a:schemeClr val="bg1"/>
              </a:solidFill>
              <a:latin typeface="Arial Narrow" pitchFamily="34" charset="0"/>
            </a:endParaRPr>
          </a:p>
          <a:p>
            <a:endParaRPr lang="en-US" sz="1000" b="1" dirty="0" smtClean="0">
              <a:solidFill>
                <a:schemeClr val="bg1"/>
              </a:solidFill>
              <a:latin typeface="Arial Narrow" pitchFamily="34" charset="0"/>
            </a:endParaRPr>
          </a:p>
          <a:p>
            <a:r>
              <a:rPr lang="en-US" sz="2200" b="1" dirty="0" smtClean="0">
                <a:solidFill>
                  <a:schemeClr val="accent1">
                    <a:lumMod val="20000"/>
                    <a:lumOff val="80000"/>
                  </a:schemeClr>
                </a:solidFill>
                <a:latin typeface="Arial Narrow" pitchFamily="34" charset="0"/>
              </a:rPr>
              <a:t>Turnover </a:t>
            </a:r>
            <a:r>
              <a:rPr lang="en-US" sz="2200" b="1" dirty="0">
                <a:solidFill>
                  <a:schemeClr val="accent1">
                    <a:lumMod val="20000"/>
                    <a:lumOff val="80000"/>
                  </a:schemeClr>
                </a:solidFill>
                <a:latin typeface="Arial Narrow" pitchFamily="34" charset="0"/>
              </a:rPr>
              <a:t>time </a:t>
            </a:r>
            <a:r>
              <a:rPr lang="en-US" sz="2200" b="1" dirty="0">
                <a:solidFill>
                  <a:schemeClr val="bg1"/>
                </a:solidFill>
                <a:latin typeface="Arial Narrow" pitchFamily="34" charset="0"/>
              </a:rPr>
              <a:t>(</a:t>
            </a:r>
            <a:r>
              <a:rPr lang="en-US" sz="2200" b="1" dirty="0" smtClean="0">
                <a:solidFill>
                  <a:schemeClr val="bg1"/>
                </a:solidFill>
                <a:latin typeface="Arial Narrow" pitchFamily="34" charset="0"/>
              </a:rPr>
              <a:t>also called residence </a:t>
            </a:r>
            <a:r>
              <a:rPr lang="en-US" sz="2200" b="1" dirty="0">
                <a:solidFill>
                  <a:schemeClr val="bg1"/>
                </a:solidFill>
                <a:latin typeface="Arial Narrow" pitchFamily="34" charset="0"/>
              </a:rPr>
              <a:t>time</a:t>
            </a:r>
            <a:r>
              <a:rPr lang="en-US" sz="2200" b="1" dirty="0" smtClean="0">
                <a:solidFill>
                  <a:schemeClr val="bg1"/>
                </a:solidFill>
                <a:latin typeface="Arial Narrow" pitchFamily="34" charset="0"/>
              </a:rPr>
              <a:t>): </a:t>
            </a:r>
            <a:r>
              <a:rPr lang="en-US" sz="2200" b="1" dirty="0" smtClean="0">
                <a:solidFill>
                  <a:schemeClr val="accent1">
                    <a:lumMod val="20000"/>
                    <a:lumOff val="80000"/>
                  </a:schemeClr>
                </a:solidFill>
                <a:latin typeface="Arial Narrow" pitchFamily="34" charset="0"/>
              </a:rPr>
              <a:t>T</a:t>
            </a:r>
            <a:endParaRPr lang="en-US" sz="2200" b="1" dirty="0">
              <a:solidFill>
                <a:schemeClr val="accent1">
                  <a:lumMod val="20000"/>
                  <a:lumOff val="80000"/>
                </a:schemeClr>
              </a:solidFill>
              <a:latin typeface="Arial Narrow" pitchFamily="34" charset="0"/>
            </a:endParaRPr>
          </a:p>
          <a:p>
            <a:r>
              <a:rPr lang="en-US" sz="2200" b="1" dirty="0">
                <a:solidFill>
                  <a:schemeClr val="bg1"/>
                </a:solidFill>
                <a:latin typeface="Arial Narrow" pitchFamily="34" charset="0"/>
              </a:rPr>
              <a:t>	T</a:t>
            </a:r>
            <a:r>
              <a:rPr lang="en-US" sz="2200" b="1" dirty="0" smtClean="0">
                <a:solidFill>
                  <a:schemeClr val="bg1"/>
                </a:solidFill>
                <a:latin typeface="Arial Narrow" pitchFamily="34" charset="0"/>
              </a:rPr>
              <a:t>ime </a:t>
            </a:r>
            <a:r>
              <a:rPr lang="en-US" sz="2200" b="1" dirty="0">
                <a:solidFill>
                  <a:schemeClr val="bg1"/>
                </a:solidFill>
                <a:latin typeface="Arial Narrow" pitchFamily="34" charset="0"/>
              </a:rPr>
              <a:t>it takes for </a:t>
            </a:r>
            <a:r>
              <a:rPr lang="en-US" sz="2200" b="1" dirty="0" smtClean="0">
                <a:solidFill>
                  <a:schemeClr val="bg1"/>
                </a:solidFill>
                <a:latin typeface="Arial Narrow" pitchFamily="34" charset="0"/>
              </a:rPr>
              <a:t>one complete </a:t>
            </a:r>
            <a:r>
              <a:rPr lang="en-US" sz="2200" b="1" dirty="0">
                <a:solidFill>
                  <a:schemeClr val="bg1"/>
                </a:solidFill>
                <a:latin typeface="Arial Narrow" pitchFamily="34" charset="0"/>
              </a:rPr>
              <a:t>exchange of stock</a:t>
            </a:r>
          </a:p>
          <a:p>
            <a:r>
              <a:rPr lang="en-US" sz="2200" b="1" dirty="0" smtClean="0">
                <a:solidFill>
                  <a:schemeClr val="bg1"/>
                </a:solidFill>
                <a:latin typeface="Arial Narrow" pitchFamily="34" charset="0"/>
              </a:rPr>
              <a:t>	Units</a:t>
            </a:r>
            <a:r>
              <a:rPr lang="en-US" sz="2200" b="1" dirty="0">
                <a:solidFill>
                  <a:schemeClr val="bg1"/>
                </a:solidFill>
                <a:latin typeface="Arial Narrow" pitchFamily="34" charset="0"/>
              </a:rPr>
              <a:t>: time (days, months, years)</a:t>
            </a:r>
          </a:p>
        </p:txBody>
      </p:sp>
      <p:sp>
        <p:nvSpPr>
          <p:cNvPr id="29" name="Rectangle 28"/>
          <p:cNvSpPr/>
          <p:nvPr/>
        </p:nvSpPr>
        <p:spPr>
          <a:xfrm>
            <a:off x="3578352" y="1328192"/>
            <a:ext cx="19812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578352" y="1338600"/>
            <a:ext cx="2025868" cy="492443"/>
          </a:xfrm>
          <a:prstGeom prst="rect">
            <a:avLst/>
          </a:prstGeom>
          <a:noFill/>
        </p:spPr>
        <p:txBody>
          <a:bodyPr wrap="square" rtlCol="0">
            <a:spAutoFit/>
          </a:bodyPr>
          <a:lstStyle/>
          <a:p>
            <a:pPr algn="ctr"/>
            <a:r>
              <a:rPr lang="en-US" sz="2600" b="1" dirty="0" smtClean="0"/>
              <a:t>Stock (S)</a:t>
            </a:r>
            <a:endParaRPr lang="en-US" sz="2600" b="1" dirty="0"/>
          </a:p>
        </p:txBody>
      </p:sp>
      <p:grpSp>
        <p:nvGrpSpPr>
          <p:cNvPr id="2" name="Group 1"/>
          <p:cNvGrpSpPr/>
          <p:nvPr/>
        </p:nvGrpSpPr>
        <p:grpSpPr>
          <a:xfrm>
            <a:off x="1368552" y="1066800"/>
            <a:ext cx="6403848" cy="1026597"/>
            <a:chOff x="1368552" y="1066800"/>
            <a:chExt cx="6403848" cy="1026597"/>
          </a:xfrm>
        </p:grpSpPr>
        <p:cxnSp>
          <p:nvCxnSpPr>
            <p:cNvPr id="34" name="Straight Arrow Connector 33"/>
            <p:cNvCxnSpPr/>
            <p:nvPr/>
          </p:nvCxnSpPr>
          <p:spPr>
            <a:xfrm>
              <a:off x="1368552" y="1599833"/>
              <a:ext cx="2209800" cy="2679"/>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559552" y="1603564"/>
              <a:ext cx="2212848"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60518" y="1066800"/>
              <a:ext cx="2025868" cy="492443"/>
            </a:xfrm>
            <a:prstGeom prst="rect">
              <a:avLst/>
            </a:prstGeom>
            <a:noFill/>
          </p:spPr>
          <p:txBody>
            <a:bodyPr wrap="square" rtlCol="0">
              <a:spAutoFit/>
            </a:bodyPr>
            <a:lstStyle/>
            <a:p>
              <a:pPr algn="ctr"/>
              <a:r>
                <a:rPr lang="en-US" sz="2600" b="1" dirty="0" smtClean="0">
                  <a:solidFill>
                    <a:schemeClr val="bg1"/>
                  </a:solidFill>
                </a:rPr>
                <a:t>Flow (F)</a:t>
              </a:r>
              <a:endParaRPr lang="en-US" sz="2600" b="1" dirty="0">
                <a:solidFill>
                  <a:schemeClr val="bg1"/>
                </a:solidFill>
              </a:endParaRPr>
            </a:p>
          </p:txBody>
        </p:sp>
        <p:sp>
          <p:nvSpPr>
            <p:cNvPr id="39" name="TextBox 38"/>
            <p:cNvSpPr txBox="1"/>
            <p:nvPr/>
          </p:nvSpPr>
          <p:spPr>
            <a:xfrm>
              <a:off x="5514884" y="1066800"/>
              <a:ext cx="2025868" cy="492443"/>
            </a:xfrm>
            <a:prstGeom prst="rect">
              <a:avLst/>
            </a:prstGeom>
            <a:noFill/>
          </p:spPr>
          <p:txBody>
            <a:bodyPr wrap="square" rtlCol="0">
              <a:spAutoFit/>
            </a:bodyPr>
            <a:lstStyle/>
            <a:p>
              <a:pPr algn="ctr"/>
              <a:r>
                <a:rPr lang="en-US" sz="2600" b="1" dirty="0" smtClean="0">
                  <a:solidFill>
                    <a:schemeClr val="bg1"/>
                  </a:solidFill>
                </a:rPr>
                <a:t>Flow (F)</a:t>
              </a:r>
              <a:endParaRPr lang="en-US" sz="2600" b="1" dirty="0">
                <a:solidFill>
                  <a:schemeClr val="bg1"/>
                </a:solidFill>
              </a:endParaRPr>
            </a:p>
          </p:txBody>
        </p:sp>
        <p:sp>
          <p:nvSpPr>
            <p:cNvPr id="40" name="TextBox 39"/>
            <p:cNvSpPr txBox="1"/>
            <p:nvPr/>
          </p:nvSpPr>
          <p:spPr>
            <a:xfrm>
              <a:off x="1499932" y="1630610"/>
              <a:ext cx="2025868" cy="461665"/>
            </a:xfrm>
            <a:prstGeom prst="rect">
              <a:avLst/>
            </a:prstGeom>
            <a:noFill/>
          </p:spPr>
          <p:txBody>
            <a:bodyPr wrap="square" rtlCol="0">
              <a:spAutoFit/>
            </a:bodyPr>
            <a:lstStyle/>
            <a:p>
              <a:pPr algn="ctr"/>
              <a:r>
                <a:rPr lang="en-US" sz="2400" b="1" dirty="0" err="1" smtClean="0">
                  <a:solidFill>
                    <a:schemeClr val="bg1"/>
                  </a:solidFill>
                </a:rPr>
                <a:t>gC</a:t>
              </a:r>
              <a:r>
                <a:rPr lang="en-US" sz="2400" b="1" dirty="0" smtClean="0">
                  <a:solidFill>
                    <a:schemeClr val="bg1"/>
                  </a:solidFill>
                </a:rPr>
                <a:t>/m</a:t>
              </a:r>
              <a:r>
                <a:rPr lang="en-US" sz="2400" b="1" baseline="30000" dirty="0" smtClean="0">
                  <a:solidFill>
                    <a:schemeClr val="bg1"/>
                  </a:solidFill>
                </a:rPr>
                <a:t>2</a:t>
              </a:r>
              <a:r>
                <a:rPr lang="en-US" sz="2400" b="1" dirty="0" smtClean="0">
                  <a:solidFill>
                    <a:schemeClr val="bg1"/>
                  </a:solidFill>
                </a:rPr>
                <a:t>/day</a:t>
              </a:r>
              <a:endParaRPr lang="en-US" sz="2400" b="1" dirty="0">
                <a:solidFill>
                  <a:schemeClr val="bg1"/>
                </a:solidFill>
              </a:endParaRPr>
            </a:p>
          </p:txBody>
        </p:sp>
        <p:sp>
          <p:nvSpPr>
            <p:cNvPr id="41" name="TextBox 40"/>
            <p:cNvSpPr txBox="1"/>
            <p:nvPr/>
          </p:nvSpPr>
          <p:spPr>
            <a:xfrm>
              <a:off x="5486400" y="1631732"/>
              <a:ext cx="2025868" cy="461665"/>
            </a:xfrm>
            <a:prstGeom prst="rect">
              <a:avLst/>
            </a:prstGeom>
            <a:noFill/>
          </p:spPr>
          <p:txBody>
            <a:bodyPr wrap="square" rtlCol="0">
              <a:spAutoFit/>
            </a:bodyPr>
            <a:lstStyle/>
            <a:p>
              <a:pPr algn="ctr"/>
              <a:r>
                <a:rPr lang="en-US" sz="2400" b="1" dirty="0" err="1" smtClean="0">
                  <a:solidFill>
                    <a:schemeClr val="bg1"/>
                  </a:solidFill>
                </a:rPr>
                <a:t>gC</a:t>
              </a:r>
              <a:r>
                <a:rPr lang="en-US" sz="2400" b="1" dirty="0" smtClean="0">
                  <a:solidFill>
                    <a:schemeClr val="bg1"/>
                  </a:solidFill>
                </a:rPr>
                <a:t>/m</a:t>
              </a:r>
              <a:r>
                <a:rPr lang="en-US" sz="2400" b="1" baseline="30000" dirty="0" smtClean="0">
                  <a:solidFill>
                    <a:schemeClr val="bg1"/>
                  </a:solidFill>
                </a:rPr>
                <a:t>2</a:t>
              </a:r>
              <a:r>
                <a:rPr lang="en-US" sz="2400" b="1" dirty="0" smtClean="0">
                  <a:solidFill>
                    <a:schemeClr val="bg1"/>
                  </a:solidFill>
                </a:rPr>
                <a:t>/day</a:t>
              </a:r>
              <a:endParaRPr lang="en-US" sz="2400" b="1" dirty="0">
                <a:solidFill>
                  <a:schemeClr val="bg1"/>
                </a:solidFill>
              </a:endParaRPr>
            </a:p>
          </p:txBody>
        </p:sp>
      </p:grpSp>
      <p:sp>
        <p:nvSpPr>
          <p:cNvPr id="42" name="TextBox 41"/>
          <p:cNvSpPr txBox="1"/>
          <p:nvPr/>
        </p:nvSpPr>
        <p:spPr>
          <a:xfrm>
            <a:off x="3568264" y="1879835"/>
            <a:ext cx="2025868" cy="461665"/>
          </a:xfrm>
          <a:prstGeom prst="rect">
            <a:avLst/>
          </a:prstGeom>
          <a:noFill/>
        </p:spPr>
        <p:txBody>
          <a:bodyPr wrap="square" rtlCol="0">
            <a:spAutoFit/>
          </a:bodyPr>
          <a:lstStyle/>
          <a:p>
            <a:pPr algn="ctr"/>
            <a:r>
              <a:rPr lang="en-US" sz="2400" b="1" dirty="0" err="1" smtClean="0">
                <a:solidFill>
                  <a:schemeClr val="bg1"/>
                </a:solidFill>
              </a:rPr>
              <a:t>gC</a:t>
            </a:r>
            <a:r>
              <a:rPr lang="en-US" sz="2400" b="1" dirty="0" smtClean="0">
                <a:solidFill>
                  <a:schemeClr val="bg1"/>
                </a:solidFill>
              </a:rPr>
              <a:t>/m</a:t>
            </a:r>
            <a:r>
              <a:rPr lang="en-US" sz="2400" b="1" baseline="30000" dirty="0" smtClean="0">
                <a:solidFill>
                  <a:schemeClr val="bg1"/>
                </a:solidFill>
              </a:rPr>
              <a:t>2</a:t>
            </a:r>
            <a:endParaRPr lang="en-US" sz="2400" b="1" dirty="0">
              <a:solidFill>
                <a:schemeClr val="bg1"/>
              </a:solidFill>
            </a:endParaRPr>
          </a:p>
        </p:txBody>
      </p:sp>
      <p:grpSp>
        <p:nvGrpSpPr>
          <p:cNvPr id="3" name="Group 2"/>
          <p:cNvGrpSpPr/>
          <p:nvPr/>
        </p:nvGrpSpPr>
        <p:grpSpPr>
          <a:xfrm>
            <a:off x="6768241" y="4624278"/>
            <a:ext cx="1868653" cy="1077604"/>
            <a:chOff x="6768241" y="4624278"/>
            <a:chExt cx="1868653" cy="1077604"/>
          </a:xfrm>
        </p:grpSpPr>
        <mc:AlternateContent xmlns:mc="http://schemas.openxmlformats.org/markup-compatibility/2006" xmlns:a14="http://schemas.microsoft.com/office/drawing/2010/main">
          <mc:Choice Requires="a14">
            <p:sp>
              <p:nvSpPr>
                <p:cNvPr id="21" name="TextBox 20"/>
                <p:cNvSpPr txBox="1"/>
                <p:nvPr/>
              </p:nvSpPr>
              <p:spPr>
                <a:xfrm>
                  <a:off x="7238626" y="5031377"/>
                  <a:ext cx="767581" cy="670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chemeClr val="bg1"/>
                                </a:solidFill>
                                <a:latin typeface="Cambria Math"/>
                              </a:rPr>
                            </m:ctrlPr>
                          </m:fPr>
                          <m:num>
                            <m:r>
                              <a:rPr lang="en-US" sz="2000" b="1" i="1" smtClean="0">
                                <a:solidFill>
                                  <a:schemeClr val="bg1"/>
                                </a:solidFill>
                                <a:latin typeface="Cambria Math"/>
                              </a:rPr>
                              <m:t>𝒈𝑪</m:t>
                            </m:r>
                          </m:num>
                          <m:den>
                            <m:sSup>
                              <m:sSupPr>
                                <m:ctrlPr>
                                  <a:rPr lang="en-US" sz="2000" b="1" i="1" smtClean="0">
                                    <a:solidFill>
                                      <a:schemeClr val="bg1"/>
                                    </a:solidFill>
                                    <a:latin typeface="Cambria Math"/>
                                  </a:rPr>
                                </m:ctrlPr>
                              </m:sSupPr>
                              <m:e>
                                <m:r>
                                  <a:rPr lang="en-US" sz="2000" b="1" i="1" smtClean="0">
                                    <a:solidFill>
                                      <a:schemeClr val="bg1"/>
                                    </a:solidFill>
                                    <a:latin typeface="Cambria Math"/>
                                  </a:rPr>
                                  <m:t>𝒎</m:t>
                                </m:r>
                              </m:e>
                              <m:sup>
                                <m:r>
                                  <a:rPr lang="en-US" sz="2000" b="1" i="1" smtClean="0">
                                    <a:solidFill>
                                      <a:schemeClr val="bg1"/>
                                    </a:solidFill>
                                    <a:latin typeface="Cambria Math"/>
                                  </a:rPr>
                                  <m:t>𝟐</m:t>
                                </m:r>
                              </m:sup>
                            </m:sSup>
                            <m:r>
                              <a:rPr lang="en-US" sz="2000" b="1" i="1" smtClean="0">
                                <a:solidFill>
                                  <a:schemeClr val="bg1"/>
                                </a:solidFill>
                                <a:latin typeface="Cambria Math"/>
                              </a:rPr>
                              <m:t>𝒅</m:t>
                            </m:r>
                          </m:den>
                        </m:f>
                      </m:oMath>
                    </m:oMathPara>
                  </a14:m>
                  <a:endParaRPr lang="en-US" sz="2000" b="1" dirty="0">
                    <a:solidFill>
                      <a:schemeClr val="bg1"/>
                    </a:solidFill>
                    <a:latin typeface="Arial Narrow"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238626" y="5031377"/>
                  <a:ext cx="767581" cy="67050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68241" y="4624278"/>
                  <a:ext cx="1868653" cy="407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a:rPr>
                          <m:t>𝒈𝑪</m:t>
                        </m:r>
                        <m:r>
                          <a:rPr lang="en-US" sz="2000" b="1" i="1" smtClean="0">
                            <a:solidFill>
                              <a:schemeClr val="bg1"/>
                            </a:solidFill>
                            <a:latin typeface="Cambria Math"/>
                            <a:ea typeface="Cambria Math"/>
                          </a:rPr>
                          <m:t>⋅</m:t>
                        </m:r>
                        <m:sSup>
                          <m:sSupPr>
                            <m:ctrlPr>
                              <a:rPr lang="en-US" sz="2000" b="1" i="1" smtClean="0">
                                <a:solidFill>
                                  <a:schemeClr val="bg1"/>
                                </a:solidFill>
                                <a:latin typeface="Cambria Math"/>
                                <a:ea typeface="Cambria Math"/>
                              </a:rPr>
                            </m:ctrlPr>
                          </m:sSupPr>
                          <m:e>
                            <m:r>
                              <a:rPr lang="en-US" sz="2000" b="1" i="1" smtClean="0">
                                <a:solidFill>
                                  <a:schemeClr val="bg1"/>
                                </a:solidFill>
                                <a:latin typeface="Cambria Math"/>
                                <a:ea typeface="Cambria Math"/>
                              </a:rPr>
                              <m:t>𝒎</m:t>
                            </m:r>
                          </m:e>
                          <m:sup>
                            <m:r>
                              <a:rPr lang="en-US" sz="2000" b="1" i="1" smtClean="0">
                                <a:solidFill>
                                  <a:schemeClr val="bg1"/>
                                </a:solidFill>
                                <a:latin typeface="Cambria Math"/>
                                <a:ea typeface="Cambria Math"/>
                              </a:rPr>
                              <m:t>−</m:t>
                            </m:r>
                            <m:r>
                              <a:rPr lang="en-US" sz="2000" b="1" i="1" smtClean="0">
                                <a:solidFill>
                                  <a:schemeClr val="bg1"/>
                                </a:solidFill>
                                <a:latin typeface="Cambria Math"/>
                                <a:ea typeface="Cambria Math"/>
                              </a:rPr>
                              <m:t>𝟐</m:t>
                            </m:r>
                          </m:sup>
                        </m:sSup>
                        <m:r>
                          <a:rPr lang="en-US" sz="2000" b="1" i="1" smtClean="0">
                            <a:solidFill>
                              <a:schemeClr val="bg1"/>
                            </a:solidFill>
                            <a:latin typeface="Cambria Math"/>
                            <a:ea typeface="Cambria Math"/>
                          </a:rPr>
                          <m:t>⋅</m:t>
                        </m:r>
                        <m:sSup>
                          <m:sSupPr>
                            <m:ctrlPr>
                              <a:rPr lang="en-US" sz="2000" b="1" i="1" smtClean="0">
                                <a:solidFill>
                                  <a:schemeClr val="bg1"/>
                                </a:solidFill>
                                <a:latin typeface="Cambria Math"/>
                                <a:ea typeface="Cambria Math"/>
                              </a:rPr>
                            </m:ctrlPr>
                          </m:sSupPr>
                          <m:e>
                            <m:r>
                              <a:rPr lang="en-US" sz="2000" b="1" i="1" smtClean="0">
                                <a:solidFill>
                                  <a:schemeClr val="bg1"/>
                                </a:solidFill>
                                <a:latin typeface="Cambria Math"/>
                                <a:ea typeface="Cambria Math"/>
                              </a:rPr>
                              <m:t>𝒅</m:t>
                            </m:r>
                          </m:e>
                          <m:sup>
                            <m:r>
                              <a:rPr lang="en-US" sz="2000" b="1" i="1" smtClean="0">
                                <a:solidFill>
                                  <a:schemeClr val="bg1"/>
                                </a:solidFill>
                                <a:latin typeface="Cambria Math"/>
                                <a:ea typeface="Cambria Math"/>
                              </a:rPr>
                              <m:t>−</m:t>
                            </m:r>
                            <m:r>
                              <a:rPr lang="en-US" sz="2000" b="1" i="1" smtClean="0">
                                <a:solidFill>
                                  <a:schemeClr val="bg1"/>
                                </a:solidFill>
                                <a:latin typeface="Cambria Math"/>
                                <a:ea typeface="Cambria Math"/>
                              </a:rPr>
                              <m:t>𝟏</m:t>
                            </m:r>
                          </m:sup>
                        </m:sSup>
                      </m:oMath>
                    </m:oMathPara>
                  </a14:m>
                  <a:endParaRPr lang="en-US" sz="2000" b="1" dirty="0">
                    <a:solidFill>
                      <a:schemeClr val="bg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68241" y="4624278"/>
                  <a:ext cx="1868653" cy="407099"/>
                </a:xfrm>
                <a:prstGeom prst="rect">
                  <a:avLst/>
                </a:prstGeom>
                <a:blipFill rotWithShape="1">
                  <a:blip r:embed="rId3"/>
                  <a:stretch>
                    <a:fillRect b="-15152"/>
                  </a:stretch>
                </a:blipFill>
              </p:spPr>
              <p:txBody>
                <a:bodyPr/>
                <a:lstStyle/>
                <a:p>
                  <a:r>
                    <a:rPr lang="en-US">
                      <a:noFill/>
                    </a:rPr>
                    <a:t> </a:t>
                  </a:r>
                </a:p>
              </p:txBody>
            </p:sp>
          </mc:Fallback>
        </mc:AlternateContent>
      </p:grpSp>
    </p:spTree>
    <p:extLst>
      <p:ext uri="{BB962C8B-B14F-4D97-AF65-F5344CB8AC3E}">
        <p14:creationId xmlns:p14="http://schemas.microsoft.com/office/powerpoint/2010/main" val="40686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animEffect transition="in" filter="fade">
                                      <p:cBhvr>
                                        <p:cTn id="13" dur="500"/>
                                        <p:tgtEl>
                                          <p:spTgt spid="20">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6" end="6"/>
                                            </p:txEl>
                                          </p:spTgt>
                                        </p:tgtEl>
                                        <p:attrNameLst>
                                          <p:attrName>style.visibility</p:attrName>
                                        </p:attrNameLst>
                                      </p:cBhvr>
                                      <p:to>
                                        <p:strVal val="visible"/>
                                      </p:to>
                                    </p:set>
                                    <p:animEffect transition="in" filter="fade">
                                      <p:cBhvr>
                                        <p:cTn id="16" dur="500"/>
                                        <p:tgtEl>
                                          <p:spTgt spid="20">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animEffect transition="in" filter="fade">
                                      <p:cBhvr>
                                        <p:cTn id="19" dur="500"/>
                                        <p:tgtEl>
                                          <p:spTgt spid="20">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xEl>
                                              <p:pRg st="8" end="8"/>
                                            </p:txEl>
                                          </p:spTgt>
                                        </p:tgtEl>
                                        <p:attrNameLst>
                                          <p:attrName>style.visibility</p:attrName>
                                        </p:attrNameLst>
                                      </p:cBhvr>
                                      <p:to>
                                        <p:strVal val="visible"/>
                                      </p:to>
                                    </p:set>
                                    <p:animEffect transition="in" filter="fade">
                                      <p:cBhvr>
                                        <p:cTn id="22" dur="500"/>
                                        <p:tgtEl>
                                          <p:spTgt spid="2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10" end="10"/>
                                            </p:txEl>
                                          </p:spTgt>
                                        </p:tgtEl>
                                        <p:attrNameLst>
                                          <p:attrName>style.visibility</p:attrName>
                                        </p:attrNameLst>
                                      </p:cBhvr>
                                      <p:to>
                                        <p:strVal val="visible"/>
                                      </p:to>
                                    </p:set>
                                    <p:animEffect transition="in" filter="fade">
                                      <p:cBhvr>
                                        <p:cTn id="27" dur="500"/>
                                        <p:tgtEl>
                                          <p:spTgt spid="20">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xEl>
                                              <p:pRg st="11" end="11"/>
                                            </p:txEl>
                                          </p:spTgt>
                                        </p:tgtEl>
                                        <p:attrNameLst>
                                          <p:attrName>style.visibility</p:attrName>
                                        </p:attrNameLst>
                                      </p:cBhvr>
                                      <p:to>
                                        <p:strVal val="visible"/>
                                      </p:to>
                                    </p:set>
                                    <p:animEffect transition="in" filter="fade">
                                      <p:cBhvr>
                                        <p:cTn id="30" dur="500"/>
                                        <p:tgtEl>
                                          <p:spTgt spid="20">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xEl>
                                              <p:pRg st="12" end="12"/>
                                            </p:txEl>
                                          </p:spTgt>
                                        </p:tgtEl>
                                        <p:attrNameLst>
                                          <p:attrName>style.visibility</p:attrName>
                                        </p:attrNameLst>
                                      </p:cBhvr>
                                      <p:to>
                                        <p:strVal val="visible"/>
                                      </p:to>
                                    </p:set>
                                    <p:animEffect transition="in" filter="fade">
                                      <p:cBhvr>
                                        <p:cTn id="33" dur="500"/>
                                        <p:tgtEl>
                                          <p:spTgt spid="2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Stock &amp; Flow Equations - Analogy</a:t>
            </a:r>
            <a:endParaRPr lang="en-US" sz="2800" b="1" dirty="0">
              <a:solidFill>
                <a:schemeClr val="bg1"/>
              </a:solidFill>
              <a:latin typeface="Arial Narrow" pitchFamily="34" charset="0"/>
            </a:endParaRPr>
          </a:p>
        </p:txBody>
      </p:sp>
      <p:sp>
        <p:nvSpPr>
          <p:cNvPr id="25" name="Rounded Rectangle 24"/>
          <p:cNvSpPr/>
          <p:nvPr/>
        </p:nvSpPr>
        <p:spPr>
          <a:xfrm>
            <a:off x="2286000" y="1104900"/>
            <a:ext cx="4724400" cy="1828800"/>
          </a:xfrm>
          <a:prstGeom prst="roundRect">
            <a:avLst>
              <a:gd name="adj" fmla="val 4103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86000" y="952500"/>
            <a:ext cx="47244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2095501"/>
            <a:ext cx="4724400" cy="155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3809" b="94043" l="9180" r="89844"/>
                    </a14:imgEffect>
                  </a14:imgLayer>
                </a14:imgProps>
              </a:ext>
              <a:ext uri="{28A0092B-C50C-407E-A947-70E740481C1C}">
                <a14:useLocalDpi xmlns:a14="http://schemas.microsoft.com/office/drawing/2010/main" val="0"/>
              </a:ext>
            </a:extLst>
          </a:blip>
          <a:stretch>
            <a:fillRect/>
          </a:stretch>
        </p:blipFill>
        <p:spPr>
          <a:xfrm>
            <a:off x="6172200" y="1828800"/>
            <a:ext cx="609600" cy="609600"/>
          </a:xfrm>
          <a:prstGeom prst="rect">
            <a:avLst/>
          </a:prstGeom>
        </p:spPr>
      </p:pic>
      <p:sp>
        <p:nvSpPr>
          <p:cNvPr id="10" name="Rectangle 9"/>
          <p:cNvSpPr/>
          <p:nvPr/>
        </p:nvSpPr>
        <p:spPr>
          <a:xfrm>
            <a:off x="5973817" y="2940268"/>
            <a:ext cx="393192" cy="342900"/>
          </a:xfrm>
          <a:prstGeom prst="rect">
            <a:avLst/>
          </a:prstGeom>
          <a:solidFill>
            <a:schemeClr val="tx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73817" y="2864068"/>
            <a:ext cx="396766" cy="152400"/>
          </a:xfrm>
          <a:prstGeom prst="ellipse">
            <a:avLst/>
          </a:prstGeom>
          <a:solidFill>
            <a:schemeClr val="tx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0538158">
            <a:off x="2988255" y="1886055"/>
            <a:ext cx="211456" cy="104011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21825"/>
          <a:stretch/>
        </p:blipFill>
        <p:spPr>
          <a:xfrm>
            <a:off x="2131817" y="1148352"/>
            <a:ext cx="917965" cy="846082"/>
          </a:xfrm>
          <a:prstGeom prst="rect">
            <a:avLst/>
          </a:prstGeom>
        </p:spPr>
      </p:pic>
      <p:sp>
        <p:nvSpPr>
          <p:cNvPr id="37" name="TextBox 36"/>
          <p:cNvSpPr txBox="1"/>
          <p:nvPr/>
        </p:nvSpPr>
        <p:spPr>
          <a:xfrm>
            <a:off x="381000" y="3664803"/>
            <a:ext cx="2917934" cy="461665"/>
          </a:xfrm>
          <a:prstGeom prst="rect">
            <a:avLst/>
          </a:prstGeom>
          <a:noFill/>
        </p:spPr>
        <p:txBody>
          <a:bodyPr wrap="square" rtlCol="0">
            <a:spAutoFit/>
          </a:bodyPr>
          <a:lstStyle/>
          <a:p>
            <a:r>
              <a:rPr lang="en-US" sz="2400" b="1" dirty="0" smtClean="0">
                <a:solidFill>
                  <a:schemeClr val="bg1"/>
                </a:solidFill>
                <a:latin typeface="Arial Narrow" pitchFamily="34" charset="0"/>
              </a:rPr>
              <a:t>What is the stock?</a:t>
            </a:r>
          </a:p>
        </p:txBody>
      </p:sp>
      <p:sp>
        <p:nvSpPr>
          <p:cNvPr id="43" name="TextBox 42"/>
          <p:cNvSpPr txBox="1"/>
          <p:nvPr/>
        </p:nvSpPr>
        <p:spPr>
          <a:xfrm>
            <a:off x="381000" y="4150905"/>
            <a:ext cx="2917934" cy="461665"/>
          </a:xfrm>
          <a:prstGeom prst="rect">
            <a:avLst/>
          </a:prstGeom>
          <a:noFill/>
        </p:spPr>
        <p:txBody>
          <a:bodyPr wrap="square" rtlCol="0">
            <a:spAutoFit/>
          </a:bodyPr>
          <a:lstStyle/>
          <a:p>
            <a:r>
              <a:rPr lang="en-US" sz="2400" b="1" dirty="0" smtClean="0">
                <a:solidFill>
                  <a:schemeClr val="bg1"/>
                </a:solidFill>
                <a:latin typeface="Arial Narrow" pitchFamily="34" charset="0"/>
              </a:rPr>
              <a:t>What are the flows?</a:t>
            </a:r>
          </a:p>
        </p:txBody>
      </p:sp>
      <p:sp>
        <p:nvSpPr>
          <p:cNvPr id="44" name="TextBox 43"/>
          <p:cNvSpPr txBox="1"/>
          <p:nvPr/>
        </p:nvSpPr>
        <p:spPr>
          <a:xfrm>
            <a:off x="1819415" y="4455705"/>
            <a:ext cx="1479519" cy="461665"/>
          </a:xfrm>
          <a:prstGeom prst="rect">
            <a:avLst/>
          </a:prstGeom>
          <a:noFill/>
        </p:spPr>
        <p:txBody>
          <a:bodyPr wrap="square" rtlCol="0">
            <a:spAutoFit/>
          </a:bodyPr>
          <a:lstStyle/>
          <a:p>
            <a:r>
              <a:rPr lang="en-US" sz="2400" b="1" dirty="0" smtClean="0">
                <a:solidFill>
                  <a:schemeClr val="bg1"/>
                </a:solidFill>
                <a:latin typeface="Arial Narrow" pitchFamily="34" charset="0"/>
              </a:rPr>
              <a:t>In?  Out?</a:t>
            </a:r>
          </a:p>
        </p:txBody>
      </p:sp>
      <p:sp>
        <p:nvSpPr>
          <p:cNvPr id="45" name="TextBox 44"/>
          <p:cNvSpPr txBox="1"/>
          <p:nvPr/>
        </p:nvSpPr>
        <p:spPr>
          <a:xfrm>
            <a:off x="381000" y="5004871"/>
            <a:ext cx="3924300" cy="461665"/>
          </a:xfrm>
          <a:prstGeom prst="rect">
            <a:avLst/>
          </a:prstGeom>
          <a:noFill/>
        </p:spPr>
        <p:txBody>
          <a:bodyPr wrap="square" rtlCol="0">
            <a:spAutoFit/>
          </a:bodyPr>
          <a:lstStyle/>
          <a:p>
            <a:r>
              <a:rPr lang="en-US" sz="2400" b="1" dirty="0" smtClean="0">
                <a:solidFill>
                  <a:schemeClr val="bg1"/>
                </a:solidFill>
                <a:latin typeface="Arial Narrow" pitchFamily="34" charset="0"/>
              </a:rPr>
              <a:t>What is the turnover time?</a:t>
            </a:r>
          </a:p>
        </p:txBody>
      </p:sp>
      <p:sp>
        <p:nvSpPr>
          <p:cNvPr id="19" name="TextBox 18"/>
          <p:cNvSpPr txBox="1"/>
          <p:nvPr/>
        </p:nvSpPr>
        <p:spPr>
          <a:xfrm>
            <a:off x="3276600" y="1066800"/>
            <a:ext cx="3581400" cy="830997"/>
          </a:xfrm>
          <a:prstGeom prst="rect">
            <a:avLst/>
          </a:prstGeom>
          <a:noFill/>
        </p:spPr>
        <p:txBody>
          <a:bodyPr wrap="square" rtlCol="0">
            <a:spAutoFit/>
          </a:bodyPr>
          <a:lstStyle/>
          <a:p>
            <a:r>
              <a:rPr lang="en-US" sz="2400" b="1" dirty="0" smtClean="0">
                <a:solidFill>
                  <a:schemeClr val="bg1"/>
                </a:solidFill>
              </a:rPr>
              <a:t>Analogy:</a:t>
            </a:r>
            <a:br>
              <a:rPr lang="en-US" sz="2400" b="1" dirty="0" smtClean="0">
                <a:solidFill>
                  <a:schemeClr val="bg1"/>
                </a:solidFill>
              </a:rPr>
            </a:br>
            <a:r>
              <a:rPr lang="en-US" sz="2400" b="1" dirty="0" smtClean="0">
                <a:solidFill>
                  <a:schemeClr val="bg1"/>
                </a:solidFill>
              </a:rPr>
              <a:t>bathtub, faucet, &amp; drain</a:t>
            </a:r>
          </a:p>
        </p:txBody>
      </p:sp>
      <p:sp>
        <p:nvSpPr>
          <p:cNvPr id="47" name="TextBox 46"/>
          <p:cNvSpPr txBox="1"/>
          <p:nvPr/>
        </p:nvSpPr>
        <p:spPr>
          <a:xfrm>
            <a:off x="4038600" y="3664803"/>
            <a:ext cx="3581400" cy="461665"/>
          </a:xfrm>
          <a:prstGeom prst="rect">
            <a:avLst/>
          </a:prstGeom>
          <a:noFill/>
        </p:spPr>
        <p:txBody>
          <a:bodyPr wrap="square" rtlCol="0">
            <a:spAutoFit/>
          </a:bodyPr>
          <a:lstStyle/>
          <a:p>
            <a:r>
              <a:rPr lang="en-US" sz="2400" b="1" dirty="0" smtClean="0">
                <a:solidFill>
                  <a:schemeClr val="bg1"/>
                </a:solidFill>
                <a:latin typeface="Arial Narrow" pitchFamily="34" charset="0"/>
              </a:rPr>
              <a:t>Amount of water in tub</a:t>
            </a:r>
          </a:p>
        </p:txBody>
      </p:sp>
      <p:sp>
        <p:nvSpPr>
          <p:cNvPr id="48" name="TextBox 47"/>
          <p:cNvSpPr txBox="1"/>
          <p:nvPr/>
        </p:nvSpPr>
        <p:spPr>
          <a:xfrm>
            <a:off x="4038600" y="4122003"/>
            <a:ext cx="4648200" cy="461665"/>
          </a:xfrm>
          <a:prstGeom prst="rect">
            <a:avLst/>
          </a:prstGeom>
          <a:noFill/>
        </p:spPr>
        <p:txBody>
          <a:bodyPr wrap="square" rtlCol="0">
            <a:spAutoFit/>
          </a:bodyPr>
          <a:lstStyle/>
          <a:p>
            <a:r>
              <a:rPr lang="en-US" sz="2400" b="1" dirty="0" smtClean="0">
                <a:solidFill>
                  <a:schemeClr val="bg1"/>
                </a:solidFill>
                <a:latin typeface="Arial Narrow" pitchFamily="34" charset="0"/>
              </a:rPr>
              <a:t>In:     Water arriving from faucet</a:t>
            </a:r>
          </a:p>
        </p:txBody>
      </p:sp>
      <p:sp>
        <p:nvSpPr>
          <p:cNvPr id="49" name="TextBox 48"/>
          <p:cNvSpPr txBox="1"/>
          <p:nvPr/>
        </p:nvSpPr>
        <p:spPr>
          <a:xfrm>
            <a:off x="4038600" y="4451240"/>
            <a:ext cx="4800600" cy="461665"/>
          </a:xfrm>
          <a:prstGeom prst="rect">
            <a:avLst/>
          </a:prstGeom>
          <a:noFill/>
        </p:spPr>
        <p:txBody>
          <a:bodyPr wrap="square" rtlCol="0">
            <a:spAutoFit/>
          </a:bodyPr>
          <a:lstStyle/>
          <a:p>
            <a:r>
              <a:rPr lang="en-US" sz="2400" b="1" dirty="0" smtClean="0">
                <a:solidFill>
                  <a:schemeClr val="bg1"/>
                </a:solidFill>
                <a:latin typeface="Arial Narrow" pitchFamily="34" charset="0"/>
              </a:rPr>
              <a:t>Out:  Water leaving from drain</a:t>
            </a:r>
          </a:p>
        </p:txBody>
      </p:sp>
      <p:sp>
        <p:nvSpPr>
          <p:cNvPr id="51" name="TextBox 50"/>
          <p:cNvSpPr txBox="1"/>
          <p:nvPr/>
        </p:nvSpPr>
        <p:spPr>
          <a:xfrm>
            <a:off x="4030716" y="5004871"/>
            <a:ext cx="4960884" cy="1646605"/>
          </a:xfrm>
          <a:prstGeom prst="rect">
            <a:avLst/>
          </a:prstGeom>
          <a:noFill/>
        </p:spPr>
        <p:txBody>
          <a:bodyPr wrap="square" rtlCol="0">
            <a:spAutoFit/>
          </a:bodyPr>
          <a:lstStyle/>
          <a:p>
            <a:r>
              <a:rPr lang="en-US" sz="2400" b="1" dirty="0" smtClean="0">
                <a:solidFill>
                  <a:schemeClr val="bg1"/>
                </a:solidFill>
                <a:latin typeface="Arial Narrow" pitchFamily="34" charset="0"/>
              </a:rPr>
              <a:t>Time it takes for one complete water exchange for the tub</a:t>
            </a:r>
          </a:p>
          <a:p>
            <a:endParaRPr lang="en-US" sz="500" b="1" dirty="0" smtClean="0">
              <a:solidFill>
                <a:schemeClr val="bg1"/>
              </a:solidFill>
              <a:latin typeface="Arial Narrow" pitchFamily="34" charset="0"/>
            </a:endParaRPr>
          </a:p>
          <a:p>
            <a:r>
              <a:rPr lang="en-US" sz="2400" b="1" dirty="0">
                <a:solidFill>
                  <a:schemeClr val="bg1"/>
                </a:solidFill>
                <a:latin typeface="Arial Narrow" pitchFamily="34" charset="0"/>
              </a:rPr>
              <a:t>Average time a water molecule in the tub stays in the </a:t>
            </a:r>
            <a:r>
              <a:rPr lang="en-US" sz="2400" b="1" dirty="0" smtClean="0">
                <a:solidFill>
                  <a:schemeClr val="bg1"/>
                </a:solidFill>
                <a:latin typeface="Arial Narrow" pitchFamily="34" charset="0"/>
              </a:rPr>
              <a:t>tub</a:t>
            </a:r>
            <a:endParaRPr lang="en-US" sz="2400" b="1" dirty="0">
              <a:solidFill>
                <a:schemeClr val="bg1"/>
              </a:solidFill>
              <a:latin typeface="Arial Narrow" pitchFamily="34" charset="0"/>
            </a:endParaRPr>
          </a:p>
        </p:txBody>
      </p:sp>
      <p:sp>
        <p:nvSpPr>
          <p:cNvPr id="52" name="TextBox 51"/>
          <p:cNvSpPr txBox="1"/>
          <p:nvPr/>
        </p:nvSpPr>
        <p:spPr>
          <a:xfrm>
            <a:off x="457200" y="5385871"/>
            <a:ext cx="2971800" cy="400110"/>
          </a:xfrm>
          <a:prstGeom prst="rect">
            <a:avLst/>
          </a:prstGeom>
          <a:noFill/>
        </p:spPr>
        <p:txBody>
          <a:bodyPr wrap="square" rtlCol="0">
            <a:spAutoFit/>
          </a:bodyPr>
          <a:lstStyle/>
          <a:p>
            <a:pPr algn="ctr"/>
            <a:r>
              <a:rPr lang="en-US" sz="2000" b="1" dirty="0" smtClean="0">
                <a:solidFill>
                  <a:schemeClr val="bg1"/>
                </a:solidFill>
                <a:latin typeface="Arial Narrow" pitchFamily="34" charset="0"/>
              </a:rPr>
              <a:t>(residence time)</a:t>
            </a:r>
          </a:p>
        </p:txBody>
      </p:sp>
    </p:spTree>
    <p:extLst>
      <p:ext uri="{BB962C8B-B14F-4D97-AF65-F5344CB8AC3E}">
        <p14:creationId xmlns:p14="http://schemas.microsoft.com/office/powerpoint/2010/main" val="7137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0" name="Rectangle 29"/>
          <p:cNvSpPr/>
          <p:nvPr/>
        </p:nvSpPr>
        <p:spPr>
          <a:xfrm>
            <a:off x="289560" y="1295400"/>
            <a:ext cx="8564880" cy="52735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Stock &amp; Flow Equations</a:t>
            </a:r>
            <a:endParaRPr lang="en-US" sz="2800" b="1" dirty="0">
              <a:solidFill>
                <a:schemeClr val="bg1"/>
              </a:solidFill>
              <a:latin typeface="Arial Narrow" pitchFamily="34" charset="0"/>
            </a:endParaRPr>
          </a:p>
        </p:txBody>
      </p:sp>
      <p:sp>
        <p:nvSpPr>
          <p:cNvPr id="28" name="TextBox 27"/>
          <p:cNvSpPr txBox="1"/>
          <p:nvPr/>
        </p:nvSpPr>
        <p:spPr>
          <a:xfrm>
            <a:off x="1447800" y="1755338"/>
            <a:ext cx="6332351" cy="892552"/>
          </a:xfrm>
          <a:prstGeom prst="rect">
            <a:avLst/>
          </a:prstGeom>
          <a:noFill/>
        </p:spPr>
        <p:txBody>
          <a:bodyPr wrap="square" rtlCol="0">
            <a:spAutoFit/>
          </a:bodyPr>
          <a:lstStyle/>
          <a:p>
            <a:pPr algn="ctr"/>
            <a:r>
              <a:rPr lang="en-US" sz="2600" b="1" dirty="0" smtClean="0">
                <a:latin typeface="+mj-lt"/>
              </a:rPr>
              <a:t>What makes for a large turnover time?</a:t>
            </a:r>
          </a:p>
          <a:p>
            <a:pPr algn="ctr"/>
            <a:r>
              <a:rPr lang="en-US" sz="2600" b="1" dirty="0" smtClean="0">
                <a:latin typeface="+mj-lt"/>
              </a:rPr>
              <a:t>(i.e., what makes the turnover time longer?)</a:t>
            </a:r>
          </a:p>
        </p:txBody>
      </p:sp>
      <p:sp>
        <p:nvSpPr>
          <p:cNvPr id="29" name="TextBox 28"/>
          <p:cNvSpPr txBox="1"/>
          <p:nvPr/>
        </p:nvSpPr>
        <p:spPr>
          <a:xfrm>
            <a:off x="2819400" y="4650938"/>
            <a:ext cx="3276599" cy="1292662"/>
          </a:xfrm>
          <a:prstGeom prst="rect">
            <a:avLst/>
          </a:prstGeom>
          <a:noFill/>
        </p:spPr>
        <p:txBody>
          <a:bodyPr wrap="square" rtlCol="0">
            <a:spAutoFit/>
          </a:bodyPr>
          <a:lstStyle/>
          <a:p>
            <a:r>
              <a:rPr lang="en-US" sz="2600" b="1" dirty="0" smtClean="0">
                <a:latin typeface="Arial Narrow" pitchFamily="34" charset="0"/>
              </a:rPr>
              <a:t>Answers:</a:t>
            </a:r>
          </a:p>
          <a:p>
            <a:pPr marL="457200" indent="-457200">
              <a:buAutoNum type="alphaLcParenBoth"/>
            </a:pPr>
            <a:r>
              <a:rPr lang="en-US" sz="2600" b="1" dirty="0" smtClean="0">
                <a:latin typeface="Arial Narrow" pitchFamily="34" charset="0"/>
              </a:rPr>
              <a:t>Large stock size</a:t>
            </a:r>
          </a:p>
          <a:p>
            <a:pPr marL="457200" indent="-457200">
              <a:buAutoNum type="alphaLcParenBoth"/>
            </a:pPr>
            <a:r>
              <a:rPr lang="en-US" sz="2600" b="1" dirty="0" smtClean="0">
                <a:latin typeface="Arial Narrow" pitchFamily="34" charset="0"/>
              </a:rPr>
              <a:t>Low flow rate</a:t>
            </a:r>
          </a:p>
        </p:txBody>
      </p:sp>
      <p:sp>
        <p:nvSpPr>
          <p:cNvPr id="31" name="TextBox 30"/>
          <p:cNvSpPr txBox="1"/>
          <p:nvPr/>
        </p:nvSpPr>
        <p:spPr>
          <a:xfrm>
            <a:off x="472440" y="3050738"/>
            <a:ext cx="8290560" cy="1200329"/>
          </a:xfrm>
          <a:prstGeom prst="rect">
            <a:avLst/>
          </a:prstGeom>
          <a:noFill/>
        </p:spPr>
        <p:txBody>
          <a:bodyPr wrap="square" rtlCol="0">
            <a:spAutoFit/>
          </a:bodyPr>
          <a:lstStyle/>
          <a:p>
            <a:pPr algn="ctr"/>
            <a:r>
              <a:rPr lang="en-US" sz="2400" b="1" dirty="0" smtClean="0">
                <a:latin typeface="Arial Narrow" pitchFamily="34" charset="0"/>
              </a:rPr>
              <a:t>Reminder:</a:t>
            </a:r>
          </a:p>
          <a:p>
            <a:pPr algn="ctr"/>
            <a:r>
              <a:rPr lang="en-US" sz="2400" b="1" u="sng" dirty="0" smtClean="0">
                <a:latin typeface="Arial Narrow" pitchFamily="34" charset="0"/>
              </a:rPr>
              <a:t>Turnover time (T)</a:t>
            </a:r>
            <a:r>
              <a:rPr lang="en-US" sz="2400" b="1" dirty="0" smtClean="0">
                <a:latin typeface="Arial Narrow" pitchFamily="34" charset="0"/>
              </a:rPr>
              <a:t>: Time it takes for one complete exchange of stock</a:t>
            </a:r>
          </a:p>
          <a:p>
            <a:pPr algn="ctr"/>
            <a:r>
              <a:rPr lang="en-US" sz="2400" b="1" dirty="0" smtClean="0">
                <a:latin typeface="Arial Narrow" pitchFamily="34" charset="0"/>
              </a:rPr>
              <a:t>Tub T: average time a water molecule in the tub stays in the tub</a:t>
            </a:r>
          </a:p>
        </p:txBody>
      </p:sp>
    </p:spTree>
    <p:extLst>
      <p:ext uri="{BB962C8B-B14F-4D97-AF65-F5344CB8AC3E}">
        <p14:creationId xmlns:p14="http://schemas.microsoft.com/office/powerpoint/2010/main" val="20552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Stock &amp; Flow Equations</a:t>
            </a:r>
            <a:endParaRPr lang="en-US" sz="2800" b="1" dirty="0">
              <a:solidFill>
                <a:schemeClr val="bg1"/>
              </a:solidFill>
              <a:latin typeface="Arial Narrow" pitchFamily="34" charset="0"/>
            </a:endParaRPr>
          </a:p>
        </p:txBody>
      </p:sp>
      <p:sp>
        <p:nvSpPr>
          <p:cNvPr id="2" name="Rectangle 1"/>
          <p:cNvSpPr/>
          <p:nvPr/>
        </p:nvSpPr>
        <p:spPr>
          <a:xfrm>
            <a:off x="2628900" y="4669303"/>
            <a:ext cx="4076700" cy="461665"/>
          </a:xfrm>
          <a:prstGeom prst="rect">
            <a:avLst/>
          </a:prstGeom>
        </p:spPr>
        <p:txBody>
          <a:bodyPr wrap="square">
            <a:spAutoFit/>
          </a:bodyPr>
          <a:lstStyle/>
          <a:p>
            <a:r>
              <a:rPr lang="en-US" sz="2400" b="1" dirty="0" smtClean="0">
                <a:solidFill>
                  <a:schemeClr val="bg1"/>
                </a:solidFill>
                <a:latin typeface="Arial Narrow" pitchFamily="34" charset="0"/>
              </a:rPr>
              <a:t>where </a:t>
            </a:r>
            <a:r>
              <a:rPr lang="en-US" sz="2400" b="1" dirty="0">
                <a:solidFill>
                  <a:schemeClr val="bg1"/>
                </a:solidFill>
                <a:latin typeface="Arial Narrow" pitchFamily="34" charset="0"/>
              </a:rPr>
              <a:t>F is total flow in </a:t>
            </a:r>
            <a:r>
              <a:rPr lang="en-US" sz="2400" b="1" u="sng" dirty="0" smtClean="0">
                <a:solidFill>
                  <a:schemeClr val="accent1">
                    <a:lumMod val="20000"/>
                    <a:lumOff val="80000"/>
                  </a:schemeClr>
                </a:solidFill>
                <a:latin typeface="Arial Narrow" pitchFamily="34" charset="0"/>
              </a:rPr>
              <a:t>OR</a:t>
            </a:r>
            <a:r>
              <a:rPr lang="en-US" sz="2400" b="1" dirty="0" smtClean="0">
                <a:solidFill>
                  <a:schemeClr val="bg1"/>
                </a:solidFill>
                <a:latin typeface="Arial Narrow" pitchFamily="34" charset="0"/>
              </a:rPr>
              <a:t> out</a:t>
            </a:r>
          </a:p>
        </p:txBody>
      </p:sp>
      <p:sp>
        <p:nvSpPr>
          <p:cNvPr id="16" name="Rectangle 15"/>
          <p:cNvSpPr/>
          <p:nvPr/>
        </p:nvSpPr>
        <p:spPr>
          <a:xfrm>
            <a:off x="685800" y="1683603"/>
            <a:ext cx="7787640" cy="830997"/>
          </a:xfrm>
          <a:prstGeom prst="rect">
            <a:avLst/>
          </a:prstGeom>
        </p:spPr>
        <p:txBody>
          <a:bodyPr wrap="square">
            <a:spAutoFit/>
          </a:bodyPr>
          <a:lstStyle/>
          <a:p>
            <a:pPr algn="ctr"/>
            <a:r>
              <a:rPr lang="en-US" sz="2400" b="1" dirty="0" smtClean="0">
                <a:solidFill>
                  <a:schemeClr val="bg1"/>
                </a:solidFill>
                <a:latin typeface="Arial Narrow" pitchFamily="34" charset="0"/>
              </a:rPr>
              <a:t>At this point, we know that </a:t>
            </a:r>
            <a:r>
              <a:rPr lang="en-US" sz="2400" b="1" dirty="0" smtClean="0">
                <a:solidFill>
                  <a:schemeClr val="tx2">
                    <a:lumMod val="20000"/>
                    <a:lumOff val="80000"/>
                  </a:schemeClr>
                </a:solidFill>
                <a:latin typeface="Arial Narrow" pitchFamily="34" charset="0"/>
              </a:rPr>
              <a:t>T</a:t>
            </a:r>
            <a:r>
              <a:rPr lang="en-US" sz="2400" b="1" dirty="0" smtClean="0">
                <a:solidFill>
                  <a:schemeClr val="bg1"/>
                </a:solidFill>
                <a:latin typeface="Arial Narrow" pitchFamily="34" charset="0"/>
              </a:rPr>
              <a:t> depends on </a:t>
            </a:r>
            <a:r>
              <a:rPr lang="en-US" sz="2400" b="1" dirty="0" smtClean="0">
                <a:solidFill>
                  <a:schemeClr val="tx2">
                    <a:lumMod val="20000"/>
                    <a:lumOff val="80000"/>
                  </a:schemeClr>
                </a:solidFill>
                <a:latin typeface="Arial Narrow" pitchFamily="34" charset="0"/>
              </a:rPr>
              <a:t>S</a:t>
            </a:r>
            <a:r>
              <a:rPr lang="en-US" sz="2400" b="1" dirty="0" smtClean="0">
                <a:solidFill>
                  <a:schemeClr val="bg1"/>
                </a:solidFill>
                <a:latin typeface="Arial Narrow" pitchFamily="34" charset="0"/>
              </a:rPr>
              <a:t> and </a:t>
            </a:r>
            <a:r>
              <a:rPr lang="en-US" sz="2400" b="1" dirty="0" smtClean="0">
                <a:solidFill>
                  <a:schemeClr val="tx2">
                    <a:lumMod val="20000"/>
                    <a:lumOff val="80000"/>
                  </a:schemeClr>
                </a:solidFill>
                <a:latin typeface="Arial Narrow" pitchFamily="34" charset="0"/>
              </a:rPr>
              <a:t>F</a:t>
            </a:r>
            <a:endParaRPr lang="en-US" sz="2400" b="1" dirty="0" smtClean="0">
              <a:solidFill>
                <a:schemeClr val="bg1"/>
              </a:solidFill>
              <a:latin typeface="Arial Narrow" pitchFamily="34" charset="0"/>
            </a:endParaRPr>
          </a:p>
          <a:p>
            <a:pPr algn="ctr"/>
            <a:r>
              <a:rPr lang="en-US" sz="2400" b="1" dirty="0" smtClean="0">
                <a:solidFill>
                  <a:schemeClr val="bg1"/>
                </a:solidFill>
                <a:latin typeface="Arial Narrow" pitchFamily="34" charset="0"/>
              </a:rPr>
              <a:t>This sounds like an equation in the making…</a:t>
            </a:r>
          </a:p>
        </p:txBody>
      </p:sp>
      <p:grpSp>
        <p:nvGrpSpPr>
          <p:cNvPr id="6" name="Group 5"/>
          <p:cNvGrpSpPr/>
          <p:nvPr/>
        </p:nvGrpSpPr>
        <p:grpSpPr>
          <a:xfrm>
            <a:off x="3810000" y="2674203"/>
            <a:ext cx="1492468" cy="1575732"/>
            <a:chOff x="3810000" y="2186970"/>
            <a:chExt cx="1492468" cy="1575732"/>
          </a:xfrm>
        </p:grpSpPr>
        <p:sp>
          <p:nvSpPr>
            <p:cNvPr id="13" name="TextBox 12"/>
            <p:cNvSpPr txBox="1"/>
            <p:nvPr/>
          </p:nvSpPr>
          <p:spPr>
            <a:xfrm>
              <a:off x="3810000" y="2579923"/>
              <a:ext cx="517634" cy="784830"/>
            </a:xfrm>
            <a:prstGeom prst="rect">
              <a:avLst/>
            </a:prstGeom>
            <a:noFill/>
          </p:spPr>
          <p:txBody>
            <a:bodyPr wrap="square" rtlCol="0">
              <a:spAutoFit/>
            </a:bodyPr>
            <a:lstStyle/>
            <a:p>
              <a:r>
                <a:rPr lang="en-US" sz="4500" b="1" dirty="0" smtClean="0">
                  <a:solidFill>
                    <a:schemeClr val="accent1">
                      <a:lumMod val="20000"/>
                      <a:lumOff val="80000"/>
                    </a:schemeClr>
                  </a:solidFill>
                  <a:latin typeface="+mj-lt"/>
                </a:rPr>
                <a:t>T</a:t>
              </a:r>
            </a:p>
          </p:txBody>
        </p:sp>
        <p:sp>
          <p:nvSpPr>
            <p:cNvPr id="17" name="TextBox 16"/>
            <p:cNvSpPr txBox="1"/>
            <p:nvPr/>
          </p:nvSpPr>
          <p:spPr>
            <a:xfrm>
              <a:off x="4267200" y="2575459"/>
              <a:ext cx="517634" cy="784830"/>
            </a:xfrm>
            <a:prstGeom prst="rect">
              <a:avLst/>
            </a:prstGeom>
            <a:noFill/>
          </p:spPr>
          <p:txBody>
            <a:bodyPr wrap="square" rtlCol="0">
              <a:spAutoFit/>
            </a:bodyPr>
            <a:lstStyle/>
            <a:p>
              <a:r>
                <a:rPr lang="en-US" sz="4500" b="1" dirty="0">
                  <a:solidFill>
                    <a:schemeClr val="accent1">
                      <a:lumMod val="20000"/>
                      <a:lumOff val="80000"/>
                    </a:schemeClr>
                  </a:solidFill>
                  <a:latin typeface="+mj-lt"/>
                </a:rPr>
                <a:t>=</a:t>
              </a:r>
              <a:endParaRPr lang="en-US" sz="4500" b="1" dirty="0" smtClean="0">
                <a:solidFill>
                  <a:schemeClr val="accent1">
                    <a:lumMod val="20000"/>
                    <a:lumOff val="80000"/>
                  </a:schemeClr>
                </a:solidFill>
                <a:latin typeface="+mj-lt"/>
              </a:endParaRPr>
            </a:p>
          </p:txBody>
        </p:sp>
        <p:sp>
          <p:nvSpPr>
            <p:cNvPr id="19" name="TextBox 18"/>
            <p:cNvSpPr txBox="1"/>
            <p:nvPr/>
          </p:nvSpPr>
          <p:spPr>
            <a:xfrm>
              <a:off x="4774324" y="2186970"/>
              <a:ext cx="517634" cy="784830"/>
            </a:xfrm>
            <a:prstGeom prst="rect">
              <a:avLst/>
            </a:prstGeom>
            <a:noFill/>
          </p:spPr>
          <p:txBody>
            <a:bodyPr wrap="square" rtlCol="0">
              <a:spAutoFit/>
            </a:bodyPr>
            <a:lstStyle/>
            <a:p>
              <a:r>
                <a:rPr lang="en-US" sz="4500" b="1" dirty="0" smtClean="0">
                  <a:solidFill>
                    <a:schemeClr val="accent1">
                      <a:lumMod val="20000"/>
                      <a:lumOff val="80000"/>
                    </a:schemeClr>
                  </a:solidFill>
                  <a:latin typeface="+mj-lt"/>
                </a:rPr>
                <a:t>S</a:t>
              </a:r>
            </a:p>
          </p:txBody>
        </p:sp>
        <p:cxnSp>
          <p:nvCxnSpPr>
            <p:cNvPr id="4" name="Straight Connector 3"/>
            <p:cNvCxnSpPr>
              <a:stCxn id="17" idx="3"/>
            </p:cNvCxnSpPr>
            <p:nvPr/>
          </p:nvCxnSpPr>
          <p:spPr>
            <a:xfrm flipV="1">
              <a:off x="4784834" y="2948970"/>
              <a:ext cx="507124" cy="0"/>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4834" y="2977872"/>
              <a:ext cx="517634" cy="784830"/>
            </a:xfrm>
            <a:prstGeom prst="rect">
              <a:avLst/>
            </a:prstGeom>
            <a:noFill/>
          </p:spPr>
          <p:txBody>
            <a:bodyPr wrap="square" rtlCol="0">
              <a:spAutoFit/>
            </a:bodyPr>
            <a:lstStyle/>
            <a:p>
              <a:r>
                <a:rPr lang="en-US" sz="4500" b="1" dirty="0">
                  <a:solidFill>
                    <a:schemeClr val="accent1">
                      <a:lumMod val="20000"/>
                      <a:lumOff val="80000"/>
                    </a:schemeClr>
                  </a:solidFill>
                  <a:latin typeface="+mj-lt"/>
                </a:rPr>
                <a:t>F</a:t>
              </a:r>
              <a:endParaRPr lang="en-US" sz="4500" b="1" dirty="0" smtClean="0">
                <a:solidFill>
                  <a:schemeClr val="accent1">
                    <a:lumMod val="20000"/>
                    <a:lumOff val="80000"/>
                  </a:schemeClr>
                </a:solidFill>
                <a:latin typeface="+mj-lt"/>
              </a:endParaRPr>
            </a:p>
          </p:txBody>
        </p:sp>
      </p:grpSp>
      <p:sp>
        <p:nvSpPr>
          <p:cNvPr id="3" name="Oval 2"/>
          <p:cNvSpPr/>
          <p:nvPr/>
        </p:nvSpPr>
        <p:spPr>
          <a:xfrm>
            <a:off x="1981200" y="4505602"/>
            <a:ext cx="5486400" cy="78373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05840" y="5634335"/>
            <a:ext cx="7680960" cy="461665"/>
          </a:xfrm>
          <a:prstGeom prst="rect">
            <a:avLst/>
          </a:prstGeom>
        </p:spPr>
        <p:txBody>
          <a:bodyPr wrap="square">
            <a:spAutoFit/>
          </a:bodyPr>
          <a:lstStyle/>
          <a:p>
            <a:r>
              <a:rPr lang="en-US" sz="2400" b="1" dirty="0" smtClean="0">
                <a:solidFill>
                  <a:schemeClr val="bg1"/>
                </a:solidFill>
                <a:latin typeface="Arial Narrow" pitchFamily="34" charset="0"/>
              </a:rPr>
              <a:t>Going to be making the assumption that flow in = flow out</a:t>
            </a:r>
          </a:p>
        </p:txBody>
      </p:sp>
    </p:spTree>
    <p:extLst>
      <p:ext uri="{BB962C8B-B14F-4D97-AF65-F5344CB8AC3E}">
        <p14:creationId xmlns:p14="http://schemas.microsoft.com/office/powerpoint/2010/main" val="26226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Stock &amp; Flow Equations - Units</a:t>
            </a:r>
            <a:endParaRPr lang="en-US" sz="2800" b="1" dirty="0">
              <a:solidFill>
                <a:schemeClr val="bg1"/>
              </a:solidFill>
              <a:latin typeface="Arial Narrow" pitchFamily="34" charset="0"/>
            </a:endParaRPr>
          </a:p>
        </p:txBody>
      </p:sp>
      <p:sp>
        <p:nvSpPr>
          <p:cNvPr id="16" name="Rectangle 15"/>
          <p:cNvSpPr/>
          <p:nvPr/>
        </p:nvSpPr>
        <p:spPr>
          <a:xfrm>
            <a:off x="402283" y="1529338"/>
            <a:ext cx="4131617" cy="461665"/>
          </a:xfrm>
          <a:prstGeom prst="rect">
            <a:avLst/>
          </a:prstGeom>
        </p:spPr>
        <p:txBody>
          <a:bodyPr wrap="square">
            <a:spAutoFit/>
          </a:bodyPr>
          <a:lstStyle/>
          <a:p>
            <a:r>
              <a:rPr lang="en-US" sz="2400" b="1" dirty="0" smtClean="0">
                <a:solidFill>
                  <a:schemeClr val="bg1"/>
                </a:solidFill>
                <a:latin typeface="Arial Narrow" pitchFamily="34" charset="0"/>
              </a:rPr>
              <a:t>Some consideration of units:</a:t>
            </a:r>
          </a:p>
        </p:txBody>
      </p:sp>
      <p:grpSp>
        <p:nvGrpSpPr>
          <p:cNvPr id="6" name="Group 5"/>
          <p:cNvGrpSpPr/>
          <p:nvPr/>
        </p:nvGrpSpPr>
        <p:grpSpPr>
          <a:xfrm>
            <a:off x="5197366" y="990600"/>
            <a:ext cx="1492468" cy="1575732"/>
            <a:chOff x="3810000" y="2186970"/>
            <a:chExt cx="1492468" cy="1575732"/>
          </a:xfrm>
        </p:grpSpPr>
        <p:sp>
          <p:nvSpPr>
            <p:cNvPr id="13" name="TextBox 12"/>
            <p:cNvSpPr txBox="1"/>
            <p:nvPr/>
          </p:nvSpPr>
          <p:spPr>
            <a:xfrm>
              <a:off x="3810000" y="2579923"/>
              <a:ext cx="517634" cy="784830"/>
            </a:xfrm>
            <a:prstGeom prst="rect">
              <a:avLst/>
            </a:prstGeom>
            <a:noFill/>
          </p:spPr>
          <p:txBody>
            <a:bodyPr wrap="square" rtlCol="0">
              <a:spAutoFit/>
            </a:bodyPr>
            <a:lstStyle/>
            <a:p>
              <a:r>
                <a:rPr lang="en-US" sz="4500" b="1" dirty="0" smtClean="0">
                  <a:solidFill>
                    <a:schemeClr val="accent1">
                      <a:lumMod val="20000"/>
                      <a:lumOff val="80000"/>
                    </a:schemeClr>
                  </a:solidFill>
                  <a:latin typeface="+mj-lt"/>
                </a:rPr>
                <a:t>T</a:t>
              </a:r>
            </a:p>
          </p:txBody>
        </p:sp>
        <p:sp>
          <p:nvSpPr>
            <p:cNvPr id="17" name="TextBox 16"/>
            <p:cNvSpPr txBox="1"/>
            <p:nvPr/>
          </p:nvSpPr>
          <p:spPr>
            <a:xfrm>
              <a:off x="4267200" y="2575459"/>
              <a:ext cx="517634" cy="784830"/>
            </a:xfrm>
            <a:prstGeom prst="rect">
              <a:avLst/>
            </a:prstGeom>
            <a:noFill/>
          </p:spPr>
          <p:txBody>
            <a:bodyPr wrap="square" rtlCol="0">
              <a:spAutoFit/>
            </a:bodyPr>
            <a:lstStyle/>
            <a:p>
              <a:r>
                <a:rPr lang="en-US" sz="4500" b="1" dirty="0">
                  <a:solidFill>
                    <a:schemeClr val="accent1">
                      <a:lumMod val="20000"/>
                      <a:lumOff val="80000"/>
                    </a:schemeClr>
                  </a:solidFill>
                  <a:latin typeface="+mj-lt"/>
                </a:rPr>
                <a:t>=</a:t>
              </a:r>
              <a:endParaRPr lang="en-US" sz="4500" b="1" dirty="0" smtClean="0">
                <a:solidFill>
                  <a:schemeClr val="accent1">
                    <a:lumMod val="20000"/>
                    <a:lumOff val="80000"/>
                  </a:schemeClr>
                </a:solidFill>
                <a:latin typeface="+mj-lt"/>
              </a:endParaRPr>
            </a:p>
          </p:txBody>
        </p:sp>
        <p:sp>
          <p:nvSpPr>
            <p:cNvPr id="19" name="TextBox 18"/>
            <p:cNvSpPr txBox="1"/>
            <p:nvPr/>
          </p:nvSpPr>
          <p:spPr>
            <a:xfrm>
              <a:off x="4774324" y="2186970"/>
              <a:ext cx="517634" cy="784830"/>
            </a:xfrm>
            <a:prstGeom prst="rect">
              <a:avLst/>
            </a:prstGeom>
            <a:noFill/>
          </p:spPr>
          <p:txBody>
            <a:bodyPr wrap="square" rtlCol="0">
              <a:spAutoFit/>
            </a:bodyPr>
            <a:lstStyle/>
            <a:p>
              <a:r>
                <a:rPr lang="en-US" sz="4500" b="1" dirty="0" smtClean="0">
                  <a:solidFill>
                    <a:schemeClr val="accent1">
                      <a:lumMod val="20000"/>
                      <a:lumOff val="80000"/>
                    </a:schemeClr>
                  </a:solidFill>
                  <a:latin typeface="+mj-lt"/>
                </a:rPr>
                <a:t>S</a:t>
              </a:r>
            </a:p>
          </p:txBody>
        </p:sp>
        <p:cxnSp>
          <p:nvCxnSpPr>
            <p:cNvPr id="4" name="Straight Connector 3"/>
            <p:cNvCxnSpPr>
              <a:stCxn id="17" idx="3"/>
            </p:cNvCxnSpPr>
            <p:nvPr/>
          </p:nvCxnSpPr>
          <p:spPr>
            <a:xfrm flipV="1">
              <a:off x="4784834" y="2948970"/>
              <a:ext cx="507124" cy="0"/>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4834" y="2977872"/>
              <a:ext cx="517634" cy="784830"/>
            </a:xfrm>
            <a:prstGeom prst="rect">
              <a:avLst/>
            </a:prstGeom>
            <a:noFill/>
          </p:spPr>
          <p:txBody>
            <a:bodyPr wrap="square" rtlCol="0">
              <a:spAutoFit/>
            </a:bodyPr>
            <a:lstStyle/>
            <a:p>
              <a:r>
                <a:rPr lang="en-US" sz="4500" b="1" dirty="0">
                  <a:solidFill>
                    <a:schemeClr val="accent1">
                      <a:lumMod val="20000"/>
                      <a:lumOff val="80000"/>
                    </a:schemeClr>
                  </a:solidFill>
                  <a:latin typeface="+mj-lt"/>
                </a:rPr>
                <a:t>F</a:t>
              </a:r>
              <a:endParaRPr lang="en-US" sz="4500" b="1" dirty="0" smtClean="0">
                <a:solidFill>
                  <a:schemeClr val="accent1">
                    <a:lumMod val="20000"/>
                    <a:lumOff val="80000"/>
                  </a:schemeClr>
                </a:solidFill>
                <a:latin typeface="+mj-lt"/>
              </a:endParaRPr>
            </a:p>
          </p:txBody>
        </p:sp>
      </p:grpSp>
      <p:sp>
        <p:nvSpPr>
          <p:cNvPr id="21" name="Rectangle 20"/>
          <p:cNvSpPr/>
          <p:nvPr/>
        </p:nvSpPr>
        <p:spPr>
          <a:xfrm>
            <a:off x="402283" y="2441505"/>
            <a:ext cx="8452157" cy="1200329"/>
          </a:xfrm>
          <a:prstGeom prst="rect">
            <a:avLst/>
          </a:prstGeom>
        </p:spPr>
        <p:txBody>
          <a:bodyPr wrap="square">
            <a:spAutoFit/>
          </a:bodyPr>
          <a:lstStyle/>
          <a:p>
            <a:r>
              <a:rPr lang="en-US" sz="2400" b="1" dirty="0" smtClean="0">
                <a:solidFill>
                  <a:schemeClr val="bg1"/>
                </a:solidFill>
                <a:latin typeface="Arial Narrow" pitchFamily="34" charset="0"/>
              </a:rPr>
              <a:t>We said earlier:   </a:t>
            </a:r>
            <a:r>
              <a:rPr lang="en-US" sz="2400" b="1" dirty="0" smtClean="0">
                <a:solidFill>
                  <a:schemeClr val="accent1">
                    <a:lumMod val="20000"/>
                    <a:lumOff val="80000"/>
                  </a:schemeClr>
                </a:solidFill>
                <a:latin typeface="Arial Narrow" pitchFamily="34" charset="0"/>
              </a:rPr>
              <a:t>T</a:t>
            </a:r>
            <a:r>
              <a:rPr lang="en-US" sz="2400" b="1" dirty="0" smtClean="0">
                <a:solidFill>
                  <a:schemeClr val="bg1"/>
                </a:solidFill>
                <a:latin typeface="Arial Narrow" pitchFamily="34" charset="0"/>
              </a:rPr>
              <a:t> is measured in time units</a:t>
            </a:r>
          </a:p>
          <a:p>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	   </a:t>
            </a:r>
            <a:r>
              <a:rPr lang="en-US" sz="2400" b="1" dirty="0" smtClean="0">
                <a:solidFill>
                  <a:schemeClr val="accent1">
                    <a:lumMod val="20000"/>
                    <a:lumOff val="80000"/>
                  </a:schemeClr>
                </a:solidFill>
                <a:latin typeface="Arial Narrow" pitchFamily="34" charset="0"/>
              </a:rPr>
              <a:t>S</a:t>
            </a:r>
            <a:r>
              <a:rPr lang="en-US" sz="2400" b="1" dirty="0" smtClean="0">
                <a:solidFill>
                  <a:schemeClr val="bg1"/>
                </a:solidFill>
                <a:latin typeface="Arial Narrow" pitchFamily="34" charset="0"/>
              </a:rPr>
              <a:t> is measured as a mass/area (or mass/volume)</a:t>
            </a:r>
          </a:p>
          <a:p>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	   </a:t>
            </a:r>
            <a:r>
              <a:rPr lang="en-US" sz="2400" b="1" dirty="0" smtClean="0">
                <a:solidFill>
                  <a:schemeClr val="accent1">
                    <a:lumMod val="20000"/>
                    <a:lumOff val="80000"/>
                  </a:schemeClr>
                </a:solidFill>
                <a:latin typeface="Arial Narrow" pitchFamily="34" charset="0"/>
              </a:rPr>
              <a:t>F</a:t>
            </a:r>
            <a:r>
              <a:rPr lang="en-US" sz="2400" b="1" dirty="0" smtClean="0">
                <a:solidFill>
                  <a:schemeClr val="bg1"/>
                </a:solidFill>
                <a:latin typeface="Arial Narrow" pitchFamily="34" charset="0"/>
              </a:rPr>
              <a:t> is measured as mass/area/time</a:t>
            </a:r>
          </a:p>
        </p:txBody>
      </p:sp>
      <p:grpSp>
        <p:nvGrpSpPr>
          <p:cNvPr id="2" name="Group 1"/>
          <p:cNvGrpSpPr/>
          <p:nvPr/>
        </p:nvGrpSpPr>
        <p:grpSpPr>
          <a:xfrm>
            <a:off x="381000" y="3718034"/>
            <a:ext cx="8351520" cy="2530366"/>
            <a:chOff x="381000" y="3718034"/>
            <a:chExt cx="8351520" cy="2530366"/>
          </a:xfrm>
        </p:grpSpPr>
        <p:sp>
          <p:nvSpPr>
            <p:cNvPr id="7" name="Rectangle 6"/>
            <p:cNvSpPr/>
            <p:nvPr/>
          </p:nvSpPr>
          <p:spPr>
            <a:xfrm>
              <a:off x="381000" y="5394434"/>
              <a:ext cx="8351520" cy="461665"/>
            </a:xfrm>
            <a:prstGeom prst="rect">
              <a:avLst/>
            </a:prstGeom>
          </p:spPr>
          <p:txBody>
            <a:bodyPr wrap="square">
              <a:spAutoFit/>
            </a:bodyPr>
            <a:lstStyle/>
            <a:p>
              <a:pPr algn="ctr"/>
              <a:r>
                <a:rPr lang="en-US" sz="2400" b="1" dirty="0" smtClean="0">
                  <a:solidFill>
                    <a:schemeClr val="bg1"/>
                  </a:solidFill>
                  <a:latin typeface="Arial Narrow" pitchFamily="34" charset="0"/>
                </a:rPr>
                <a:t>You can derive this equation by thinking </a:t>
              </a:r>
              <a:r>
                <a:rPr lang="en-US" sz="2400" b="1" dirty="0">
                  <a:solidFill>
                    <a:schemeClr val="bg1"/>
                  </a:solidFill>
                  <a:latin typeface="Arial Narrow" pitchFamily="34" charset="0"/>
                </a:rPr>
                <a:t>about units of T, S and </a:t>
              </a:r>
              <a:r>
                <a:rPr lang="en-US" sz="2400" b="1" dirty="0" smtClean="0">
                  <a:solidFill>
                    <a:schemeClr val="bg1"/>
                  </a:solidFill>
                  <a:latin typeface="Arial Narrow" pitchFamily="34" charset="0"/>
                </a:rPr>
                <a:t>F</a:t>
              </a:r>
              <a:r>
                <a:rPr lang="en-US" sz="2400" b="1" dirty="0">
                  <a:solidFill>
                    <a:schemeClr val="bg1"/>
                  </a:solidFill>
                  <a:latin typeface="Arial Narrow" pitchFamily="34" charset="0"/>
                </a:rPr>
                <a:t>!</a:t>
              </a:r>
            </a:p>
          </p:txBody>
        </p:sp>
        <p:sp>
          <p:nvSpPr>
            <p:cNvPr id="23" name="TextBox 22"/>
            <p:cNvSpPr txBox="1"/>
            <p:nvPr/>
          </p:nvSpPr>
          <p:spPr>
            <a:xfrm>
              <a:off x="381000" y="4122400"/>
              <a:ext cx="1162181"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time</a:t>
              </a:r>
            </a:p>
          </p:txBody>
        </p:sp>
        <p:sp>
          <p:nvSpPr>
            <p:cNvPr id="24" name="TextBox 23"/>
            <p:cNvSpPr txBox="1"/>
            <p:nvPr/>
          </p:nvSpPr>
          <p:spPr>
            <a:xfrm>
              <a:off x="1371600" y="4117936"/>
              <a:ext cx="438019" cy="553998"/>
            </a:xfrm>
            <a:prstGeom prst="rect">
              <a:avLst/>
            </a:prstGeom>
            <a:noFill/>
          </p:spPr>
          <p:txBody>
            <a:bodyPr wrap="square" rtlCol="0">
              <a:spAutoFit/>
            </a:bodyPr>
            <a:lstStyle/>
            <a:p>
              <a:r>
                <a:rPr lang="en-US" sz="3000" b="1" dirty="0">
                  <a:solidFill>
                    <a:schemeClr val="accent1">
                      <a:lumMod val="20000"/>
                      <a:lumOff val="80000"/>
                    </a:schemeClr>
                  </a:solidFill>
                  <a:latin typeface="+mj-lt"/>
                </a:rPr>
                <a:t>=</a:t>
              </a:r>
              <a:endParaRPr lang="en-US" sz="3000" b="1" dirty="0" smtClean="0">
                <a:solidFill>
                  <a:schemeClr val="accent1">
                    <a:lumMod val="20000"/>
                    <a:lumOff val="80000"/>
                  </a:schemeClr>
                </a:solidFill>
                <a:latin typeface="+mj-lt"/>
              </a:endParaRPr>
            </a:p>
          </p:txBody>
        </p:sp>
        <p:sp>
          <p:nvSpPr>
            <p:cNvPr id="25" name="TextBox 24"/>
            <p:cNvSpPr txBox="1"/>
            <p:nvPr/>
          </p:nvSpPr>
          <p:spPr>
            <a:xfrm>
              <a:off x="2038219" y="3785049"/>
              <a:ext cx="2130917"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mass/area</a:t>
              </a:r>
            </a:p>
          </p:txBody>
        </p:sp>
        <p:cxnSp>
          <p:nvCxnSpPr>
            <p:cNvPr id="26" name="Straight Connector 25"/>
            <p:cNvCxnSpPr/>
            <p:nvPr/>
          </p:nvCxnSpPr>
          <p:spPr>
            <a:xfrm>
              <a:off x="1809621" y="4441294"/>
              <a:ext cx="2789181" cy="0"/>
            </a:xfrm>
            <a:prstGeom prst="line">
              <a:avLst/>
            </a:prstGeom>
            <a:ln w="508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09621" y="4520349"/>
              <a:ext cx="2819398" cy="553998"/>
            </a:xfrm>
            <a:prstGeom prst="rect">
              <a:avLst/>
            </a:prstGeom>
            <a:noFill/>
          </p:spPr>
          <p:txBody>
            <a:bodyPr wrap="square" rtlCol="0">
              <a:spAutoFit/>
            </a:bodyPr>
            <a:lstStyle/>
            <a:p>
              <a:pPr algn="ctr"/>
              <a:r>
                <a:rPr lang="en-US" sz="3000" b="1" dirty="0">
                  <a:solidFill>
                    <a:schemeClr val="accent1">
                      <a:lumMod val="20000"/>
                      <a:lumOff val="80000"/>
                    </a:schemeClr>
                  </a:solidFill>
                  <a:latin typeface="+mj-lt"/>
                </a:rPr>
                <a:t>m</a:t>
              </a:r>
              <a:r>
                <a:rPr lang="en-US" sz="3000" b="1" dirty="0" smtClean="0">
                  <a:solidFill>
                    <a:schemeClr val="accent1">
                      <a:lumMod val="20000"/>
                      <a:lumOff val="80000"/>
                    </a:schemeClr>
                  </a:solidFill>
                  <a:latin typeface="+mj-lt"/>
                </a:rPr>
                <a:t>ass/area/time</a:t>
              </a:r>
            </a:p>
          </p:txBody>
        </p:sp>
        <p:sp>
          <p:nvSpPr>
            <p:cNvPr id="9" name="Right Arrow 8"/>
            <p:cNvSpPr/>
            <p:nvPr/>
          </p:nvSpPr>
          <p:spPr>
            <a:xfrm>
              <a:off x="4953000" y="4110447"/>
              <a:ext cx="685800" cy="458301"/>
            </a:xfrm>
            <a:prstGeom prst="rightArrow">
              <a:avLst>
                <a:gd name="adj1" fmla="val 50000"/>
                <a:gd name="adj2" fmla="val 775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29149" y="4092705"/>
              <a:ext cx="1162181"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time</a:t>
              </a:r>
            </a:p>
          </p:txBody>
        </p:sp>
        <p:sp>
          <p:nvSpPr>
            <p:cNvPr id="29" name="TextBox 28"/>
            <p:cNvSpPr txBox="1"/>
            <p:nvPr/>
          </p:nvSpPr>
          <p:spPr>
            <a:xfrm>
              <a:off x="6919749" y="4088241"/>
              <a:ext cx="438019" cy="553998"/>
            </a:xfrm>
            <a:prstGeom prst="rect">
              <a:avLst/>
            </a:prstGeom>
            <a:noFill/>
          </p:spPr>
          <p:txBody>
            <a:bodyPr wrap="square" rtlCol="0">
              <a:spAutoFit/>
            </a:bodyPr>
            <a:lstStyle/>
            <a:p>
              <a:r>
                <a:rPr lang="en-US" sz="3000" b="1" dirty="0">
                  <a:solidFill>
                    <a:schemeClr val="accent1">
                      <a:lumMod val="20000"/>
                      <a:lumOff val="80000"/>
                    </a:schemeClr>
                  </a:solidFill>
                  <a:latin typeface="+mj-lt"/>
                </a:rPr>
                <a:t>=</a:t>
              </a:r>
              <a:endParaRPr lang="en-US" sz="3000" b="1" dirty="0" smtClean="0">
                <a:solidFill>
                  <a:schemeClr val="accent1">
                    <a:lumMod val="20000"/>
                    <a:lumOff val="80000"/>
                  </a:schemeClr>
                </a:solidFill>
                <a:latin typeface="+mj-lt"/>
              </a:endParaRPr>
            </a:p>
          </p:txBody>
        </p:sp>
        <p:sp>
          <p:nvSpPr>
            <p:cNvPr id="30" name="TextBox 29"/>
            <p:cNvSpPr txBox="1"/>
            <p:nvPr/>
          </p:nvSpPr>
          <p:spPr>
            <a:xfrm>
              <a:off x="7162800" y="4089849"/>
              <a:ext cx="1162181"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time</a:t>
              </a:r>
            </a:p>
          </p:txBody>
        </p:sp>
        <p:sp>
          <p:nvSpPr>
            <p:cNvPr id="31" name="TextBox 30"/>
            <p:cNvSpPr txBox="1"/>
            <p:nvPr/>
          </p:nvSpPr>
          <p:spPr>
            <a:xfrm>
              <a:off x="5638800" y="3718034"/>
              <a:ext cx="2895600" cy="477054"/>
            </a:xfrm>
            <a:prstGeom prst="rect">
              <a:avLst/>
            </a:prstGeom>
            <a:noFill/>
          </p:spPr>
          <p:txBody>
            <a:bodyPr wrap="square" rtlCol="0">
              <a:spAutoFit/>
            </a:bodyPr>
            <a:lstStyle/>
            <a:p>
              <a:pPr algn="ctr"/>
              <a:r>
                <a:rPr lang="en-US" sz="2500" b="1" dirty="0" smtClean="0">
                  <a:solidFill>
                    <a:schemeClr val="bg1"/>
                  </a:solidFill>
                  <a:latin typeface="Arial Narrow" pitchFamily="34" charset="0"/>
                </a:rPr>
                <a:t>which reduces to:</a:t>
              </a:r>
            </a:p>
          </p:txBody>
        </p:sp>
        <p:sp>
          <p:nvSpPr>
            <p:cNvPr id="32" name="Rectangle 31"/>
            <p:cNvSpPr/>
            <p:nvPr/>
          </p:nvSpPr>
          <p:spPr>
            <a:xfrm>
              <a:off x="533400" y="5786735"/>
              <a:ext cx="8001000" cy="461665"/>
            </a:xfrm>
            <a:prstGeom prst="rect">
              <a:avLst/>
            </a:prstGeom>
          </p:spPr>
          <p:txBody>
            <a:bodyPr wrap="square">
              <a:spAutoFit/>
            </a:bodyPr>
            <a:lstStyle/>
            <a:p>
              <a:r>
                <a:rPr lang="en-US" sz="2400" b="1" dirty="0" smtClean="0">
                  <a:solidFill>
                    <a:schemeClr val="bg1"/>
                  </a:solidFill>
                  <a:latin typeface="Arial Narrow" pitchFamily="34" charset="0"/>
                </a:rPr>
                <a:t>i.e., understanding units helps with remembering equations</a:t>
              </a:r>
              <a:endParaRPr lang="en-US" sz="2400" b="1" dirty="0">
                <a:solidFill>
                  <a:schemeClr val="bg1"/>
                </a:solidFill>
                <a:latin typeface="Arial Narrow" pitchFamily="34" charset="0"/>
              </a:endParaRPr>
            </a:p>
          </p:txBody>
        </p:sp>
      </p:grpSp>
    </p:spTree>
    <p:extLst>
      <p:ext uri="{BB962C8B-B14F-4D97-AF65-F5344CB8AC3E}">
        <p14:creationId xmlns:p14="http://schemas.microsoft.com/office/powerpoint/2010/main" val="5833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Stock &amp; Flow Equations - Units</a:t>
            </a:r>
            <a:endParaRPr lang="en-US" sz="2800" b="1" dirty="0">
              <a:solidFill>
                <a:schemeClr val="bg1"/>
              </a:solidFill>
              <a:latin typeface="Arial Narrow" pitchFamily="34" charset="0"/>
            </a:endParaRPr>
          </a:p>
        </p:txBody>
      </p:sp>
      <p:sp>
        <p:nvSpPr>
          <p:cNvPr id="16" name="Rectangle 15"/>
          <p:cNvSpPr/>
          <p:nvPr/>
        </p:nvSpPr>
        <p:spPr>
          <a:xfrm>
            <a:off x="402283" y="1529338"/>
            <a:ext cx="4131617" cy="461665"/>
          </a:xfrm>
          <a:prstGeom prst="rect">
            <a:avLst/>
          </a:prstGeom>
        </p:spPr>
        <p:txBody>
          <a:bodyPr wrap="square">
            <a:spAutoFit/>
          </a:bodyPr>
          <a:lstStyle/>
          <a:p>
            <a:r>
              <a:rPr lang="en-US" sz="2400" b="1" dirty="0" smtClean="0">
                <a:solidFill>
                  <a:schemeClr val="bg1"/>
                </a:solidFill>
                <a:latin typeface="Arial Narrow" pitchFamily="34" charset="0"/>
              </a:rPr>
              <a:t>Some consideration of units:</a:t>
            </a:r>
          </a:p>
        </p:txBody>
      </p:sp>
      <p:sp>
        <p:nvSpPr>
          <p:cNvPr id="21" name="Rectangle 20"/>
          <p:cNvSpPr/>
          <p:nvPr/>
        </p:nvSpPr>
        <p:spPr>
          <a:xfrm>
            <a:off x="402283" y="2441505"/>
            <a:ext cx="8452157" cy="1200329"/>
          </a:xfrm>
          <a:prstGeom prst="rect">
            <a:avLst/>
          </a:prstGeom>
        </p:spPr>
        <p:txBody>
          <a:bodyPr wrap="square">
            <a:spAutoFit/>
          </a:bodyPr>
          <a:lstStyle/>
          <a:p>
            <a:r>
              <a:rPr lang="en-US" sz="2400" b="1" dirty="0" smtClean="0">
                <a:solidFill>
                  <a:schemeClr val="bg1"/>
                </a:solidFill>
                <a:latin typeface="Arial Narrow" pitchFamily="34" charset="0"/>
              </a:rPr>
              <a:t>We said earlier:   </a:t>
            </a:r>
            <a:r>
              <a:rPr lang="en-US" sz="2400" b="1" dirty="0" smtClean="0">
                <a:solidFill>
                  <a:schemeClr val="accent1">
                    <a:lumMod val="20000"/>
                    <a:lumOff val="80000"/>
                  </a:schemeClr>
                </a:solidFill>
                <a:latin typeface="Arial Narrow" pitchFamily="34" charset="0"/>
              </a:rPr>
              <a:t>T</a:t>
            </a:r>
            <a:r>
              <a:rPr lang="en-US" sz="2400" b="1" dirty="0" smtClean="0">
                <a:solidFill>
                  <a:schemeClr val="bg1"/>
                </a:solidFill>
                <a:latin typeface="Arial Narrow" pitchFamily="34" charset="0"/>
              </a:rPr>
              <a:t> is measured in time units</a:t>
            </a:r>
          </a:p>
          <a:p>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	   </a:t>
            </a:r>
            <a:r>
              <a:rPr lang="en-US" sz="2400" b="1" dirty="0" smtClean="0">
                <a:solidFill>
                  <a:schemeClr val="accent1">
                    <a:lumMod val="20000"/>
                    <a:lumOff val="80000"/>
                  </a:schemeClr>
                </a:solidFill>
                <a:latin typeface="Arial Narrow" pitchFamily="34" charset="0"/>
              </a:rPr>
              <a:t>S</a:t>
            </a:r>
            <a:r>
              <a:rPr lang="en-US" sz="2400" b="1" dirty="0" smtClean="0">
                <a:solidFill>
                  <a:schemeClr val="bg1"/>
                </a:solidFill>
                <a:latin typeface="Arial Narrow" pitchFamily="34" charset="0"/>
              </a:rPr>
              <a:t> is measured as a mass/area (or mass/volume)</a:t>
            </a:r>
          </a:p>
          <a:p>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	   </a:t>
            </a:r>
            <a:r>
              <a:rPr lang="en-US" sz="2400" b="1" dirty="0" smtClean="0">
                <a:solidFill>
                  <a:schemeClr val="accent1">
                    <a:lumMod val="20000"/>
                    <a:lumOff val="80000"/>
                  </a:schemeClr>
                </a:solidFill>
                <a:latin typeface="Arial Narrow" pitchFamily="34" charset="0"/>
              </a:rPr>
              <a:t>F</a:t>
            </a:r>
            <a:r>
              <a:rPr lang="en-US" sz="2400" b="1" dirty="0" smtClean="0">
                <a:solidFill>
                  <a:schemeClr val="bg1"/>
                </a:solidFill>
                <a:latin typeface="Arial Narrow" pitchFamily="34" charset="0"/>
              </a:rPr>
              <a:t> is measured as mass/area/time</a:t>
            </a:r>
          </a:p>
        </p:txBody>
      </p:sp>
      <p:sp>
        <p:nvSpPr>
          <p:cNvPr id="23" name="TextBox 22"/>
          <p:cNvSpPr txBox="1"/>
          <p:nvPr/>
        </p:nvSpPr>
        <p:spPr>
          <a:xfrm>
            <a:off x="381000" y="4122400"/>
            <a:ext cx="1162181"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time</a:t>
            </a:r>
          </a:p>
        </p:txBody>
      </p:sp>
      <p:sp>
        <p:nvSpPr>
          <p:cNvPr id="24" name="TextBox 23"/>
          <p:cNvSpPr txBox="1"/>
          <p:nvPr/>
        </p:nvSpPr>
        <p:spPr>
          <a:xfrm>
            <a:off x="1371600" y="4117936"/>
            <a:ext cx="438019" cy="553998"/>
          </a:xfrm>
          <a:prstGeom prst="rect">
            <a:avLst/>
          </a:prstGeom>
          <a:noFill/>
        </p:spPr>
        <p:txBody>
          <a:bodyPr wrap="square" rtlCol="0">
            <a:spAutoFit/>
          </a:bodyPr>
          <a:lstStyle/>
          <a:p>
            <a:r>
              <a:rPr lang="en-US" sz="3000" b="1" dirty="0">
                <a:solidFill>
                  <a:schemeClr val="accent1">
                    <a:lumMod val="20000"/>
                    <a:lumOff val="80000"/>
                  </a:schemeClr>
                </a:solidFill>
                <a:latin typeface="+mj-lt"/>
              </a:rPr>
              <a:t>=</a:t>
            </a:r>
            <a:endParaRPr lang="en-US" sz="3000" b="1" dirty="0" smtClean="0">
              <a:solidFill>
                <a:schemeClr val="accent1">
                  <a:lumMod val="20000"/>
                  <a:lumOff val="80000"/>
                </a:schemeClr>
              </a:solidFill>
              <a:latin typeface="+mj-lt"/>
            </a:endParaRPr>
          </a:p>
        </p:txBody>
      </p:sp>
      <p:sp>
        <p:nvSpPr>
          <p:cNvPr id="25" name="TextBox 24"/>
          <p:cNvSpPr txBox="1"/>
          <p:nvPr/>
        </p:nvSpPr>
        <p:spPr>
          <a:xfrm>
            <a:off x="2038219" y="3785049"/>
            <a:ext cx="2130917"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mass/area</a:t>
            </a:r>
          </a:p>
        </p:txBody>
      </p:sp>
      <p:cxnSp>
        <p:nvCxnSpPr>
          <p:cNvPr id="26" name="Straight Connector 25"/>
          <p:cNvCxnSpPr/>
          <p:nvPr/>
        </p:nvCxnSpPr>
        <p:spPr>
          <a:xfrm>
            <a:off x="1809621" y="4441294"/>
            <a:ext cx="2789181" cy="0"/>
          </a:xfrm>
          <a:prstGeom prst="line">
            <a:avLst/>
          </a:prstGeom>
          <a:ln w="508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09621" y="4520349"/>
            <a:ext cx="2819398" cy="553998"/>
          </a:xfrm>
          <a:prstGeom prst="rect">
            <a:avLst/>
          </a:prstGeom>
          <a:noFill/>
        </p:spPr>
        <p:txBody>
          <a:bodyPr wrap="square" rtlCol="0">
            <a:spAutoFit/>
          </a:bodyPr>
          <a:lstStyle/>
          <a:p>
            <a:pPr algn="ctr"/>
            <a:r>
              <a:rPr lang="en-US" sz="3000" b="1" dirty="0">
                <a:solidFill>
                  <a:schemeClr val="accent1">
                    <a:lumMod val="20000"/>
                    <a:lumOff val="80000"/>
                  </a:schemeClr>
                </a:solidFill>
                <a:latin typeface="+mj-lt"/>
              </a:rPr>
              <a:t>m</a:t>
            </a:r>
            <a:r>
              <a:rPr lang="en-US" sz="3000" b="1" dirty="0" smtClean="0">
                <a:solidFill>
                  <a:schemeClr val="accent1">
                    <a:lumMod val="20000"/>
                    <a:lumOff val="80000"/>
                  </a:schemeClr>
                </a:solidFill>
                <a:latin typeface="+mj-lt"/>
              </a:rPr>
              <a:t>ass/area/time</a:t>
            </a:r>
          </a:p>
        </p:txBody>
      </p:sp>
      <p:sp>
        <p:nvSpPr>
          <p:cNvPr id="9" name="Right Arrow 8"/>
          <p:cNvSpPr/>
          <p:nvPr/>
        </p:nvSpPr>
        <p:spPr>
          <a:xfrm>
            <a:off x="4953000" y="4110447"/>
            <a:ext cx="685800" cy="458301"/>
          </a:xfrm>
          <a:prstGeom prst="rightArrow">
            <a:avLst>
              <a:gd name="adj1" fmla="val 50000"/>
              <a:gd name="adj2" fmla="val 775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29149" y="4092705"/>
            <a:ext cx="1162181"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time</a:t>
            </a:r>
          </a:p>
        </p:txBody>
      </p:sp>
      <p:sp>
        <p:nvSpPr>
          <p:cNvPr id="29" name="TextBox 28"/>
          <p:cNvSpPr txBox="1"/>
          <p:nvPr/>
        </p:nvSpPr>
        <p:spPr>
          <a:xfrm>
            <a:off x="6919749" y="4088241"/>
            <a:ext cx="438019" cy="553998"/>
          </a:xfrm>
          <a:prstGeom prst="rect">
            <a:avLst/>
          </a:prstGeom>
          <a:noFill/>
        </p:spPr>
        <p:txBody>
          <a:bodyPr wrap="square" rtlCol="0">
            <a:spAutoFit/>
          </a:bodyPr>
          <a:lstStyle/>
          <a:p>
            <a:r>
              <a:rPr lang="en-US" sz="3000" b="1" dirty="0">
                <a:solidFill>
                  <a:schemeClr val="accent1">
                    <a:lumMod val="20000"/>
                    <a:lumOff val="80000"/>
                  </a:schemeClr>
                </a:solidFill>
                <a:latin typeface="+mj-lt"/>
              </a:rPr>
              <a:t>=</a:t>
            </a:r>
            <a:endParaRPr lang="en-US" sz="3000" b="1" dirty="0" smtClean="0">
              <a:solidFill>
                <a:schemeClr val="accent1">
                  <a:lumMod val="20000"/>
                  <a:lumOff val="80000"/>
                </a:schemeClr>
              </a:solidFill>
              <a:latin typeface="+mj-lt"/>
            </a:endParaRPr>
          </a:p>
        </p:txBody>
      </p:sp>
      <p:sp>
        <p:nvSpPr>
          <p:cNvPr id="30" name="TextBox 29"/>
          <p:cNvSpPr txBox="1"/>
          <p:nvPr/>
        </p:nvSpPr>
        <p:spPr>
          <a:xfrm>
            <a:off x="7162800" y="4089849"/>
            <a:ext cx="1162181" cy="553998"/>
          </a:xfrm>
          <a:prstGeom prst="rect">
            <a:avLst/>
          </a:prstGeom>
          <a:noFill/>
        </p:spPr>
        <p:txBody>
          <a:bodyPr wrap="square" rtlCol="0">
            <a:spAutoFit/>
          </a:bodyPr>
          <a:lstStyle/>
          <a:p>
            <a:pPr algn="ctr"/>
            <a:r>
              <a:rPr lang="en-US" sz="3000" b="1" dirty="0" smtClean="0">
                <a:solidFill>
                  <a:schemeClr val="accent1">
                    <a:lumMod val="20000"/>
                    <a:lumOff val="80000"/>
                  </a:schemeClr>
                </a:solidFill>
                <a:latin typeface="+mj-lt"/>
              </a:rPr>
              <a:t>time</a:t>
            </a:r>
          </a:p>
        </p:txBody>
      </p:sp>
      <p:sp>
        <p:nvSpPr>
          <p:cNvPr id="31" name="TextBox 30"/>
          <p:cNvSpPr txBox="1"/>
          <p:nvPr/>
        </p:nvSpPr>
        <p:spPr>
          <a:xfrm>
            <a:off x="5638800" y="3718034"/>
            <a:ext cx="2895600" cy="477054"/>
          </a:xfrm>
          <a:prstGeom prst="rect">
            <a:avLst/>
          </a:prstGeom>
          <a:noFill/>
        </p:spPr>
        <p:txBody>
          <a:bodyPr wrap="square" rtlCol="0">
            <a:spAutoFit/>
          </a:bodyPr>
          <a:lstStyle/>
          <a:p>
            <a:pPr algn="ctr"/>
            <a:r>
              <a:rPr lang="en-US" sz="2500" b="1" dirty="0" smtClean="0">
                <a:solidFill>
                  <a:schemeClr val="bg1"/>
                </a:solidFill>
                <a:latin typeface="Arial Narrow" pitchFamily="34" charset="0"/>
              </a:rPr>
              <a:t>which reduces to:</a:t>
            </a:r>
          </a:p>
        </p:txBody>
      </p:sp>
      <p:sp>
        <p:nvSpPr>
          <p:cNvPr id="33" name="Rectangle 32"/>
          <p:cNvSpPr/>
          <p:nvPr/>
        </p:nvSpPr>
        <p:spPr>
          <a:xfrm>
            <a:off x="289560" y="5186570"/>
            <a:ext cx="8564880" cy="13823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3400" y="5369004"/>
            <a:ext cx="8001000" cy="1107996"/>
          </a:xfrm>
          <a:prstGeom prst="rect">
            <a:avLst/>
          </a:prstGeom>
        </p:spPr>
        <p:txBody>
          <a:bodyPr wrap="square">
            <a:spAutoFit/>
          </a:bodyPr>
          <a:lstStyle/>
          <a:p>
            <a:r>
              <a:rPr lang="en-US" sz="2200" b="1" dirty="0" smtClean="0">
                <a:latin typeface="Arial Narrow" pitchFamily="34" charset="0"/>
              </a:rPr>
              <a:t>Remember to keep units consistent</a:t>
            </a:r>
          </a:p>
          <a:p>
            <a:r>
              <a:rPr lang="en-US" sz="2200" b="1" dirty="0" smtClean="0">
                <a:latin typeface="Arial Narrow" pitchFamily="34" charset="0"/>
              </a:rPr>
              <a:t>	E.g., if flow is given as g/m</a:t>
            </a:r>
            <a:r>
              <a:rPr lang="en-US" sz="2200" b="1" baseline="30000" dirty="0" smtClean="0">
                <a:latin typeface="Arial Narrow" pitchFamily="34" charset="0"/>
              </a:rPr>
              <a:t>2</a:t>
            </a:r>
            <a:r>
              <a:rPr lang="en-US" sz="2200" b="1" dirty="0" smtClean="0">
                <a:latin typeface="Arial Narrow" pitchFamily="34" charset="0"/>
              </a:rPr>
              <a:t>/d and stock is in kg/m</a:t>
            </a:r>
            <a:r>
              <a:rPr lang="en-US" sz="2200" b="1" baseline="30000" dirty="0" smtClean="0">
                <a:latin typeface="Arial Narrow" pitchFamily="34" charset="0"/>
              </a:rPr>
              <a:t>2</a:t>
            </a:r>
            <a:r>
              <a:rPr lang="en-US" sz="2200" b="1" dirty="0" smtClean="0">
                <a:latin typeface="Arial Narrow" pitchFamily="34" charset="0"/>
              </a:rPr>
              <a:t>,</a:t>
            </a:r>
          </a:p>
          <a:p>
            <a:r>
              <a:rPr lang="en-US" sz="2200" b="1" dirty="0">
                <a:latin typeface="Arial Narrow" pitchFamily="34" charset="0"/>
              </a:rPr>
              <a:t>	 </a:t>
            </a:r>
            <a:r>
              <a:rPr lang="en-US" sz="2200" b="1" dirty="0" smtClean="0">
                <a:latin typeface="Arial Narrow" pitchFamily="34" charset="0"/>
              </a:rPr>
              <a:t>        need to covert to same units before calculating turnover </a:t>
            </a:r>
            <a:endParaRPr lang="en-US" sz="2200" b="1" dirty="0">
              <a:latin typeface="Arial Narrow" pitchFamily="34" charset="0"/>
            </a:endParaRPr>
          </a:p>
        </p:txBody>
      </p:sp>
      <p:grpSp>
        <p:nvGrpSpPr>
          <p:cNvPr id="32" name="Group 31"/>
          <p:cNvGrpSpPr/>
          <p:nvPr/>
        </p:nvGrpSpPr>
        <p:grpSpPr>
          <a:xfrm>
            <a:off x="5197366" y="990600"/>
            <a:ext cx="1492468" cy="1575732"/>
            <a:chOff x="3810000" y="2186970"/>
            <a:chExt cx="1492468" cy="1575732"/>
          </a:xfrm>
        </p:grpSpPr>
        <p:sp>
          <p:nvSpPr>
            <p:cNvPr id="35" name="TextBox 34"/>
            <p:cNvSpPr txBox="1"/>
            <p:nvPr/>
          </p:nvSpPr>
          <p:spPr>
            <a:xfrm>
              <a:off x="3810000" y="2579923"/>
              <a:ext cx="517634" cy="784830"/>
            </a:xfrm>
            <a:prstGeom prst="rect">
              <a:avLst/>
            </a:prstGeom>
            <a:noFill/>
          </p:spPr>
          <p:txBody>
            <a:bodyPr wrap="square" rtlCol="0">
              <a:spAutoFit/>
            </a:bodyPr>
            <a:lstStyle/>
            <a:p>
              <a:r>
                <a:rPr lang="en-US" sz="4500" b="1" dirty="0" smtClean="0">
                  <a:solidFill>
                    <a:schemeClr val="accent1">
                      <a:lumMod val="20000"/>
                      <a:lumOff val="80000"/>
                    </a:schemeClr>
                  </a:solidFill>
                  <a:latin typeface="+mj-lt"/>
                </a:rPr>
                <a:t>T</a:t>
              </a:r>
            </a:p>
          </p:txBody>
        </p:sp>
        <p:sp>
          <p:nvSpPr>
            <p:cNvPr id="36" name="TextBox 35"/>
            <p:cNvSpPr txBox="1"/>
            <p:nvPr/>
          </p:nvSpPr>
          <p:spPr>
            <a:xfrm>
              <a:off x="4267200" y="2575459"/>
              <a:ext cx="517634" cy="784830"/>
            </a:xfrm>
            <a:prstGeom prst="rect">
              <a:avLst/>
            </a:prstGeom>
            <a:noFill/>
          </p:spPr>
          <p:txBody>
            <a:bodyPr wrap="square" rtlCol="0">
              <a:spAutoFit/>
            </a:bodyPr>
            <a:lstStyle/>
            <a:p>
              <a:r>
                <a:rPr lang="en-US" sz="4500" b="1" dirty="0">
                  <a:solidFill>
                    <a:schemeClr val="accent1">
                      <a:lumMod val="20000"/>
                      <a:lumOff val="80000"/>
                    </a:schemeClr>
                  </a:solidFill>
                  <a:latin typeface="+mj-lt"/>
                </a:rPr>
                <a:t>=</a:t>
              </a:r>
              <a:endParaRPr lang="en-US" sz="4500" b="1" dirty="0" smtClean="0">
                <a:solidFill>
                  <a:schemeClr val="accent1">
                    <a:lumMod val="20000"/>
                    <a:lumOff val="80000"/>
                  </a:schemeClr>
                </a:solidFill>
                <a:latin typeface="+mj-lt"/>
              </a:endParaRPr>
            </a:p>
          </p:txBody>
        </p:sp>
        <p:sp>
          <p:nvSpPr>
            <p:cNvPr id="37" name="TextBox 36"/>
            <p:cNvSpPr txBox="1"/>
            <p:nvPr/>
          </p:nvSpPr>
          <p:spPr>
            <a:xfrm>
              <a:off x="4774324" y="2186970"/>
              <a:ext cx="517634" cy="784830"/>
            </a:xfrm>
            <a:prstGeom prst="rect">
              <a:avLst/>
            </a:prstGeom>
            <a:noFill/>
          </p:spPr>
          <p:txBody>
            <a:bodyPr wrap="square" rtlCol="0">
              <a:spAutoFit/>
            </a:bodyPr>
            <a:lstStyle/>
            <a:p>
              <a:r>
                <a:rPr lang="en-US" sz="4500" b="1" dirty="0" smtClean="0">
                  <a:solidFill>
                    <a:schemeClr val="accent1">
                      <a:lumMod val="20000"/>
                      <a:lumOff val="80000"/>
                    </a:schemeClr>
                  </a:solidFill>
                  <a:latin typeface="+mj-lt"/>
                </a:rPr>
                <a:t>S</a:t>
              </a:r>
            </a:p>
          </p:txBody>
        </p:sp>
        <p:cxnSp>
          <p:nvCxnSpPr>
            <p:cNvPr id="38" name="Straight Connector 37"/>
            <p:cNvCxnSpPr>
              <a:stCxn id="36" idx="3"/>
            </p:cNvCxnSpPr>
            <p:nvPr/>
          </p:nvCxnSpPr>
          <p:spPr>
            <a:xfrm flipV="1">
              <a:off x="4784834" y="2948970"/>
              <a:ext cx="507124" cy="0"/>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784834" y="2977872"/>
              <a:ext cx="517634" cy="784830"/>
            </a:xfrm>
            <a:prstGeom prst="rect">
              <a:avLst/>
            </a:prstGeom>
            <a:noFill/>
          </p:spPr>
          <p:txBody>
            <a:bodyPr wrap="square" rtlCol="0">
              <a:spAutoFit/>
            </a:bodyPr>
            <a:lstStyle/>
            <a:p>
              <a:r>
                <a:rPr lang="en-US" sz="4500" b="1" dirty="0">
                  <a:solidFill>
                    <a:schemeClr val="accent1">
                      <a:lumMod val="20000"/>
                      <a:lumOff val="80000"/>
                    </a:schemeClr>
                  </a:solidFill>
                  <a:latin typeface="+mj-lt"/>
                </a:rPr>
                <a:t>F</a:t>
              </a:r>
              <a:endParaRPr lang="en-US" sz="4500" b="1" dirty="0" smtClean="0">
                <a:solidFill>
                  <a:schemeClr val="accent1">
                    <a:lumMod val="20000"/>
                    <a:lumOff val="80000"/>
                  </a:schemeClr>
                </a:solidFill>
                <a:latin typeface="+mj-lt"/>
              </a:endParaRPr>
            </a:p>
          </p:txBody>
        </p:sp>
      </p:grpSp>
    </p:spTree>
    <p:extLst>
      <p:ext uri="{BB962C8B-B14F-4D97-AF65-F5344CB8AC3E}">
        <p14:creationId xmlns:p14="http://schemas.microsoft.com/office/powerpoint/2010/main" val="59435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in mind The Questions</a:t>
            </a:r>
            <a:endParaRPr lang="en-US" dirty="0"/>
          </a:p>
        </p:txBody>
      </p:sp>
      <p:sp>
        <p:nvSpPr>
          <p:cNvPr id="4" name="Content Placeholder 3"/>
          <p:cNvSpPr>
            <a:spLocks noGrp="1"/>
          </p:cNvSpPr>
          <p:nvPr>
            <p:ph sz="half" idx="2"/>
          </p:nvPr>
        </p:nvSpPr>
        <p:spPr>
          <a:xfrm>
            <a:off x="762000" y="1600200"/>
            <a:ext cx="7924800" cy="4525963"/>
          </a:xfrm>
        </p:spPr>
        <p:txBody>
          <a:bodyPr>
            <a:normAutofit/>
          </a:bodyPr>
          <a:lstStyle/>
          <a:p>
            <a:pPr marL="0" indent="0">
              <a:buNone/>
            </a:pPr>
            <a:r>
              <a:rPr lang="en-US" sz="3200" b="1" dirty="0" smtClean="0"/>
              <a:t>Carbon/Movement:</a:t>
            </a:r>
          </a:p>
          <a:p>
            <a:pPr marL="0" indent="0">
              <a:buNone/>
            </a:pPr>
            <a:r>
              <a:rPr lang="en-US" sz="3200" b="1" i="1" dirty="0"/>
              <a:t>How/why</a:t>
            </a:r>
            <a:r>
              <a:rPr lang="en-US" sz="3200" b="1" dirty="0"/>
              <a:t> do carbon pools change over time?</a:t>
            </a:r>
          </a:p>
          <a:p>
            <a:pPr marL="0" indent="0">
              <a:buNone/>
            </a:pPr>
            <a:endParaRPr lang="en-US" sz="3200" b="1" dirty="0" smtClean="0"/>
          </a:p>
          <a:p>
            <a:pPr marL="0" indent="0">
              <a:buNone/>
            </a:pPr>
            <a:r>
              <a:rPr lang="en-US" sz="3200" b="1" dirty="0" smtClean="0"/>
              <a:t>Energy:</a:t>
            </a:r>
            <a:endParaRPr lang="en-US" sz="3200" b="1" dirty="0"/>
          </a:p>
          <a:p>
            <a:pPr marL="0" indent="0">
              <a:buNone/>
            </a:pPr>
            <a:r>
              <a:rPr lang="en-US" sz="3200" b="1" dirty="0" smtClean="0"/>
              <a:t>Where</a:t>
            </a:r>
            <a:r>
              <a:rPr lang="en-US" sz="3200" b="1" dirty="0" smtClean="0"/>
              <a:t> </a:t>
            </a:r>
            <a:r>
              <a:rPr lang="en-US" sz="3200" b="1" dirty="0"/>
              <a:t>is chemical energy </a:t>
            </a:r>
            <a:r>
              <a:rPr lang="en-US" sz="3200" b="1" dirty="0" smtClean="0"/>
              <a:t>come from? </a:t>
            </a:r>
            <a:r>
              <a:rPr lang="en-US" sz="3200" b="1" dirty="0"/>
              <a:t>How is it transformed</a:t>
            </a:r>
            <a:r>
              <a:rPr lang="en-US" sz="3200" b="1" dirty="0" smtClean="0"/>
              <a:t>? Where does it go? </a:t>
            </a:r>
            <a:endParaRPr lang="en-US" sz="3200" b="1" dirty="0"/>
          </a:p>
        </p:txBody>
      </p:sp>
      <p:sp>
        <p:nvSpPr>
          <p:cNvPr id="3" name="Slide Number Placeholder 2"/>
          <p:cNvSpPr>
            <a:spLocks noGrp="1"/>
          </p:cNvSpPr>
          <p:nvPr>
            <p:ph type="sldNum" sz="quarter" idx="12"/>
          </p:nvPr>
        </p:nvSpPr>
        <p:spPr/>
        <p:txBody>
          <a:bodyPr/>
          <a:lstStyle/>
          <a:p>
            <a:fld id="{92294A01-5C9A-5B49-BA85-52E6C4A953ED}" type="slidenum">
              <a:rPr lang="en-US" smtClean="0"/>
              <a:pPr/>
              <a:t>19</a:t>
            </a:fld>
            <a:endParaRPr lang="en-US"/>
          </a:p>
        </p:txBody>
      </p:sp>
    </p:spTree>
    <p:extLst>
      <p:ext uri="{BB962C8B-B14F-4D97-AF65-F5344CB8AC3E}">
        <p14:creationId xmlns:p14="http://schemas.microsoft.com/office/powerpoint/2010/main" val="3569975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2" name="Rectangle 1"/>
          <p:cNvSpPr/>
          <p:nvPr/>
        </p:nvSpPr>
        <p:spPr>
          <a:xfrm>
            <a:off x="685800" y="1371600"/>
            <a:ext cx="7696200" cy="2169825"/>
          </a:xfrm>
          <a:prstGeom prst="rect">
            <a:avLst/>
          </a:prstGeom>
        </p:spPr>
        <p:txBody>
          <a:bodyPr wrap="square">
            <a:spAutoFit/>
          </a:bodyPr>
          <a:lstStyle/>
          <a:p>
            <a:pPr lvl="0" algn="ctr"/>
            <a:r>
              <a:rPr lang="en-US" sz="2400" b="1" dirty="0" smtClean="0">
                <a:solidFill>
                  <a:schemeClr val="bg1"/>
                </a:solidFill>
                <a:latin typeface="Arial Narrow" pitchFamily="34" charset="0"/>
              </a:rPr>
              <a:t>The </a:t>
            </a:r>
            <a:r>
              <a:rPr lang="en-US" sz="2400" b="1" dirty="0">
                <a:solidFill>
                  <a:schemeClr val="bg1"/>
                </a:solidFill>
                <a:latin typeface="Arial Narrow" pitchFamily="34" charset="0"/>
              </a:rPr>
              <a:t>study of </a:t>
            </a:r>
            <a:r>
              <a:rPr lang="en-US" sz="3200" b="1" dirty="0">
                <a:solidFill>
                  <a:schemeClr val="accent1">
                    <a:lumMod val="20000"/>
                    <a:lumOff val="80000"/>
                  </a:schemeClr>
                </a:solidFill>
                <a:latin typeface="+mj-lt"/>
              </a:rPr>
              <a:t>stocks and flows</a:t>
            </a:r>
            <a:r>
              <a:rPr lang="en-US" sz="3200" b="1" dirty="0">
                <a:solidFill>
                  <a:schemeClr val="accent1">
                    <a:lumMod val="20000"/>
                    <a:lumOff val="80000"/>
                  </a:schemeClr>
                </a:solidFill>
                <a:latin typeface="Arial Narrow" pitchFamily="34" charset="0"/>
              </a:rPr>
              <a:t> </a:t>
            </a:r>
            <a:r>
              <a:rPr lang="en-US" sz="2400" b="1" dirty="0" smtClean="0">
                <a:solidFill>
                  <a:schemeClr val="bg1"/>
                </a:solidFill>
                <a:latin typeface="Arial Narrow" pitchFamily="34" charset="0"/>
              </a:rPr>
              <a:t>of</a:t>
            </a:r>
          </a:p>
          <a:p>
            <a:pPr lvl="0" algn="ctr"/>
            <a:r>
              <a:rPr lang="en-US" sz="2400" b="1" dirty="0" smtClean="0">
                <a:solidFill>
                  <a:schemeClr val="bg1"/>
                </a:solidFill>
                <a:latin typeface="Arial Narrow" pitchFamily="34" charset="0"/>
              </a:rPr>
              <a:t>materials </a:t>
            </a:r>
            <a:r>
              <a:rPr lang="en-US" sz="2400" b="1" dirty="0">
                <a:solidFill>
                  <a:schemeClr val="bg1"/>
                </a:solidFill>
                <a:latin typeface="Arial Narrow" pitchFamily="34" charset="0"/>
              </a:rPr>
              <a:t>and energy through </a:t>
            </a:r>
            <a:r>
              <a:rPr lang="en-US" sz="2400" b="1" dirty="0" smtClean="0">
                <a:solidFill>
                  <a:schemeClr val="bg1"/>
                </a:solidFill>
                <a:latin typeface="Arial Narrow" pitchFamily="34" charset="0"/>
              </a:rPr>
              <a:t>ecosystems</a:t>
            </a:r>
          </a:p>
          <a:p>
            <a:pPr lvl="0" algn="ctr"/>
            <a:endParaRPr lang="en-US" sz="1600" b="1" dirty="0">
              <a:solidFill>
                <a:schemeClr val="bg1"/>
              </a:solidFill>
              <a:latin typeface="Arial Narrow" pitchFamily="34" charset="0"/>
            </a:endParaRPr>
          </a:p>
          <a:p>
            <a:pPr lvl="0" algn="ctr"/>
            <a:r>
              <a:rPr lang="en-US" sz="2400" b="1" dirty="0" smtClean="0">
                <a:solidFill>
                  <a:schemeClr val="bg1"/>
                </a:solidFill>
                <a:latin typeface="Arial Narrow" pitchFamily="34" charset="0"/>
              </a:rPr>
              <a:t>(not covered in textbook)</a:t>
            </a:r>
            <a:endParaRPr lang="en-US" sz="2400" b="1" dirty="0">
              <a:solidFill>
                <a:schemeClr val="bg1"/>
              </a:solidFill>
              <a:latin typeface="Arial Narrow" pitchFamily="34" charset="0"/>
            </a:endParaRPr>
          </a:p>
          <a:p>
            <a:pPr lvl="0" algn="ctr"/>
            <a:endParaRPr lang="en-US" sz="1500" b="1" dirty="0">
              <a:solidFill>
                <a:schemeClr val="bg1"/>
              </a:solidFill>
              <a:latin typeface="Arial Narrow" pitchFamily="34" charset="0"/>
            </a:endParaRPr>
          </a:p>
          <a:p>
            <a:pPr lvl="0" algn="ctr"/>
            <a:r>
              <a:rPr lang="en-US" sz="2400" b="1" dirty="0" smtClean="0">
                <a:solidFill>
                  <a:schemeClr val="bg1"/>
                </a:solidFill>
                <a:latin typeface="Arial Narrow" pitchFamily="34" charset="0"/>
              </a:rPr>
              <a:t>We will use an example to explore ecosystem ecology:</a:t>
            </a: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Ecosystem Ecology</a:t>
            </a:r>
            <a:endParaRPr lang="en-US" sz="2800" b="1" dirty="0">
              <a:solidFill>
                <a:schemeClr val="bg1"/>
              </a:solidFill>
              <a:latin typeface="Arial Narrow" pitchFamily="34" charset="0"/>
            </a:endParaRPr>
          </a:p>
        </p:txBody>
      </p:sp>
      <p:grpSp>
        <p:nvGrpSpPr>
          <p:cNvPr id="3" name="Group 2"/>
          <p:cNvGrpSpPr/>
          <p:nvPr/>
        </p:nvGrpSpPr>
        <p:grpSpPr>
          <a:xfrm>
            <a:off x="1981200" y="3886200"/>
            <a:ext cx="5029200" cy="1752600"/>
            <a:chOff x="1981200" y="3886200"/>
            <a:chExt cx="5029200" cy="1752600"/>
          </a:xfrm>
        </p:grpSpPr>
        <p:grpSp>
          <p:nvGrpSpPr>
            <p:cNvPr id="23" name="Group 22"/>
            <p:cNvGrpSpPr/>
            <p:nvPr/>
          </p:nvGrpSpPr>
          <p:grpSpPr>
            <a:xfrm>
              <a:off x="1981200" y="3886200"/>
              <a:ext cx="1530350" cy="1752600"/>
              <a:chOff x="2508250" y="4648200"/>
              <a:chExt cx="1530350" cy="1752600"/>
            </a:xfrm>
          </p:grpSpPr>
          <p:sp>
            <p:nvSpPr>
              <p:cNvPr id="21" name="Rectangle 20"/>
              <p:cNvSpPr/>
              <p:nvPr/>
            </p:nvSpPr>
            <p:spPr>
              <a:xfrm>
                <a:off x="2508250" y="4648200"/>
                <a:ext cx="1524000" cy="1752600"/>
              </a:xfrm>
              <a:prstGeom prst="rect">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Users\jaegeran\Documents\Webpage\Hot Larval Action - Put in Main Folder\hot.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724400"/>
                <a:ext cx="1371600" cy="102527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590800" y="5638800"/>
                <a:ext cx="1371600" cy="1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0800" y="5715000"/>
                <a:ext cx="13716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14600" y="5562600"/>
                <a:ext cx="1524000" cy="707886"/>
              </a:xfrm>
              <a:prstGeom prst="rect">
                <a:avLst/>
              </a:prstGeom>
            </p:spPr>
            <p:txBody>
              <a:bodyPr wrap="square">
                <a:spAutoFit/>
              </a:bodyPr>
              <a:lstStyle/>
              <a:p>
                <a:pPr lvl="0" algn="ctr"/>
                <a:r>
                  <a:rPr lang="en-US" sz="4000" dirty="0" smtClean="0">
                    <a:solidFill>
                      <a:srgbClr val="E19409"/>
                    </a:solidFill>
                    <a:latin typeface="Impact" pitchFamily="34" charset="0"/>
                  </a:rPr>
                  <a:t>TOPIC</a:t>
                </a:r>
              </a:p>
            </p:txBody>
          </p:sp>
        </p:grpSp>
        <p:sp>
          <p:nvSpPr>
            <p:cNvPr id="25" name="Rectangle 24"/>
            <p:cNvSpPr/>
            <p:nvPr/>
          </p:nvSpPr>
          <p:spPr>
            <a:xfrm>
              <a:off x="4267200" y="4554141"/>
              <a:ext cx="2743200" cy="430887"/>
            </a:xfrm>
            <a:prstGeom prst="rect">
              <a:avLst/>
            </a:prstGeom>
          </p:spPr>
          <p:txBody>
            <a:bodyPr wrap="square">
              <a:spAutoFit/>
            </a:bodyPr>
            <a:lstStyle/>
            <a:p>
              <a:pPr lvl="0"/>
              <a:r>
                <a:rPr lang="en-US" sz="2200" b="1" dirty="0" smtClean="0">
                  <a:solidFill>
                    <a:schemeClr val="bg1"/>
                  </a:solidFill>
                  <a:latin typeface="Arial Narrow" pitchFamily="34" charset="0"/>
                </a:rPr>
                <a:t>Global climate change</a:t>
              </a:r>
            </a:p>
          </p:txBody>
        </p:sp>
        <p:sp>
          <p:nvSpPr>
            <p:cNvPr id="26" name="Rectangle 25"/>
            <p:cNvSpPr/>
            <p:nvPr/>
          </p:nvSpPr>
          <p:spPr>
            <a:xfrm>
              <a:off x="4267200" y="4935141"/>
              <a:ext cx="2743200" cy="430887"/>
            </a:xfrm>
            <a:prstGeom prst="rect">
              <a:avLst/>
            </a:prstGeom>
          </p:spPr>
          <p:txBody>
            <a:bodyPr wrap="square">
              <a:spAutoFit/>
            </a:bodyPr>
            <a:lstStyle/>
            <a:p>
              <a:pPr lvl="0"/>
              <a:r>
                <a:rPr lang="en-US" sz="2200" b="1" dirty="0" smtClean="0">
                  <a:solidFill>
                    <a:schemeClr val="bg1"/>
                  </a:solidFill>
                  <a:latin typeface="Arial Narrow" pitchFamily="34" charset="0"/>
                </a:rPr>
                <a:t>Deforestation</a:t>
              </a:r>
            </a:p>
          </p:txBody>
        </p:sp>
        <p:sp>
          <p:nvSpPr>
            <p:cNvPr id="27" name="Rectangle 26"/>
            <p:cNvSpPr/>
            <p:nvPr/>
          </p:nvSpPr>
          <p:spPr>
            <a:xfrm>
              <a:off x="4114800" y="3894415"/>
              <a:ext cx="2743200" cy="630942"/>
            </a:xfrm>
            <a:prstGeom prst="rect">
              <a:avLst/>
            </a:prstGeom>
          </p:spPr>
          <p:txBody>
            <a:bodyPr wrap="square">
              <a:spAutoFit/>
            </a:bodyPr>
            <a:lstStyle/>
            <a:p>
              <a:pPr lvl="0" algn="ctr"/>
              <a:r>
                <a:rPr lang="en-US" sz="3500" b="1" dirty="0">
                  <a:solidFill>
                    <a:schemeClr val="accent1">
                      <a:lumMod val="20000"/>
                      <a:lumOff val="80000"/>
                    </a:schemeClr>
                  </a:solidFill>
                </a:rPr>
                <a:t>carbon cycle</a:t>
              </a:r>
            </a:p>
          </p:txBody>
        </p:sp>
      </p:grpSp>
    </p:spTree>
    <p:extLst>
      <p:ext uri="{BB962C8B-B14F-4D97-AF65-F5344CB8AC3E}">
        <p14:creationId xmlns:p14="http://schemas.microsoft.com/office/powerpoint/2010/main" val="40006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79"/>
            <a:ext cx="8229600" cy="1143000"/>
          </a:xfrm>
        </p:spPr>
        <p:txBody>
          <a:bodyPr/>
          <a:lstStyle/>
          <a:p>
            <a:r>
              <a:rPr lang="en-US" dirty="0" smtClean="0"/>
              <a:t>The Carbon Dice Game</a:t>
            </a:r>
            <a:endParaRPr lang="en-US" dirty="0"/>
          </a:p>
        </p:txBody>
      </p:sp>
      <p:sp>
        <p:nvSpPr>
          <p:cNvPr id="3" name="Content Placeholder 2"/>
          <p:cNvSpPr>
            <a:spLocks noGrp="1"/>
          </p:cNvSpPr>
          <p:nvPr>
            <p:ph idx="1"/>
          </p:nvPr>
        </p:nvSpPr>
        <p:spPr>
          <a:xfrm>
            <a:off x="254001" y="1279957"/>
            <a:ext cx="8432799" cy="5007428"/>
          </a:xfrm>
        </p:spPr>
        <p:txBody>
          <a:bodyPr>
            <a:noAutofit/>
          </a:bodyPr>
          <a:lstStyle/>
          <a:p>
            <a:pPr marL="0" indent="0">
              <a:buNone/>
            </a:pPr>
            <a:r>
              <a:rPr lang="en-US" b="1" dirty="0"/>
              <a:t>Y</a:t>
            </a:r>
            <a:r>
              <a:rPr lang="en-US" b="1" dirty="0" smtClean="0"/>
              <a:t>ou will be carbon atoms </a:t>
            </a:r>
            <a:r>
              <a:rPr lang="en-US" dirty="0" smtClean="0"/>
              <a:t>cycling through a simple version of an ecosystem with atmosphere, grass, rabbits, foxes, and soil pools (the soil pool contains dirt and decomposers).</a:t>
            </a:r>
          </a:p>
        </p:txBody>
      </p:sp>
      <p:sp>
        <p:nvSpPr>
          <p:cNvPr id="6" name="Rectangle 5"/>
          <p:cNvSpPr/>
          <p:nvPr/>
        </p:nvSpPr>
        <p:spPr>
          <a:xfrm>
            <a:off x="4796118" y="3478070"/>
            <a:ext cx="4112024" cy="2062103"/>
          </a:xfrm>
          <a:prstGeom prst="rect">
            <a:avLst/>
          </a:prstGeom>
        </p:spPr>
        <p:txBody>
          <a:bodyPr wrap="square">
            <a:spAutoFit/>
          </a:bodyPr>
          <a:lstStyle/>
          <a:p>
            <a:r>
              <a:rPr lang="en-US" sz="3200" b="1" dirty="0"/>
              <a:t>Roll your </a:t>
            </a:r>
            <a:r>
              <a:rPr lang="en-US" sz="3200" b="1" dirty="0" smtClean="0"/>
              <a:t>dice </a:t>
            </a:r>
            <a:r>
              <a:rPr lang="en-US" sz="3200" dirty="0"/>
              <a:t>to find out where you go and what happens to you along the way</a:t>
            </a:r>
          </a:p>
        </p:txBody>
      </p:sp>
      <p:pic>
        <p:nvPicPr>
          <p:cNvPr id="8" name="Picture 58" descr="circles ent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912" y="3478070"/>
            <a:ext cx="4244496" cy="28089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2294A01-5C9A-5B49-BA85-52E6C4A953ED}" type="slidenum">
              <a:rPr lang="en-US" smtClean="0"/>
              <a:pPr/>
              <a:t>20</a:t>
            </a:fld>
            <a:endParaRPr lang="en-US"/>
          </a:p>
        </p:txBody>
      </p:sp>
    </p:spTree>
    <p:extLst>
      <p:ext uri="{BB962C8B-B14F-4D97-AF65-F5344CB8AC3E}">
        <p14:creationId xmlns:p14="http://schemas.microsoft.com/office/powerpoint/2010/main" val="3437339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79"/>
            <a:ext cx="8229600" cy="1143000"/>
          </a:xfrm>
        </p:spPr>
        <p:txBody>
          <a:bodyPr/>
          <a:lstStyle/>
          <a:p>
            <a:r>
              <a:rPr lang="en-US" dirty="0" smtClean="0"/>
              <a:t>The Carbon Dice Game</a:t>
            </a:r>
            <a:endParaRPr lang="en-US" dirty="0"/>
          </a:p>
        </p:txBody>
      </p:sp>
      <p:sp>
        <p:nvSpPr>
          <p:cNvPr id="3" name="Content Placeholder 2"/>
          <p:cNvSpPr>
            <a:spLocks noGrp="1"/>
          </p:cNvSpPr>
          <p:nvPr>
            <p:ph idx="1"/>
          </p:nvPr>
        </p:nvSpPr>
        <p:spPr>
          <a:xfrm>
            <a:off x="457200" y="1181779"/>
            <a:ext cx="3788229" cy="3569515"/>
          </a:xfrm>
        </p:spPr>
        <p:txBody>
          <a:bodyPr>
            <a:noAutofit/>
          </a:bodyPr>
          <a:lstStyle/>
          <a:p>
            <a:pPr marL="0" indent="0">
              <a:buNone/>
            </a:pPr>
            <a:r>
              <a:rPr lang="en-US" b="1" dirty="0" smtClean="0"/>
              <a:t>Keep a record! </a:t>
            </a:r>
            <a:r>
              <a:rPr lang="en-US" dirty="0" smtClean="0"/>
              <a:t>Each pool has a Tally Card. Be sure to </a:t>
            </a:r>
            <a:r>
              <a:rPr lang="en-US" dirty="0"/>
              <a:t>m</a:t>
            </a:r>
            <a:r>
              <a:rPr lang="en-US" dirty="0" smtClean="0"/>
              <a:t>ake a tally mark each time you arrive at a pool (or if you stay in a pool after a dice roll). </a:t>
            </a:r>
          </a:p>
        </p:txBody>
      </p:sp>
      <p:pic>
        <p:nvPicPr>
          <p:cNvPr id="5" name="Picture 4" descr="tally stati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429" y="1054781"/>
            <a:ext cx="4722616" cy="5676221"/>
          </a:xfrm>
          <a:prstGeom prst="rect">
            <a:avLst/>
          </a:prstGeom>
        </p:spPr>
      </p:pic>
      <p:sp>
        <p:nvSpPr>
          <p:cNvPr id="6" name="TextBox 5"/>
          <p:cNvSpPr txBox="1"/>
          <p:nvPr/>
        </p:nvSpPr>
        <p:spPr>
          <a:xfrm>
            <a:off x="5098143" y="3175000"/>
            <a:ext cx="435429" cy="707886"/>
          </a:xfrm>
          <a:prstGeom prst="rect">
            <a:avLst/>
          </a:prstGeom>
          <a:noFill/>
        </p:spPr>
        <p:txBody>
          <a:bodyPr wrap="square" rtlCol="0">
            <a:spAutoFit/>
          </a:bodyPr>
          <a:lstStyle/>
          <a:p>
            <a:r>
              <a:rPr lang="en-US" sz="4000" dirty="0">
                <a:solidFill>
                  <a:srgbClr val="0000FF"/>
                </a:solidFill>
                <a:latin typeface="Chalkduster"/>
                <a:cs typeface="Chalkduster"/>
              </a:rPr>
              <a:t>|</a:t>
            </a:r>
          </a:p>
        </p:txBody>
      </p:sp>
      <p:sp>
        <p:nvSpPr>
          <p:cNvPr id="4" name="Slide Number Placeholder 3"/>
          <p:cNvSpPr>
            <a:spLocks noGrp="1"/>
          </p:cNvSpPr>
          <p:nvPr>
            <p:ph type="sldNum" sz="quarter" idx="12"/>
          </p:nvPr>
        </p:nvSpPr>
        <p:spPr/>
        <p:txBody>
          <a:bodyPr/>
          <a:lstStyle/>
          <a:p>
            <a:fld id="{92294A01-5C9A-5B49-BA85-52E6C4A953ED}" type="slidenum">
              <a:rPr lang="en-US" smtClean="0"/>
              <a:pPr/>
              <a:t>21</a:t>
            </a:fld>
            <a:endParaRPr lang="en-US"/>
          </a:p>
        </p:txBody>
      </p:sp>
    </p:spTree>
    <p:extLst>
      <p:ext uri="{BB962C8B-B14F-4D97-AF65-F5344CB8AC3E}">
        <p14:creationId xmlns:p14="http://schemas.microsoft.com/office/powerpoint/2010/main" val="235271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3778"/>
            <a:ext cx="8432799" cy="5617697"/>
          </a:xfrm>
        </p:spPr>
        <p:txBody>
          <a:bodyPr>
            <a:noAutofit/>
          </a:bodyPr>
          <a:lstStyle/>
          <a:p>
            <a:pPr marL="0" indent="0">
              <a:buNone/>
            </a:pPr>
            <a:r>
              <a:rPr lang="en-US" b="1" dirty="0" smtClean="0"/>
              <a:t>If you are a carbon atom in an organic molecule you have </a:t>
            </a:r>
            <a:r>
              <a:rPr lang="en-US" b="1" dirty="0" smtClean="0">
                <a:solidFill>
                  <a:srgbClr val="008000"/>
                </a:solidFill>
              </a:rPr>
              <a:t>chemical energy </a:t>
            </a:r>
            <a:r>
              <a:rPr lang="en-US" b="1" dirty="0" smtClean="0"/>
              <a:t>in your bonds</a:t>
            </a:r>
            <a:r>
              <a:rPr lang="en-US" dirty="0" smtClean="0"/>
              <a:t>. </a:t>
            </a:r>
          </a:p>
          <a:p>
            <a:pPr marL="0" indent="0">
              <a:buNone/>
            </a:pPr>
            <a:r>
              <a:rPr lang="en-US" dirty="0" smtClean="0"/>
              <a:t>Beans </a:t>
            </a:r>
            <a:r>
              <a:rPr lang="en-US" dirty="0" smtClean="0"/>
              <a:t>represent energy.</a:t>
            </a:r>
          </a:p>
          <a:p>
            <a:pPr marL="0" indent="0">
              <a:buNone/>
            </a:pPr>
            <a:r>
              <a:rPr lang="en-US" dirty="0" smtClean="0"/>
              <a:t>You only get to have 1 </a:t>
            </a:r>
            <a:r>
              <a:rPr lang="en-US" dirty="0" smtClean="0"/>
              <a:t>bean at </a:t>
            </a:r>
            <a:r>
              <a:rPr lang="en-US" dirty="0" smtClean="0"/>
              <a:t>a time. </a:t>
            </a:r>
            <a:r>
              <a:rPr lang="en-US" dirty="0" smtClean="0"/>
              <a:t>Beans are </a:t>
            </a:r>
            <a:r>
              <a:rPr lang="en-US" dirty="0" smtClean="0"/>
              <a:t>“spent” only once. This happens when the organism needs to use </a:t>
            </a:r>
            <a:r>
              <a:rPr lang="en-US" dirty="0" smtClean="0">
                <a:solidFill>
                  <a:srgbClr val="008000"/>
                </a:solidFill>
              </a:rPr>
              <a:t>chemical energy</a:t>
            </a:r>
            <a:r>
              <a:rPr lang="en-US" dirty="0" smtClean="0"/>
              <a:t>. The chemical energy is transformed into </a:t>
            </a:r>
            <a:r>
              <a:rPr lang="en-US" dirty="0" smtClean="0">
                <a:solidFill>
                  <a:srgbClr val="FF0000"/>
                </a:solidFill>
              </a:rPr>
              <a:t>motion energy </a:t>
            </a:r>
            <a:r>
              <a:rPr lang="en-US" dirty="0" smtClean="0"/>
              <a:t>that an organism can use, and eventually is transformed into </a:t>
            </a:r>
            <a:r>
              <a:rPr lang="en-US" dirty="0" smtClean="0">
                <a:solidFill>
                  <a:srgbClr val="FF0000"/>
                </a:solidFill>
              </a:rPr>
              <a:t>heat energy</a:t>
            </a:r>
            <a:r>
              <a:rPr lang="en-US" dirty="0" smtClean="0"/>
              <a:t>.  </a:t>
            </a:r>
            <a:endParaRPr lang="en-US" dirty="0"/>
          </a:p>
        </p:txBody>
      </p:sp>
      <p:sp>
        <p:nvSpPr>
          <p:cNvPr id="2" name="Title 1"/>
          <p:cNvSpPr>
            <a:spLocks noGrp="1"/>
          </p:cNvSpPr>
          <p:nvPr>
            <p:ph type="title"/>
          </p:nvPr>
        </p:nvSpPr>
        <p:spPr>
          <a:xfrm>
            <a:off x="457200" y="38779"/>
            <a:ext cx="8229600" cy="1143000"/>
          </a:xfrm>
        </p:spPr>
        <p:txBody>
          <a:bodyPr/>
          <a:lstStyle/>
          <a:p>
            <a:r>
              <a:rPr lang="en-US" dirty="0" smtClean="0"/>
              <a:t>The Carbon Dice Game</a:t>
            </a:r>
            <a:endParaRPr lang="en-US" dirty="0"/>
          </a:p>
        </p:txBody>
      </p:sp>
      <p:sp>
        <p:nvSpPr>
          <p:cNvPr id="5" name="Slide Number Placeholder 4"/>
          <p:cNvSpPr>
            <a:spLocks noGrp="1"/>
          </p:cNvSpPr>
          <p:nvPr>
            <p:ph type="sldNum" sz="quarter" idx="12"/>
          </p:nvPr>
        </p:nvSpPr>
        <p:spPr/>
        <p:txBody>
          <a:bodyPr/>
          <a:lstStyle/>
          <a:p>
            <a:fld id="{92294A01-5C9A-5B49-BA85-52E6C4A953ED}" type="slidenum">
              <a:rPr lang="en-US" smtClean="0"/>
              <a:pPr/>
              <a:t>22</a:t>
            </a:fld>
            <a:endParaRPr lang="en-US"/>
          </a:p>
        </p:txBody>
      </p:sp>
    </p:spTree>
    <p:extLst>
      <p:ext uri="{BB962C8B-B14F-4D97-AF65-F5344CB8AC3E}">
        <p14:creationId xmlns:p14="http://schemas.microsoft.com/office/powerpoint/2010/main" val="3137614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1" y="1135712"/>
            <a:ext cx="8432799" cy="4721230"/>
          </a:xfrm>
        </p:spPr>
        <p:txBody>
          <a:bodyPr>
            <a:noAutofit/>
          </a:bodyPr>
          <a:lstStyle/>
          <a:p>
            <a:pPr marL="0" indent="0">
              <a:buNone/>
            </a:pPr>
            <a:r>
              <a:rPr lang="en-US" b="1" dirty="0"/>
              <a:t>If you are a carbon atom in an organic molecule you have </a:t>
            </a:r>
            <a:r>
              <a:rPr lang="en-US" b="1" dirty="0">
                <a:solidFill>
                  <a:srgbClr val="008000"/>
                </a:solidFill>
              </a:rPr>
              <a:t>chemical energy </a:t>
            </a:r>
            <a:r>
              <a:rPr lang="en-US" b="1" dirty="0"/>
              <a:t>in your bonds</a:t>
            </a:r>
            <a:r>
              <a:rPr lang="en-US" dirty="0"/>
              <a:t>. </a:t>
            </a:r>
          </a:p>
          <a:p>
            <a:pPr marL="0" indent="0">
              <a:buNone/>
            </a:pPr>
            <a:r>
              <a:rPr lang="en-US" b="1" dirty="0" smtClean="0"/>
              <a:t>Pick up </a:t>
            </a:r>
            <a:r>
              <a:rPr lang="en-US" dirty="0" smtClean="0"/>
              <a:t>one </a:t>
            </a:r>
            <a:r>
              <a:rPr lang="en-US" dirty="0" smtClean="0"/>
              <a:t>bean</a:t>
            </a:r>
            <a:r>
              <a:rPr lang="en-US" dirty="0" smtClean="0"/>
              <a:t> </a:t>
            </a:r>
            <a:r>
              <a:rPr lang="en-US" dirty="0" smtClean="0"/>
              <a:t>from the </a:t>
            </a:r>
            <a:r>
              <a:rPr lang="en-US" sz="4000" b="1" dirty="0" smtClean="0">
                <a:ln>
                  <a:solidFill>
                    <a:schemeClr val="tx1"/>
                  </a:solidFill>
                </a:ln>
                <a:solidFill>
                  <a:srgbClr val="FFFF00"/>
                </a:solidFill>
              </a:rPr>
              <a:t>light</a:t>
            </a:r>
            <a:r>
              <a:rPr lang="en-US" dirty="0"/>
              <a:t> </a:t>
            </a:r>
            <a:r>
              <a:rPr lang="en-US" dirty="0" smtClean="0"/>
              <a:t>energy cup </a:t>
            </a:r>
            <a:r>
              <a:rPr lang="en-US" dirty="0" smtClean="0"/>
              <a:t>when </a:t>
            </a:r>
            <a:r>
              <a:rPr lang="en-US" dirty="0" smtClean="0"/>
              <a:t>you have chemical energy. </a:t>
            </a:r>
          </a:p>
          <a:p>
            <a:pPr marL="0" lvl="0" indent="0">
              <a:buNone/>
            </a:pPr>
            <a:r>
              <a:rPr lang="en-US" b="1" dirty="0"/>
              <a:t>Keep</a:t>
            </a:r>
            <a:r>
              <a:rPr lang="en-US" dirty="0"/>
              <a:t> your </a:t>
            </a:r>
            <a:r>
              <a:rPr lang="en-US" dirty="0" smtClean="0"/>
              <a:t>bean </a:t>
            </a:r>
            <a:r>
              <a:rPr lang="en-US" dirty="0"/>
              <a:t>when you move between </a:t>
            </a:r>
            <a:r>
              <a:rPr lang="en-US" dirty="0" smtClean="0"/>
              <a:t>pools if </a:t>
            </a:r>
            <a:r>
              <a:rPr lang="en-US" dirty="0"/>
              <a:t>you still have </a:t>
            </a:r>
            <a:r>
              <a:rPr lang="en-US" dirty="0">
                <a:solidFill>
                  <a:srgbClr val="008000"/>
                </a:solidFill>
              </a:rPr>
              <a:t>chemical energy</a:t>
            </a:r>
            <a:r>
              <a:rPr lang="en-US" dirty="0" smtClean="0"/>
              <a:t>.</a:t>
            </a:r>
            <a:endParaRPr lang="en-US" dirty="0"/>
          </a:p>
          <a:p>
            <a:pPr marL="0" indent="0">
              <a:buNone/>
            </a:pPr>
            <a:r>
              <a:rPr lang="en-US" b="1" dirty="0" smtClean="0"/>
              <a:t>Leave</a:t>
            </a:r>
            <a:r>
              <a:rPr lang="en-US" dirty="0" smtClean="0"/>
              <a:t> your </a:t>
            </a:r>
            <a:r>
              <a:rPr lang="en-US" dirty="0" smtClean="0"/>
              <a:t>bean</a:t>
            </a:r>
            <a:r>
              <a:rPr lang="en-US" dirty="0" smtClean="0"/>
              <a:t> </a:t>
            </a:r>
            <a:r>
              <a:rPr lang="en-US" dirty="0" smtClean="0"/>
              <a:t>in the </a:t>
            </a:r>
            <a:r>
              <a:rPr lang="en-US" dirty="0" smtClean="0">
                <a:solidFill>
                  <a:srgbClr val="FF0000"/>
                </a:solidFill>
              </a:rPr>
              <a:t>heat</a:t>
            </a:r>
            <a:r>
              <a:rPr lang="en-US" dirty="0" smtClean="0"/>
              <a:t> basket when you no longer have chemical energy.</a:t>
            </a:r>
          </a:p>
        </p:txBody>
      </p:sp>
      <p:sp>
        <p:nvSpPr>
          <p:cNvPr id="2" name="Title 1"/>
          <p:cNvSpPr>
            <a:spLocks noGrp="1"/>
          </p:cNvSpPr>
          <p:nvPr>
            <p:ph type="title"/>
          </p:nvPr>
        </p:nvSpPr>
        <p:spPr>
          <a:xfrm>
            <a:off x="457200" y="38779"/>
            <a:ext cx="8229600" cy="1143000"/>
          </a:xfrm>
        </p:spPr>
        <p:txBody>
          <a:bodyPr/>
          <a:lstStyle/>
          <a:p>
            <a:r>
              <a:rPr lang="en-US" dirty="0" smtClean="0"/>
              <a:t>The Carbon Dice Game</a:t>
            </a:r>
            <a:endParaRPr lang="en-US" dirty="0"/>
          </a:p>
        </p:txBody>
      </p:sp>
      <p:sp>
        <p:nvSpPr>
          <p:cNvPr id="5" name="Slide Number Placeholder 4"/>
          <p:cNvSpPr>
            <a:spLocks noGrp="1"/>
          </p:cNvSpPr>
          <p:nvPr>
            <p:ph type="sldNum" sz="quarter" idx="12"/>
          </p:nvPr>
        </p:nvSpPr>
        <p:spPr/>
        <p:txBody>
          <a:bodyPr/>
          <a:lstStyle/>
          <a:p>
            <a:fld id="{92294A01-5C9A-5B49-BA85-52E6C4A953ED}" type="slidenum">
              <a:rPr lang="en-US" smtClean="0"/>
              <a:pPr/>
              <a:t>23</a:t>
            </a:fld>
            <a:endParaRPr lang="en-US"/>
          </a:p>
        </p:txBody>
      </p:sp>
    </p:spTree>
    <p:extLst>
      <p:ext uri="{BB962C8B-B14F-4D97-AF65-F5344CB8AC3E}">
        <p14:creationId xmlns:p14="http://schemas.microsoft.com/office/powerpoint/2010/main" val="642024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Dice Game</a:t>
            </a:r>
            <a:endParaRPr lang="en-US" dirty="0"/>
          </a:p>
        </p:txBody>
      </p:sp>
      <p:sp>
        <p:nvSpPr>
          <p:cNvPr id="8" name="TextBox 7"/>
          <p:cNvSpPr txBox="1"/>
          <p:nvPr/>
        </p:nvSpPr>
        <p:spPr>
          <a:xfrm>
            <a:off x="4346254" y="1303967"/>
            <a:ext cx="4663787" cy="4893647"/>
          </a:xfrm>
          <a:prstGeom prst="rect">
            <a:avLst/>
          </a:prstGeom>
          <a:noFill/>
        </p:spPr>
        <p:txBody>
          <a:bodyPr wrap="square" rtlCol="0">
            <a:spAutoFit/>
          </a:bodyPr>
          <a:lstStyle/>
          <a:p>
            <a:r>
              <a:rPr lang="en-US" sz="2400" dirty="0" smtClean="0"/>
              <a:t>Remember that the soil organic carbon pool contains </a:t>
            </a:r>
          </a:p>
          <a:p>
            <a:pPr marL="457200" indent="-457200">
              <a:buFont typeface="Arial"/>
              <a:buChar char="•"/>
            </a:pPr>
            <a:r>
              <a:rPr lang="en-US" sz="2400" dirty="0"/>
              <a:t>dead plants and animals waiting to decay (be eaten by decomposers) AND</a:t>
            </a:r>
          </a:p>
          <a:p>
            <a:pPr marL="457200" indent="-457200">
              <a:buFont typeface="Arial"/>
              <a:buChar char="•"/>
            </a:pPr>
            <a:r>
              <a:rPr lang="en-US" sz="2400" dirty="0"/>
              <a:t>the organic material of live decomposers.</a:t>
            </a:r>
          </a:p>
          <a:p>
            <a:endParaRPr lang="en-US" sz="2400" dirty="0" smtClean="0"/>
          </a:p>
          <a:p>
            <a:r>
              <a:rPr lang="en-US" sz="2400" dirty="0" smtClean="0"/>
              <a:t>Carbon atoms move to the soil pool after death and then are eventually digested and respired by decomposers who live in the soil.</a:t>
            </a:r>
            <a:endParaRPr lang="en-US" sz="2400" dirty="0"/>
          </a:p>
          <a:p>
            <a:endParaRPr lang="en-US" sz="2400" dirty="0"/>
          </a:p>
        </p:txBody>
      </p:sp>
      <p:sp>
        <p:nvSpPr>
          <p:cNvPr id="6" name="Rectangle 5"/>
          <p:cNvSpPr/>
          <p:nvPr/>
        </p:nvSpPr>
        <p:spPr>
          <a:xfrm>
            <a:off x="952546" y="4375008"/>
            <a:ext cx="767347" cy="5468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arbon Cycle locations 04.pdf"/>
          <p:cNvPicPr>
            <a:picLocks noChangeAspect="1"/>
          </p:cNvPicPr>
          <p:nvPr/>
        </p:nvPicPr>
        <p:blipFill rotWithShape="1">
          <a:blip r:embed="rId3">
            <a:extLst>
              <a:ext uri="{28A0092B-C50C-407E-A947-70E740481C1C}">
                <a14:useLocalDpi xmlns:a14="http://schemas.microsoft.com/office/drawing/2010/main" val="0"/>
              </a:ext>
            </a:extLst>
          </a:blip>
          <a:srcRect b="30526"/>
          <a:stretch/>
        </p:blipFill>
        <p:spPr>
          <a:xfrm>
            <a:off x="131501" y="1417638"/>
            <a:ext cx="4214753" cy="3789362"/>
          </a:xfrm>
          <a:prstGeom prst="rect">
            <a:avLst/>
          </a:prstGeom>
        </p:spPr>
      </p:pic>
      <p:sp>
        <p:nvSpPr>
          <p:cNvPr id="3" name="Slide Number Placeholder 2"/>
          <p:cNvSpPr>
            <a:spLocks noGrp="1"/>
          </p:cNvSpPr>
          <p:nvPr>
            <p:ph type="sldNum" sz="quarter" idx="12"/>
          </p:nvPr>
        </p:nvSpPr>
        <p:spPr/>
        <p:txBody>
          <a:bodyPr/>
          <a:lstStyle/>
          <a:p>
            <a:fld id="{92294A01-5C9A-5B49-BA85-52E6C4A953ED}" type="slidenum">
              <a:rPr lang="en-US" smtClean="0"/>
              <a:pPr/>
              <a:t>24</a:t>
            </a:fld>
            <a:endParaRPr lang="en-US"/>
          </a:p>
        </p:txBody>
      </p:sp>
    </p:spTree>
    <p:extLst>
      <p:ext uri="{BB962C8B-B14F-4D97-AF65-F5344CB8AC3E}">
        <p14:creationId xmlns:p14="http://schemas.microsoft.com/office/powerpoint/2010/main" val="874333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065"/>
            <a:ext cx="8229600" cy="977219"/>
          </a:xfrm>
        </p:spPr>
        <p:txBody>
          <a:bodyPr/>
          <a:lstStyle/>
          <a:p>
            <a:r>
              <a:rPr lang="en-US" dirty="0" smtClean="0"/>
              <a:t>To Begin…</a:t>
            </a:r>
            <a:endParaRPr lang="en-US" dirty="0"/>
          </a:p>
        </p:txBody>
      </p:sp>
      <p:sp>
        <p:nvSpPr>
          <p:cNvPr id="3" name="Content Placeholder 2"/>
          <p:cNvSpPr>
            <a:spLocks noGrp="1"/>
          </p:cNvSpPr>
          <p:nvPr>
            <p:ph idx="1"/>
          </p:nvPr>
        </p:nvSpPr>
        <p:spPr>
          <a:xfrm>
            <a:off x="457200" y="907140"/>
            <a:ext cx="8229600" cy="5388427"/>
          </a:xfrm>
        </p:spPr>
        <p:txBody>
          <a:bodyPr>
            <a:noAutofit/>
          </a:bodyPr>
          <a:lstStyle/>
          <a:p>
            <a:pPr lvl="0">
              <a:buNone/>
            </a:pPr>
            <a:r>
              <a:rPr lang="en-US" sz="3400" dirty="0" smtClean="0"/>
              <a:t>Start as a carbon atom in the atmosphere.</a:t>
            </a:r>
          </a:p>
          <a:p>
            <a:pPr lvl="0">
              <a:buNone/>
            </a:pPr>
            <a:endParaRPr lang="en-US" sz="3400" dirty="0"/>
          </a:p>
          <a:p>
            <a:pPr lvl="0">
              <a:buNone/>
            </a:pPr>
            <a:r>
              <a:rPr lang="en-US" sz="3400" dirty="0" smtClean="0"/>
              <a:t>When you start, you are part of a carbon dioxide molecule in the atmosphere, which is a form of inorganic carbon. This means you do not start with a </a:t>
            </a:r>
            <a:r>
              <a:rPr lang="en-US" sz="3400" dirty="0" smtClean="0"/>
              <a:t>energy bean.</a:t>
            </a:r>
            <a:endParaRPr lang="en-US" sz="3400" dirty="0" smtClean="0"/>
          </a:p>
          <a:p>
            <a:pPr lvl="0">
              <a:buNone/>
            </a:pPr>
            <a:endParaRPr lang="en-US" sz="3400" dirty="0"/>
          </a:p>
          <a:p>
            <a:pPr lvl="0">
              <a:buNone/>
            </a:pPr>
            <a:r>
              <a:rPr lang="en-US" sz="3400" dirty="0" smtClean="0"/>
              <a:t>Good luck!</a:t>
            </a:r>
            <a:endParaRPr lang="en-US" sz="3400"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25</a:t>
            </a:fld>
            <a:endParaRPr lang="en-US"/>
          </a:p>
        </p:txBody>
      </p:sp>
    </p:spTree>
    <p:extLst>
      <p:ext uri="{BB962C8B-B14F-4D97-AF65-F5344CB8AC3E}">
        <p14:creationId xmlns:p14="http://schemas.microsoft.com/office/powerpoint/2010/main" val="716406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702"/>
            <a:ext cx="7772400" cy="1192306"/>
          </a:xfrm>
        </p:spPr>
        <p:txBody>
          <a:bodyPr>
            <a:normAutofit/>
          </a:bodyPr>
          <a:lstStyle/>
          <a:p>
            <a:pPr marL="0" lvl="0" indent="0"/>
            <a:r>
              <a:rPr lang="en-US" dirty="0" smtClean="0"/>
              <a:t>After the Carbon Dice Game:</a:t>
            </a:r>
            <a:endParaRPr lang="en-US" dirty="0"/>
          </a:p>
        </p:txBody>
      </p:sp>
      <p:sp>
        <p:nvSpPr>
          <p:cNvPr id="3" name="Subtitle 2"/>
          <p:cNvSpPr>
            <a:spLocks noGrp="1"/>
          </p:cNvSpPr>
          <p:nvPr>
            <p:ph type="subTitle" idx="1"/>
          </p:nvPr>
        </p:nvSpPr>
        <p:spPr>
          <a:xfrm>
            <a:off x="403412" y="1226677"/>
            <a:ext cx="8411882" cy="1752600"/>
          </a:xfrm>
        </p:spPr>
        <p:txBody>
          <a:bodyPr/>
          <a:lstStyle/>
          <a:p>
            <a:r>
              <a:rPr lang="en-US" dirty="0">
                <a:solidFill>
                  <a:schemeClr val="tx1"/>
                </a:solidFill>
              </a:rPr>
              <a:t>Collect all the Tally </a:t>
            </a:r>
            <a:r>
              <a:rPr lang="en-US" dirty="0" smtClean="0">
                <a:solidFill>
                  <a:schemeClr val="tx1"/>
                </a:solidFill>
              </a:rPr>
              <a:t>Cards </a:t>
            </a:r>
            <a:r>
              <a:rPr lang="en-US" dirty="0">
                <a:solidFill>
                  <a:schemeClr val="tx1"/>
                </a:solidFill>
              </a:rPr>
              <a:t>from each station. Count the tallies and enter them into the spreadsheet. </a:t>
            </a:r>
          </a:p>
        </p:txBody>
      </p:sp>
      <p:pic>
        <p:nvPicPr>
          <p:cNvPr id="4" name="Picture 3" descr="excel pictur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63" y="2850725"/>
            <a:ext cx="5991412" cy="3667158"/>
          </a:xfrm>
          <a:prstGeom prst="rect">
            <a:avLst/>
          </a:prstGeom>
        </p:spPr>
      </p:pic>
      <p:sp>
        <p:nvSpPr>
          <p:cNvPr id="5" name="Slide Number Placeholder 4"/>
          <p:cNvSpPr>
            <a:spLocks noGrp="1"/>
          </p:cNvSpPr>
          <p:nvPr>
            <p:ph type="sldNum" sz="quarter" idx="12"/>
          </p:nvPr>
        </p:nvSpPr>
        <p:spPr/>
        <p:txBody>
          <a:bodyPr/>
          <a:lstStyle/>
          <a:p>
            <a:fld id="{92294A01-5C9A-5B49-BA85-52E6C4A953ED}" type="slidenum">
              <a:rPr lang="en-US" smtClean="0"/>
              <a:pPr/>
              <a:t>26</a:t>
            </a:fld>
            <a:endParaRPr lang="en-US"/>
          </a:p>
        </p:txBody>
      </p:sp>
    </p:spTree>
    <p:extLst>
      <p:ext uri="{BB962C8B-B14F-4D97-AF65-F5344CB8AC3E}">
        <p14:creationId xmlns:p14="http://schemas.microsoft.com/office/powerpoint/2010/main" val="272382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Visitation Graph</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The graph will show </a:t>
            </a:r>
            <a:r>
              <a:rPr lang="en-US" dirty="0"/>
              <a:t>how many times </a:t>
            </a:r>
            <a:r>
              <a:rPr lang="en-US" dirty="0" smtClean="0"/>
              <a:t>carbon atoms </a:t>
            </a:r>
            <a:r>
              <a:rPr lang="en-US" dirty="0"/>
              <a:t>visited each </a:t>
            </a:r>
            <a:r>
              <a:rPr lang="en-US" dirty="0" smtClean="0"/>
              <a:t>pool. </a:t>
            </a:r>
            <a:endParaRPr lang="en-US" dirty="0"/>
          </a:p>
          <a:p>
            <a:pPr marL="514350" lvl="0" indent="-514350">
              <a:buFont typeface="+mj-lt"/>
              <a:buAutoNum type="arabicPeriod"/>
            </a:pPr>
            <a:endParaRPr lang="en-US" dirty="0"/>
          </a:p>
          <a:p>
            <a:pPr marL="514350" lvl="0" indent="-514350">
              <a:buFont typeface="+mj-lt"/>
              <a:buAutoNum type="arabicPeriod"/>
            </a:pPr>
            <a:r>
              <a:rPr lang="en-US" dirty="0"/>
              <a:t>Which pools were visited the most during the game? </a:t>
            </a:r>
            <a:endParaRPr lang="en-US" dirty="0">
              <a:solidFill>
                <a:srgbClr val="0000FF"/>
              </a:solidFill>
            </a:endParaRPr>
          </a:p>
          <a:p>
            <a:pPr marL="514350" indent="-514350">
              <a:buFont typeface="+mj-lt"/>
              <a:buAutoNum type="arabicPeriod"/>
            </a:pPr>
            <a:r>
              <a:rPr lang="en-US" dirty="0"/>
              <a:t>Which pools were visited least during the game? </a:t>
            </a:r>
          </a:p>
          <a:p>
            <a:pPr marL="514350" lvl="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27</a:t>
            </a:fld>
            <a:endParaRPr lang="en-US"/>
          </a:p>
        </p:txBody>
      </p:sp>
    </p:spTree>
    <p:extLst>
      <p:ext uri="{BB962C8B-B14F-4D97-AF65-F5344CB8AC3E}">
        <p14:creationId xmlns:p14="http://schemas.microsoft.com/office/powerpoint/2010/main" val="30813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Visitation Graph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solidFill>
                  <a:srgbClr val="000000"/>
                </a:solidFill>
              </a:rPr>
              <a:t>Where were most of the organic carbon atoms located during the game? Why?</a:t>
            </a:r>
          </a:p>
          <a:p>
            <a:pPr marL="514350" indent="-514350">
              <a:buFont typeface="+mj-lt"/>
              <a:buAutoNum type="arabicPeriod"/>
            </a:pPr>
            <a:r>
              <a:rPr lang="en-US" dirty="0" smtClean="0">
                <a:solidFill>
                  <a:srgbClr val="000000"/>
                </a:solidFill>
              </a:rPr>
              <a:t>Do you think this represents where organic carbon is located in real ecosystems?</a:t>
            </a:r>
            <a:r>
              <a:rPr lang="en-US" dirty="0"/>
              <a:t> </a:t>
            </a:r>
            <a:endParaRPr lang="en-US" dirty="0" smtClean="0"/>
          </a:p>
          <a:p>
            <a:pPr marL="514350" indent="-514350">
              <a:buFont typeface="+mj-lt"/>
              <a:buAutoNum type="arabicPeriod"/>
            </a:pPr>
            <a:r>
              <a:rPr lang="en-US" dirty="0" smtClean="0"/>
              <a:t>Why </a:t>
            </a:r>
            <a:r>
              <a:rPr lang="en-US" dirty="0"/>
              <a:t>do you think carbon visits some pools more than others? </a:t>
            </a:r>
          </a:p>
          <a:p>
            <a:pPr marL="0" lvl="0" indent="0">
              <a:buNone/>
            </a:pPr>
            <a:r>
              <a:rPr lang="en-US" dirty="0" smtClean="0">
                <a:solidFill>
                  <a:srgbClr val="000000"/>
                </a:solidFill>
              </a:rPr>
              <a:t> </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92294A01-5C9A-5B49-BA85-52E6C4A953ED}" type="slidenum">
              <a:rPr lang="en-US" smtClean="0"/>
              <a:pPr/>
              <a:t>28</a:t>
            </a:fld>
            <a:endParaRPr lang="en-US"/>
          </a:p>
        </p:txBody>
      </p:sp>
    </p:spTree>
    <p:extLst>
      <p:ext uri="{BB962C8B-B14F-4D97-AF65-F5344CB8AC3E}">
        <p14:creationId xmlns:p14="http://schemas.microsoft.com/office/powerpoint/2010/main" val="23582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to Mr. Terry’s class </a:t>
            </a:r>
            <a:br>
              <a:rPr lang="en-US" dirty="0" smtClean="0"/>
            </a:br>
            <a:r>
              <a:rPr lang="en-US" dirty="0" smtClean="0"/>
              <a:t>sample data</a:t>
            </a:r>
            <a:endParaRPr lang="en-US" dirty="0"/>
          </a:p>
        </p:txBody>
      </p:sp>
      <p:pic>
        <p:nvPicPr>
          <p:cNvPr id="5" name="Picture 4"/>
          <p:cNvPicPr>
            <a:picLocks noChangeAspect="1"/>
          </p:cNvPicPr>
          <p:nvPr/>
        </p:nvPicPr>
        <p:blipFill>
          <a:blip r:embed="rId2"/>
          <a:stretch>
            <a:fillRect/>
          </a:stretch>
        </p:blipFill>
        <p:spPr>
          <a:xfrm>
            <a:off x="347301" y="1879599"/>
            <a:ext cx="8386720" cy="4430376"/>
          </a:xfrm>
          <a:prstGeom prst="rect">
            <a:avLst/>
          </a:prstGeom>
        </p:spPr>
      </p:pic>
      <p:sp>
        <p:nvSpPr>
          <p:cNvPr id="3" name="Slide Number Placeholder 2"/>
          <p:cNvSpPr>
            <a:spLocks noGrp="1"/>
          </p:cNvSpPr>
          <p:nvPr>
            <p:ph type="sldNum" sz="quarter" idx="12"/>
          </p:nvPr>
        </p:nvSpPr>
        <p:spPr/>
        <p:txBody>
          <a:bodyPr/>
          <a:lstStyle/>
          <a:p>
            <a:fld id="{92294A01-5C9A-5B49-BA85-52E6C4A953ED}" type="slidenum">
              <a:rPr lang="en-US" smtClean="0"/>
              <a:pPr/>
              <a:t>29</a:t>
            </a:fld>
            <a:endParaRPr lang="en-US"/>
          </a:p>
        </p:txBody>
      </p:sp>
    </p:spTree>
    <p:extLst>
      <p:ext uri="{BB962C8B-B14F-4D97-AF65-F5344CB8AC3E}">
        <p14:creationId xmlns:p14="http://schemas.microsoft.com/office/powerpoint/2010/main" val="103355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2" name="Rectangle 1"/>
          <p:cNvSpPr/>
          <p:nvPr/>
        </p:nvSpPr>
        <p:spPr>
          <a:xfrm>
            <a:off x="685800" y="1524000"/>
            <a:ext cx="7696200" cy="4893647"/>
          </a:xfrm>
          <a:prstGeom prst="rect">
            <a:avLst/>
          </a:prstGeom>
        </p:spPr>
        <p:txBody>
          <a:bodyPr wrap="square">
            <a:spAutoFit/>
          </a:bodyPr>
          <a:lstStyle/>
          <a:p>
            <a:pPr lvl="0"/>
            <a:r>
              <a:rPr lang="en-US" sz="2400" b="1" dirty="0" smtClean="0">
                <a:solidFill>
                  <a:schemeClr val="bg1"/>
                </a:solidFill>
                <a:latin typeface="Arial Narrow" pitchFamily="34" charset="0"/>
              </a:rPr>
              <a:t>Global </a:t>
            </a:r>
            <a:r>
              <a:rPr lang="en-US" sz="2400" b="1" dirty="0">
                <a:solidFill>
                  <a:schemeClr val="bg1"/>
                </a:solidFill>
                <a:latin typeface="Arial Narrow" pitchFamily="34" charset="0"/>
              </a:rPr>
              <a:t>carbon cycle </a:t>
            </a:r>
            <a:r>
              <a:rPr lang="en-US" sz="2400" b="1" dirty="0" smtClean="0">
                <a:solidFill>
                  <a:schemeClr val="bg1"/>
                </a:solidFill>
                <a:latin typeface="Arial Narrow" pitchFamily="34" charset="0"/>
              </a:rPr>
              <a:t>is currently </a:t>
            </a:r>
            <a:r>
              <a:rPr lang="en-US" sz="2400" b="1" dirty="0">
                <a:solidFill>
                  <a:schemeClr val="bg1"/>
                </a:solidFill>
                <a:latin typeface="Arial Narrow" pitchFamily="34" charset="0"/>
              </a:rPr>
              <a:t>being perturbed </a:t>
            </a:r>
            <a:r>
              <a:rPr lang="en-US" sz="2400" b="1" dirty="0" smtClean="0">
                <a:solidFill>
                  <a:schemeClr val="bg1"/>
                </a:solidFill>
                <a:latin typeface="Arial Narrow" pitchFamily="34" charset="0"/>
              </a:rPr>
              <a:t>by:</a:t>
            </a:r>
          </a:p>
          <a:p>
            <a:pPr lvl="0"/>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(a</a:t>
            </a:r>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fossil fuel burning</a:t>
            </a:r>
          </a:p>
          <a:p>
            <a:pPr lvl="0"/>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(b</a:t>
            </a:r>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deforestation</a:t>
            </a:r>
          </a:p>
          <a:p>
            <a:pPr lvl="0"/>
            <a:endParaRPr lang="en-US" sz="2400" b="1" dirty="0">
              <a:solidFill>
                <a:schemeClr val="bg1"/>
              </a:solidFill>
              <a:latin typeface="Arial Narrow" pitchFamily="34" charset="0"/>
            </a:endParaRPr>
          </a:p>
          <a:p>
            <a:pPr lvl="0"/>
            <a:r>
              <a:rPr lang="en-US" sz="2400" b="1" dirty="0" smtClean="0">
                <a:solidFill>
                  <a:schemeClr val="bg1"/>
                </a:solidFill>
                <a:latin typeface="Arial Narrow" pitchFamily="34" charset="0"/>
              </a:rPr>
              <a:t>Increase </a:t>
            </a:r>
            <a:r>
              <a:rPr lang="en-US" sz="2400" b="1" dirty="0">
                <a:solidFill>
                  <a:schemeClr val="bg1"/>
                </a:solidFill>
                <a:latin typeface="Arial Narrow" pitchFamily="34" charset="0"/>
              </a:rPr>
              <a:t>in input to CO</a:t>
            </a:r>
            <a:r>
              <a:rPr lang="en-US" sz="2400" b="1" baseline="-25000" dirty="0">
                <a:solidFill>
                  <a:schemeClr val="bg1"/>
                </a:solidFill>
                <a:latin typeface="Arial Narrow" pitchFamily="34" charset="0"/>
              </a:rPr>
              <a:t>2</a:t>
            </a:r>
            <a:r>
              <a:rPr lang="en-US" sz="2400" b="1" dirty="0">
                <a:solidFill>
                  <a:schemeClr val="bg1"/>
                </a:solidFill>
                <a:latin typeface="Arial Narrow" pitchFamily="34" charset="0"/>
              </a:rPr>
              <a:t> stock, decrease in loss to plant </a:t>
            </a:r>
            <a:r>
              <a:rPr lang="en-US" sz="2400" b="1" dirty="0" smtClean="0">
                <a:solidFill>
                  <a:schemeClr val="bg1"/>
                </a:solidFill>
                <a:latin typeface="Arial Narrow" pitchFamily="34" charset="0"/>
              </a:rPr>
              <a:t>uptake</a:t>
            </a:r>
          </a:p>
          <a:p>
            <a:pPr lvl="0"/>
            <a:endParaRPr lang="en-US" sz="2400" b="1" dirty="0">
              <a:solidFill>
                <a:schemeClr val="bg1"/>
              </a:solidFill>
              <a:latin typeface="Arial Narrow" pitchFamily="34" charset="0"/>
            </a:endParaRPr>
          </a:p>
          <a:p>
            <a:pPr lvl="0"/>
            <a:r>
              <a:rPr lang="en-US" sz="2400" b="1" dirty="0" smtClean="0">
                <a:solidFill>
                  <a:schemeClr val="bg1"/>
                </a:solidFill>
                <a:latin typeface="Arial Narrow" pitchFamily="34" charset="0"/>
              </a:rPr>
              <a:t>Important questions for consideration:</a:t>
            </a:r>
          </a:p>
          <a:p>
            <a:pPr lvl="0"/>
            <a:r>
              <a:rPr lang="en-US" sz="2400" b="1" dirty="0" smtClean="0">
                <a:solidFill>
                  <a:schemeClr val="bg1"/>
                </a:solidFill>
                <a:latin typeface="Arial Narrow" pitchFamily="34" charset="0"/>
              </a:rPr>
              <a:t>	Where </a:t>
            </a:r>
            <a:r>
              <a:rPr lang="en-US" sz="2400" b="1" dirty="0">
                <a:solidFill>
                  <a:schemeClr val="bg1"/>
                </a:solidFill>
                <a:latin typeface="Arial Narrow" pitchFamily="34" charset="0"/>
              </a:rPr>
              <a:t>will </a:t>
            </a:r>
            <a:r>
              <a:rPr lang="en-US" sz="2400" b="1" dirty="0" smtClean="0">
                <a:solidFill>
                  <a:schemeClr val="bg1"/>
                </a:solidFill>
                <a:latin typeface="Arial Narrow" pitchFamily="34" charset="0"/>
              </a:rPr>
              <a:t>the </a:t>
            </a:r>
            <a:r>
              <a:rPr lang="en-US" sz="2400" b="1" dirty="0">
                <a:solidFill>
                  <a:schemeClr val="bg1"/>
                </a:solidFill>
                <a:latin typeface="Arial Narrow" pitchFamily="34" charset="0"/>
              </a:rPr>
              <a:t>excess CO</a:t>
            </a:r>
            <a:r>
              <a:rPr lang="en-US" sz="2400" b="1" baseline="-25000" dirty="0">
                <a:solidFill>
                  <a:schemeClr val="bg1"/>
                </a:solidFill>
                <a:latin typeface="Arial Narrow" pitchFamily="34" charset="0"/>
              </a:rPr>
              <a:t>2</a:t>
            </a:r>
            <a:r>
              <a:rPr lang="en-US" sz="2400" b="1" dirty="0">
                <a:solidFill>
                  <a:schemeClr val="bg1"/>
                </a:solidFill>
                <a:latin typeface="Arial Narrow" pitchFamily="34" charset="0"/>
              </a:rPr>
              <a:t> end </a:t>
            </a:r>
            <a:r>
              <a:rPr lang="en-US" sz="2400" b="1" dirty="0" smtClean="0">
                <a:solidFill>
                  <a:schemeClr val="bg1"/>
                </a:solidFill>
                <a:latin typeface="Arial Narrow" pitchFamily="34" charset="0"/>
              </a:rPr>
              <a:t>up?</a:t>
            </a:r>
          </a:p>
          <a:p>
            <a:pPr lvl="0"/>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How </a:t>
            </a:r>
            <a:r>
              <a:rPr lang="en-US" sz="2400" b="1" dirty="0">
                <a:solidFill>
                  <a:schemeClr val="bg1"/>
                </a:solidFill>
                <a:latin typeface="Arial Narrow" pitchFamily="34" charset="0"/>
              </a:rPr>
              <a:t>much will be sequestered back into </a:t>
            </a:r>
            <a:r>
              <a:rPr lang="en-US" sz="2400" b="1" dirty="0" smtClean="0">
                <a:solidFill>
                  <a:schemeClr val="bg1"/>
                </a:solidFill>
                <a:latin typeface="Arial Narrow" pitchFamily="34" charset="0"/>
              </a:rPr>
              <a:t>plant 	biomass</a:t>
            </a:r>
            <a:r>
              <a:rPr lang="en-US" sz="2400" b="1" dirty="0">
                <a:solidFill>
                  <a:schemeClr val="bg1"/>
                </a:solidFill>
                <a:latin typeface="Arial Narrow" pitchFamily="34" charset="0"/>
              </a:rPr>
              <a:t>, given current deforestation rates?</a:t>
            </a:r>
          </a:p>
          <a:p>
            <a:pPr lvl="0"/>
            <a:endParaRPr lang="en-US" sz="2400" b="1" dirty="0" smtClean="0">
              <a:solidFill>
                <a:schemeClr val="bg1"/>
              </a:solidFill>
              <a:latin typeface="Arial Narrow" pitchFamily="34" charset="0"/>
            </a:endParaRPr>
          </a:p>
          <a:p>
            <a:pPr lvl="0" algn="ctr"/>
            <a:r>
              <a:rPr lang="en-US" sz="2400" b="1" dirty="0" smtClean="0">
                <a:solidFill>
                  <a:srgbClr val="FFFF00"/>
                </a:solidFill>
                <a:latin typeface="Arial Narrow" pitchFamily="34" charset="0"/>
              </a:rPr>
              <a:t>Today</a:t>
            </a:r>
            <a:r>
              <a:rPr lang="en-US" sz="2400" b="1" dirty="0">
                <a:solidFill>
                  <a:srgbClr val="FFFF00"/>
                </a:solidFill>
                <a:latin typeface="Arial Narrow" pitchFamily="34" charset="0"/>
              </a:rPr>
              <a:t>: </a:t>
            </a:r>
          </a:p>
          <a:p>
            <a:pPr lvl="0" algn="ctr"/>
            <a:r>
              <a:rPr lang="en-US" sz="2400" b="1" dirty="0" smtClean="0">
                <a:solidFill>
                  <a:srgbClr val="FFFF00"/>
                </a:solidFill>
                <a:latin typeface="Arial Narrow" pitchFamily="34" charset="0"/>
              </a:rPr>
              <a:t>We will </a:t>
            </a:r>
            <a:r>
              <a:rPr lang="en-US" sz="2400" b="1" dirty="0">
                <a:solidFill>
                  <a:srgbClr val="FFFF00"/>
                </a:solidFill>
                <a:latin typeface="Arial Narrow" pitchFamily="34" charset="0"/>
              </a:rPr>
              <a:t>look at the tools used to address </a:t>
            </a:r>
            <a:r>
              <a:rPr lang="en-US" sz="2400" b="1" dirty="0" smtClean="0">
                <a:solidFill>
                  <a:srgbClr val="FFFF00"/>
                </a:solidFill>
                <a:latin typeface="Arial Narrow" pitchFamily="34" charset="0"/>
              </a:rPr>
              <a:t>questions </a:t>
            </a:r>
            <a:r>
              <a:rPr lang="en-US" sz="2400" b="1" dirty="0">
                <a:solidFill>
                  <a:srgbClr val="FFFF00"/>
                </a:solidFill>
                <a:latin typeface="Arial Narrow" pitchFamily="34" charset="0"/>
              </a:rPr>
              <a:t>like this.</a:t>
            </a: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cxnSp>
        <p:nvCxnSpPr>
          <p:cNvPr id="4" name="Straight Arrow Connector 3"/>
          <p:cNvCxnSpPr/>
          <p:nvPr/>
        </p:nvCxnSpPr>
        <p:spPr>
          <a:xfrm flipH="1">
            <a:off x="1143000" y="2133600"/>
            <a:ext cx="457200" cy="990600"/>
          </a:xfrm>
          <a:prstGeom prst="straightConnector1">
            <a:avLst/>
          </a:prstGeom>
          <a:ln w="254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10000" y="2552700"/>
            <a:ext cx="990600" cy="495300"/>
          </a:xfrm>
          <a:prstGeom prst="straightConnector1">
            <a:avLst/>
          </a:prstGeom>
          <a:ln w="254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42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Energy?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Where was energy at the beginning of the game? What form of energy was it in?</a:t>
            </a:r>
          </a:p>
          <a:p>
            <a:pPr marL="514350" indent="-514350">
              <a:buFont typeface="+mj-lt"/>
              <a:buAutoNum type="arabicPeriod"/>
            </a:pPr>
            <a:r>
              <a:rPr lang="en-US" dirty="0" smtClean="0"/>
              <a:t>Where was energy at the end of the game? What form of energy was it in? </a:t>
            </a:r>
            <a:endParaRPr lang="en-US" dirty="0" smtClean="0">
              <a:solidFill>
                <a:srgbClr val="0000FF"/>
              </a:solidFill>
            </a:endParaRPr>
          </a:p>
          <a:p>
            <a:pPr marL="514350" lvl="0" indent="-514350">
              <a:buFont typeface="+mj-lt"/>
              <a:buAutoNum type="arabicPeriod"/>
            </a:pPr>
            <a:endParaRPr lang="en-US" dirty="0" smtClean="0">
              <a:solidFill>
                <a:srgbClr val="0000FF"/>
              </a:solidFill>
            </a:endParaRPr>
          </a:p>
          <a:p>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30</a:t>
            </a:fld>
            <a:endParaRPr lang="en-US"/>
          </a:p>
        </p:txBody>
      </p:sp>
    </p:spTree>
    <p:extLst>
      <p:ext uri="{BB962C8B-B14F-4D97-AF65-F5344CB8AC3E}">
        <p14:creationId xmlns:p14="http://schemas.microsoft.com/office/powerpoint/2010/main" val="25681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Energy?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What is the way that sunlight energy becomes chemical energy?</a:t>
            </a:r>
          </a:p>
          <a:p>
            <a:pPr marL="514350" indent="-514350">
              <a:buFont typeface="+mj-lt"/>
              <a:buAutoNum type="arabicPeriod"/>
            </a:pPr>
            <a:r>
              <a:rPr lang="en-US" dirty="0" smtClean="0"/>
              <a:t>How does chemical energy move around the ecosystem?</a:t>
            </a:r>
            <a:endParaRPr lang="en-US" dirty="0" smtClean="0">
              <a:solidFill>
                <a:srgbClr val="000000"/>
              </a:solidFill>
            </a:endParaRPr>
          </a:p>
          <a:p>
            <a:pPr marL="514350" indent="-514350">
              <a:buFont typeface="+mj-lt"/>
              <a:buAutoNum type="arabicPeriod"/>
            </a:pPr>
            <a:r>
              <a:rPr lang="en-US" dirty="0" smtClean="0">
                <a:solidFill>
                  <a:srgbClr val="000000"/>
                </a:solidFill>
              </a:rPr>
              <a:t>Once chemical energy is transformed into heat, can it return to chemical energy?</a:t>
            </a:r>
          </a:p>
          <a:p>
            <a:pPr marL="514350" lvl="0" indent="-514350">
              <a:buFont typeface="+mj-lt"/>
              <a:buAutoNum type="arabicPeriod"/>
            </a:pPr>
            <a:endParaRPr lang="en-US" dirty="0" smtClean="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31</a:t>
            </a:fld>
            <a:endParaRPr lang="en-US"/>
          </a:p>
        </p:txBody>
      </p:sp>
    </p:spTree>
    <p:extLst>
      <p:ext uri="{BB962C8B-B14F-4D97-AF65-F5344CB8AC3E}">
        <p14:creationId xmlns:p14="http://schemas.microsoft.com/office/powerpoint/2010/main" val="42015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364"/>
            <a:ext cx="8229600" cy="4525963"/>
          </a:xfrm>
        </p:spPr>
        <p:txBody>
          <a:bodyPr>
            <a:normAutofit/>
          </a:bodyPr>
          <a:lstStyle/>
          <a:p>
            <a:pPr marL="514350" indent="-514350">
              <a:buFont typeface="+mj-lt"/>
              <a:buAutoNum type="arabicPeriod"/>
            </a:pPr>
            <a:r>
              <a:rPr lang="en-US" dirty="0"/>
              <a:t>W</a:t>
            </a:r>
            <a:r>
              <a:rPr lang="en-US" dirty="0" smtClean="0"/>
              <a:t>hat </a:t>
            </a:r>
            <a:r>
              <a:rPr lang="en-US" dirty="0"/>
              <a:t>is the </a:t>
            </a:r>
            <a:r>
              <a:rPr lang="en-US" b="1" dirty="0"/>
              <a:t>only </a:t>
            </a:r>
            <a:r>
              <a:rPr lang="en-US" dirty="0"/>
              <a:t>way that inorganic carbon transformed into organic</a:t>
            </a:r>
            <a:r>
              <a:rPr lang="en-US" dirty="0" smtClean="0"/>
              <a:t> biomass? </a:t>
            </a:r>
          </a:p>
          <a:p>
            <a:pPr marL="514350" indent="-514350">
              <a:buFont typeface="+mj-lt"/>
              <a:buAutoNum type="arabicPeriod"/>
            </a:pPr>
            <a:r>
              <a:rPr lang="en-US" dirty="0" smtClean="0"/>
              <a:t>What is the </a:t>
            </a:r>
            <a:r>
              <a:rPr lang="en-US" b="1" dirty="0" smtClean="0"/>
              <a:t>only</a:t>
            </a:r>
            <a:r>
              <a:rPr lang="en-US" dirty="0" smtClean="0"/>
              <a:t> way that sunlight energy can be transformed into chemical energy?</a:t>
            </a:r>
          </a:p>
          <a:p>
            <a:pPr marL="514350" indent="-514350">
              <a:buFont typeface="+mj-lt"/>
              <a:buAutoNum type="arabicPeriod"/>
            </a:pPr>
            <a:r>
              <a:rPr lang="en-US" dirty="0" smtClean="0"/>
              <a:t>What would be the result for the ecosystem if this process did not occur? </a:t>
            </a:r>
            <a:endParaRPr lang="en-US" dirty="0" smtClean="0">
              <a:solidFill>
                <a:srgbClr val="0000FF"/>
              </a:solidFill>
            </a:endParaRPr>
          </a:p>
          <a:p>
            <a:pPr marL="514350" lvl="0" indent="-514350">
              <a:buFont typeface="+mj-lt"/>
              <a:buAutoNum type="arabicPeriod"/>
            </a:pPr>
            <a:endParaRPr lang="en-US" dirty="0" smtClean="0"/>
          </a:p>
          <a:p>
            <a:pPr marL="514350" lvl="0" indent="-514350">
              <a:buFont typeface="+mj-lt"/>
              <a:buAutoNum type="arabicPeriod"/>
            </a:pPr>
            <a:endParaRPr lang="en-US" dirty="0">
              <a:solidFill>
                <a:srgbClr val="0000FF"/>
              </a:solidFill>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Bonus Questions</a:t>
            </a:r>
            <a:r>
              <a:rPr lang="en-US" smtClean="0"/>
              <a:t>: Important Processes</a:t>
            </a:r>
            <a:endParaRPr lang="en-US" dirty="0"/>
          </a:p>
        </p:txBody>
      </p:sp>
      <p:sp>
        <p:nvSpPr>
          <p:cNvPr id="2" name="Slide Number Placeholder 1"/>
          <p:cNvSpPr>
            <a:spLocks noGrp="1"/>
          </p:cNvSpPr>
          <p:nvPr>
            <p:ph type="sldNum" sz="quarter" idx="12"/>
          </p:nvPr>
        </p:nvSpPr>
        <p:spPr/>
        <p:txBody>
          <a:bodyPr/>
          <a:lstStyle/>
          <a:p>
            <a:fld id="{92294A01-5C9A-5B49-BA85-52E6C4A953ED}" type="slidenum">
              <a:rPr lang="en-US" smtClean="0"/>
              <a:pPr/>
              <a:t>32</a:t>
            </a:fld>
            <a:endParaRPr lang="en-US"/>
          </a:p>
        </p:txBody>
      </p:sp>
    </p:spTree>
    <p:extLst>
      <p:ext uri="{BB962C8B-B14F-4D97-AF65-F5344CB8AC3E}">
        <p14:creationId xmlns:p14="http://schemas.microsoft.com/office/powerpoint/2010/main" val="3762673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Which carbon-transforming process transformed </a:t>
            </a:r>
            <a:r>
              <a:rPr lang="en-US" dirty="0"/>
              <a:t>you from a </a:t>
            </a:r>
            <a:r>
              <a:rPr lang="en-US" sz="2000" dirty="0"/>
              <a:t>small </a:t>
            </a:r>
            <a:r>
              <a:rPr lang="en-US" dirty="0"/>
              <a:t>organic molecule into a</a:t>
            </a:r>
            <a:r>
              <a:rPr lang="en-US" dirty="0" smtClean="0"/>
              <a:t> </a:t>
            </a:r>
            <a:r>
              <a:rPr lang="en-US" sz="3600" dirty="0" smtClean="0"/>
              <a:t>LARGE </a:t>
            </a:r>
            <a:r>
              <a:rPr lang="en-US" dirty="0" smtClean="0"/>
              <a:t>organic </a:t>
            </a:r>
            <a:r>
              <a:rPr lang="en-US" dirty="0"/>
              <a:t>molecule?</a:t>
            </a:r>
            <a:r>
              <a:rPr lang="en-US" dirty="0" smtClean="0"/>
              <a:t> </a:t>
            </a:r>
            <a:endParaRPr lang="en-US" dirty="0" smtClean="0">
              <a:solidFill>
                <a:srgbClr val="0000FF"/>
              </a:solidFill>
            </a:endParaRPr>
          </a:p>
          <a:p>
            <a:pPr marL="514350" lvl="0" indent="-514350">
              <a:buFont typeface="+mj-lt"/>
              <a:buAutoNum type="arabicPeriod"/>
            </a:pPr>
            <a:r>
              <a:rPr lang="en-US" dirty="0" smtClean="0"/>
              <a:t>At </a:t>
            </a:r>
            <a:r>
              <a:rPr lang="en-US" dirty="0"/>
              <a:t>which </a:t>
            </a:r>
            <a:r>
              <a:rPr lang="en-US" dirty="0" smtClean="0"/>
              <a:t>locations in </a:t>
            </a:r>
            <a:r>
              <a:rPr lang="en-US" dirty="0"/>
              <a:t>the game did this process happen?</a:t>
            </a:r>
            <a:r>
              <a:rPr lang="en-US" dirty="0" smtClean="0"/>
              <a:t> </a:t>
            </a:r>
            <a:endParaRPr lang="en-US" dirty="0" smtClean="0">
              <a:solidFill>
                <a:srgbClr val="0000FF"/>
              </a:solidFill>
            </a:endParaRPr>
          </a:p>
          <a:p>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dirty="0" smtClean="0"/>
              <a:t>Important Processes</a:t>
            </a:r>
            <a:endParaRPr lang="en-US" dirty="0"/>
          </a:p>
        </p:txBody>
      </p:sp>
      <p:sp>
        <p:nvSpPr>
          <p:cNvPr id="2" name="Slide Number Placeholder 1"/>
          <p:cNvSpPr>
            <a:spLocks noGrp="1"/>
          </p:cNvSpPr>
          <p:nvPr>
            <p:ph type="sldNum" sz="quarter" idx="12"/>
          </p:nvPr>
        </p:nvSpPr>
        <p:spPr/>
        <p:txBody>
          <a:bodyPr/>
          <a:lstStyle/>
          <a:p>
            <a:fld id="{92294A01-5C9A-5B49-BA85-52E6C4A953ED}" type="slidenum">
              <a:rPr lang="en-US" smtClean="0"/>
              <a:pPr/>
              <a:t>33</a:t>
            </a:fld>
            <a:endParaRPr lang="en-US"/>
          </a:p>
        </p:txBody>
      </p:sp>
    </p:spTree>
    <p:extLst>
      <p:ext uri="{BB962C8B-B14F-4D97-AF65-F5344CB8AC3E}">
        <p14:creationId xmlns:p14="http://schemas.microsoft.com/office/powerpoint/2010/main" val="359379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Processes</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Which carbon-transforming process transformed </a:t>
            </a:r>
            <a:r>
              <a:rPr lang="en-US" dirty="0"/>
              <a:t>you from a</a:t>
            </a:r>
            <a:r>
              <a:rPr lang="en-US" dirty="0" smtClean="0"/>
              <a:t> LARGE organic </a:t>
            </a:r>
            <a:r>
              <a:rPr lang="en-US" dirty="0"/>
              <a:t>molecule into a </a:t>
            </a:r>
            <a:r>
              <a:rPr lang="en-US" sz="2400" dirty="0"/>
              <a:t>small </a:t>
            </a:r>
            <a:r>
              <a:rPr lang="en-US" dirty="0"/>
              <a:t>organic molecule?</a:t>
            </a:r>
            <a:r>
              <a:rPr lang="en-US" dirty="0" smtClean="0"/>
              <a:t> </a:t>
            </a:r>
            <a:endParaRPr lang="en-US" dirty="0" smtClean="0">
              <a:solidFill>
                <a:srgbClr val="0000FF"/>
              </a:solidFill>
            </a:endParaRPr>
          </a:p>
          <a:p>
            <a:pPr marL="514350" lvl="0" indent="-514350">
              <a:buFont typeface="+mj-lt"/>
              <a:buAutoNum type="arabicPeriod"/>
            </a:pPr>
            <a:r>
              <a:rPr lang="en-US" dirty="0" smtClean="0"/>
              <a:t>At </a:t>
            </a:r>
            <a:r>
              <a:rPr lang="en-US" dirty="0"/>
              <a:t>which </a:t>
            </a:r>
            <a:r>
              <a:rPr lang="en-US" dirty="0" smtClean="0"/>
              <a:t>locations in </a:t>
            </a:r>
            <a:r>
              <a:rPr lang="en-US" dirty="0"/>
              <a:t>the game did this process happen?</a:t>
            </a:r>
            <a:r>
              <a:rPr lang="en-US" dirty="0" smtClean="0"/>
              <a:t> </a:t>
            </a:r>
            <a:endParaRPr lang="en-US" dirty="0" smtClean="0">
              <a:solidFill>
                <a:srgbClr val="0000FF"/>
              </a:solidFill>
            </a:endParaRPr>
          </a:p>
          <a:p>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34</a:t>
            </a:fld>
            <a:endParaRPr lang="en-US"/>
          </a:p>
        </p:txBody>
      </p:sp>
    </p:spTree>
    <p:extLst>
      <p:ext uri="{BB962C8B-B14F-4D97-AF65-F5344CB8AC3E}">
        <p14:creationId xmlns:p14="http://schemas.microsoft.com/office/powerpoint/2010/main" val="74589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that supposed to be real?</a:t>
            </a:r>
            <a:endParaRPr lang="en-US" dirty="0"/>
          </a:p>
        </p:txBody>
      </p:sp>
      <p:sp>
        <p:nvSpPr>
          <p:cNvPr id="3" name="Content Placeholder 2"/>
          <p:cNvSpPr>
            <a:spLocks noGrp="1"/>
          </p:cNvSpPr>
          <p:nvPr>
            <p:ph idx="1"/>
          </p:nvPr>
        </p:nvSpPr>
        <p:spPr/>
        <p:txBody>
          <a:bodyPr>
            <a:normAutofit/>
          </a:bodyPr>
          <a:lstStyle/>
          <a:p>
            <a:pPr marL="52388" indent="-52388">
              <a:buNone/>
            </a:pPr>
            <a:r>
              <a:rPr lang="en-US" dirty="0" smtClean="0"/>
              <a:t>The game you just played </a:t>
            </a:r>
            <a:r>
              <a:rPr lang="en-US" dirty="0"/>
              <a:t>is a </a:t>
            </a:r>
            <a:r>
              <a:rPr lang="en-US" b="1" dirty="0"/>
              <a:t>model </a:t>
            </a:r>
            <a:r>
              <a:rPr lang="en-US" dirty="0"/>
              <a:t>of a real ecosystem, which means that it represents some parts of an ecosystem, but</a:t>
            </a:r>
            <a:r>
              <a:rPr lang="en-US" dirty="0" smtClean="0"/>
              <a:t> with limitations. </a:t>
            </a:r>
            <a:r>
              <a:rPr lang="en-US" dirty="0"/>
              <a:t>This means what happened in the game </a:t>
            </a:r>
            <a:r>
              <a:rPr lang="en-US" dirty="0" smtClean="0"/>
              <a:t>is not </a:t>
            </a:r>
            <a:r>
              <a:rPr lang="en-US" dirty="0"/>
              <a:t>exactly how</a:t>
            </a:r>
            <a:r>
              <a:rPr lang="en-US" dirty="0" smtClean="0"/>
              <a:t> things happen </a:t>
            </a:r>
            <a:r>
              <a:rPr lang="en-US" dirty="0"/>
              <a:t>in a real ecosystem. With</a:t>
            </a:r>
            <a:r>
              <a:rPr lang="en-US" dirty="0" smtClean="0"/>
              <a:t> a partner</a:t>
            </a:r>
            <a:r>
              <a:rPr lang="en-US" dirty="0"/>
              <a:t>, brainstorm about ways</a:t>
            </a:r>
            <a:r>
              <a:rPr lang="en-US" dirty="0" smtClean="0"/>
              <a:t> you </a:t>
            </a:r>
            <a:r>
              <a:rPr lang="en-US" dirty="0"/>
              <a:t>noticed that this ecosystem is different from real ecosystems. When you are done, share your ideas with the </a:t>
            </a:r>
            <a:r>
              <a:rPr lang="en-US" dirty="0" smtClean="0"/>
              <a:t>class. </a:t>
            </a:r>
          </a:p>
          <a:p>
            <a:endParaRPr lang="en-US" dirty="0"/>
          </a:p>
        </p:txBody>
      </p:sp>
      <p:sp>
        <p:nvSpPr>
          <p:cNvPr id="4" name="Slide Number Placeholder 3"/>
          <p:cNvSpPr>
            <a:spLocks noGrp="1"/>
          </p:cNvSpPr>
          <p:nvPr>
            <p:ph type="sldNum" sz="quarter" idx="12"/>
          </p:nvPr>
        </p:nvSpPr>
        <p:spPr/>
        <p:txBody>
          <a:bodyPr/>
          <a:lstStyle/>
          <a:p>
            <a:fld id="{92294A01-5C9A-5B49-BA85-52E6C4A953ED}" type="slidenum">
              <a:rPr lang="en-US" smtClean="0"/>
              <a:pPr/>
              <a:t>35</a:t>
            </a:fld>
            <a:endParaRPr lang="en-US"/>
          </a:p>
        </p:txBody>
      </p:sp>
    </p:spTree>
    <p:extLst>
      <p:ext uri="{BB962C8B-B14F-4D97-AF65-F5344CB8AC3E}">
        <p14:creationId xmlns:p14="http://schemas.microsoft.com/office/powerpoint/2010/main" val="827627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625" y="75442"/>
            <a:ext cx="8716473" cy="6677938"/>
          </a:xfrm>
        </p:spPr>
        <p:txBody>
          <a:bodyPr>
            <a:noAutofit/>
          </a:bodyPr>
          <a:lstStyle/>
          <a:p>
            <a:pPr marL="0" lvl="0" indent="0" algn="ctr">
              <a:buNone/>
            </a:pPr>
            <a:r>
              <a:rPr lang="en-US" sz="3600" dirty="0"/>
              <a:t>Here </a:t>
            </a:r>
            <a:r>
              <a:rPr lang="en-US" sz="3600" dirty="0" smtClean="0"/>
              <a:t>are </a:t>
            </a:r>
            <a:r>
              <a:rPr lang="en-US" sz="3600" dirty="0" smtClean="0"/>
              <a:t>a couple ways </a:t>
            </a:r>
            <a:r>
              <a:rPr lang="en-US" sz="3600" dirty="0"/>
              <a:t>that the game differs from real ecosystems. </a:t>
            </a:r>
            <a:endParaRPr lang="en-US" sz="3600" dirty="0" smtClean="0"/>
          </a:p>
          <a:p>
            <a:pPr marL="571500" indent="-514350">
              <a:buFont typeface="+mj-lt"/>
              <a:buAutoNum type="arabicPeriod"/>
            </a:pPr>
            <a:r>
              <a:rPr lang="en-US" sz="2400" dirty="0" smtClean="0"/>
              <a:t>Rabbits don’t only eat grass, and foxes don’t only eat rabbits.</a:t>
            </a:r>
          </a:p>
          <a:p>
            <a:pPr marL="571500" indent="-514350">
              <a:buFont typeface="+mj-lt"/>
              <a:buAutoNum type="arabicPeriod"/>
            </a:pPr>
            <a:r>
              <a:rPr lang="en-US" sz="2400" dirty="0" smtClean="0"/>
              <a:t>If </a:t>
            </a:r>
            <a:r>
              <a:rPr lang="en-US" sz="2400" dirty="0"/>
              <a:t>you go to the</a:t>
            </a:r>
            <a:r>
              <a:rPr lang="en-US" sz="2400" dirty="0" smtClean="0"/>
              <a:t> soil pool, </a:t>
            </a:r>
            <a:r>
              <a:rPr lang="en-US" sz="2400" dirty="0"/>
              <a:t>there is a </a:t>
            </a:r>
            <a:r>
              <a:rPr lang="en-US" sz="2400" dirty="0" smtClean="0"/>
              <a:t>chance that you will not get digested for a long time. Some organic </a:t>
            </a:r>
            <a:r>
              <a:rPr lang="en-US" sz="2400" dirty="0"/>
              <a:t>material </a:t>
            </a:r>
            <a:r>
              <a:rPr lang="en-US" sz="2400" dirty="0" smtClean="0"/>
              <a:t>is tough to digest even for a decomposer. </a:t>
            </a:r>
            <a:r>
              <a:rPr lang="en-US" sz="2400" dirty="0"/>
              <a:t>This is why soil is such a large carbon </a:t>
            </a:r>
            <a:r>
              <a:rPr lang="en-US" sz="2400" dirty="0" smtClean="0"/>
              <a:t>sink!</a:t>
            </a:r>
          </a:p>
          <a:p>
            <a:pPr marL="571500" indent="-514350">
              <a:buFont typeface="+mj-lt"/>
              <a:buAutoNum type="arabicPeriod"/>
            </a:pPr>
            <a:r>
              <a:rPr lang="en-US" sz="2400" dirty="0"/>
              <a:t>In rabbits and foxes, carbon atoms are sometimes biosynthesized into fat. In this case, the fat may be used in cellular respiration and the carbon atoms will return to the </a:t>
            </a:r>
            <a:r>
              <a:rPr lang="en-US" sz="2400" dirty="0" smtClean="0"/>
              <a:t>atmosphere </a:t>
            </a:r>
            <a:r>
              <a:rPr lang="en-US" sz="2400" dirty="0"/>
              <a:t>after a period </a:t>
            </a:r>
            <a:r>
              <a:rPr lang="en-US" sz="2400" dirty="0" smtClean="0"/>
              <a:t>of time. </a:t>
            </a:r>
            <a:r>
              <a:rPr lang="en-US" sz="2400" dirty="0"/>
              <a:t>This is not represented in the </a:t>
            </a:r>
            <a:r>
              <a:rPr lang="en-US" sz="2400" dirty="0" smtClean="0"/>
              <a:t>game.</a:t>
            </a:r>
          </a:p>
          <a:p>
            <a:pPr marL="571500" indent="-514350">
              <a:buFont typeface="+mj-lt"/>
              <a:buAutoNum type="arabicPeriod"/>
            </a:pPr>
            <a:r>
              <a:rPr lang="en-US" sz="2400" dirty="0" smtClean="0"/>
              <a:t>In a pregnant animal it </a:t>
            </a:r>
            <a:r>
              <a:rPr lang="en-US" sz="2400" dirty="0"/>
              <a:t>is </a:t>
            </a:r>
            <a:r>
              <a:rPr lang="en-US" sz="2400" dirty="0" smtClean="0"/>
              <a:t>possible </a:t>
            </a:r>
            <a:r>
              <a:rPr lang="en-US" sz="2400" dirty="0"/>
              <a:t>that a carbon atom </a:t>
            </a:r>
            <a:r>
              <a:rPr lang="en-US" sz="2400" dirty="0" smtClean="0"/>
              <a:t>is </a:t>
            </a:r>
            <a:r>
              <a:rPr lang="en-US" sz="2400" dirty="0"/>
              <a:t>biosynthesized into a growing </a:t>
            </a:r>
            <a:r>
              <a:rPr lang="en-US" sz="2400" dirty="0" smtClean="0"/>
              <a:t>fetus </a:t>
            </a:r>
            <a:r>
              <a:rPr lang="en-US" sz="2400" dirty="0"/>
              <a:t>in the mother. In this case, the carbon atom would travel from the parent to the body of the offspring. </a:t>
            </a:r>
            <a:r>
              <a:rPr lang="en-US" sz="2400" dirty="0" smtClean="0"/>
              <a:t>Very few carbon atoms get to do this!</a:t>
            </a:r>
            <a:endParaRPr lang="en-US" sz="2400" dirty="0"/>
          </a:p>
          <a:p>
            <a:endParaRPr lang="en-US" sz="2000" dirty="0"/>
          </a:p>
        </p:txBody>
      </p:sp>
      <p:sp>
        <p:nvSpPr>
          <p:cNvPr id="2" name="Slide Number Placeholder 1"/>
          <p:cNvSpPr>
            <a:spLocks noGrp="1"/>
          </p:cNvSpPr>
          <p:nvPr>
            <p:ph type="sldNum" sz="quarter" idx="12"/>
          </p:nvPr>
        </p:nvSpPr>
        <p:spPr/>
        <p:txBody>
          <a:bodyPr/>
          <a:lstStyle/>
          <a:p>
            <a:fld id="{92294A01-5C9A-5B49-BA85-52E6C4A953ED}" type="slidenum">
              <a:rPr lang="en-US" smtClean="0"/>
              <a:pPr/>
              <a:t>36</a:t>
            </a:fld>
            <a:endParaRPr lang="en-US" dirty="0"/>
          </a:p>
        </p:txBody>
      </p:sp>
    </p:spTree>
    <p:extLst>
      <p:ext uri="{BB962C8B-B14F-4D97-AF65-F5344CB8AC3E}">
        <p14:creationId xmlns:p14="http://schemas.microsoft.com/office/powerpoint/2010/main" val="168747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2" name="Slide Number Placeholder 1"/>
          <p:cNvSpPr>
            <a:spLocks noGrp="1"/>
          </p:cNvSpPr>
          <p:nvPr>
            <p:ph type="sldNum" sz="quarter" idx="12"/>
          </p:nvPr>
        </p:nvSpPr>
        <p:spPr/>
        <p:txBody>
          <a:bodyPr/>
          <a:lstStyle/>
          <a:p>
            <a:fld id="{92294A01-5C9A-5B49-BA85-52E6C4A953ED}" type="slidenum">
              <a:rPr lang="en-US" smtClean="0"/>
              <a:pPr/>
              <a:t>37</a:t>
            </a:fld>
            <a:endParaRPr lang="en-US"/>
          </a:p>
        </p:txBody>
      </p:sp>
    </p:spTree>
    <p:extLst>
      <p:ext uri="{BB962C8B-B14F-4D97-AF65-F5344CB8AC3E}">
        <p14:creationId xmlns:p14="http://schemas.microsoft.com/office/powerpoint/2010/main" val="287842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0468"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Lab </a:t>
            </a:r>
            <a:r>
              <a:rPr lang="en-US" sz="2800" b="1" dirty="0" smtClean="0">
                <a:solidFill>
                  <a:schemeClr val="bg1"/>
                </a:solidFill>
                <a:latin typeface="Arial Narrow" pitchFamily="34" charset="0"/>
              </a:rPr>
              <a:t>2</a:t>
            </a:r>
            <a:endParaRPr lang="en-US" sz="2800" b="1" dirty="0">
              <a:solidFill>
                <a:schemeClr val="bg1"/>
              </a:solidFill>
              <a:latin typeface="Arial Narrow" pitchFamily="34" charset="0"/>
            </a:endParaRPr>
          </a:p>
        </p:txBody>
      </p:sp>
      <p:sp>
        <p:nvSpPr>
          <p:cNvPr id="2" name="Rectangle 1"/>
          <p:cNvSpPr/>
          <p:nvPr/>
        </p:nvSpPr>
        <p:spPr>
          <a:xfrm>
            <a:off x="914400" y="1373641"/>
            <a:ext cx="3048000" cy="2015936"/>
          </a:xfrm>
          <a:prstGeom prst="rect">
            <a:avLst/>
          </a:prstGeom>
        </p:spPr>
        <p:txBody>
          <a:bodyPr wrap="square">
            <a:spAutoFit/>
          </a:bodyPr>
          <a:lstStyle/>
          <a:p>
            <a:pPr algn="ctr"/>
            <a:r>
              <a:rPr lang="en-US" sz="2500" b="1" dirty="0" smtClean="0">
                <a:solidFill>
                  <a:srgbClr val="FFFF00"/>
                </a:solidFill>
                <a:latin typeface="Arial Narrow" pitchFamily="34" charset="0"/>
              </a:rPr>
              <a:t>Exercise with acid rain in Lake Ontario and how residence time affects potential for lake acidification</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882" y="1295400"/>
            <a:ext cx="3810000" cy="2364241"/>
          </a:xfrm>
          <a:prstGeom prst="rect">
            <a:avLst/>
          </a:prstGeom>
          <a:noFill/>
          <a:ln w="38100">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472217">
            <a:off x="7103282" y="2202766"/>
            <a:ext cx="990600" cy="533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15601" y="4853226"/>
            <a:ext cx="3361599" cy="861774"/>
          </a:xfrm>
          <a:prstGeom prst="rect">
            <a:avLst/>
          </a:prstGeom>
        </p:spPr>
        <p:txBody>
          <a:bodyPr wrap="square">
            <a:spAutoFit/>
          </a:bodyPr>
          <a:lstStyle/>
          <a:p>
            <a:pPr algn="ctr"/>
            <a:r>
              <a:rPr lang="en-US" sz="2500" b="1" dirty="0" smtClean="0">
                <a:solidFill>
                  <a:srgbClr val="FFFF00"/>
                </a:solidFill>
                <a:latin typeface="Arial Narrow" pitchFamily="34" charset="0"/>
              </a:rPr>
              <a:t>Lab activity involving residence time of oceans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88194"/>
            <a:ext cx="3685586" cy="2388806"/>
          </a:xfrm>
          <a:prstGeom prst="rect">
            <a:avLst/>
          </a:prstGeom>
          <a:noFill/>
          <a:ln w="38100">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023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0468"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Next Class</a:t>
            </a:r>
            <a:endParaRPr lang="en-US" sz="2800" b="1" dirty="0">
              <a:solidFill>
                <a:schemeClr val="bg1"/>
              </a:solidFill>
              <a:latin typeface="Arial Narrow" pitchFamily="34" charset="0"/>
            </a:endParaRPr>
          </a:p>
        </p:txBody>
      </p:sp>
      <p:sp>
        <p:nvSpPr>
          <p:cNvPr id="2" name="Rectangle 1"/>
          <p:cNvSpPr/>
          <p:nvPr/>
        </p:nvSpPr>
        <p:spPr>
          <a:xfrm>
            <a:off x="838200" y="1066800"/>
            <a:ext cx="7512268" cy="861774"/>
          </a:xfrm>
          <a:prstGeom prst="rect">
            <a:avLst/>
          </a:prstGeom>
        </p:spPr>
        <p:txBody>
          <a:bodyPr wrap="square">
            <a:spAutoFit/>
          </a:bodyPr>
          <a:lstStyle/>
          <a:p>
            <a:pPr algn="ctr"/>
            <a:r>
              <a:rPr lang="en-US" sz="2500" b="1" dirty="0" smtClean="0">
                <a:solidFill>
                  <a:srgbClr val="FFFF00"/>
                </a:solidFill>
                <a:latin typeface="Arial Narrow" pitchFamily="34" charset="0"/>
              </a:rPr>
              <a:t>Biological production using stocks and flows</a:t>
            </a:r>
          </a:p>
          <a:p>
            <a:pPr algn="ctr"/>
            <a:r>
              <a:rPr lang="en-US" sz="2500" b="1" dirty="0" smtClean="0">
                <a:solidFill>
                  <a:schemeClr val="bg1"/>
                </a:solidFill>
                <a:latin typeface="Arial Narrow" pitchFamily="34" charset="0"/>
              </a:rPr>
              <a:t>(Monday, September 9)</a:t>
            </a:r>
            <a:endParaRPr lang="en-US" sz="2500" b="1" dirty="0" smtClean="0">
              <a:solidFill>
                <a:schemeClr val="bg1"/>
              </a:solidFill>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3451334" cy="2293699"/>
          </a:xfrm>
          <a:prstGeom prst="rect">
            <a:avLst/>
          </a:prstGeom>
          <a:noFill/>
          <a:ln w="38100">
            <a:solidFill>
              <a:schemeClr val="tx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81678" y="2819400"/>
            <a:ext cx="3085921" cy="1246495"/>
          </a:xfrm>
          <a:prstGeom prst="rect">
            <a:avLst/>
          </a:prstGeom>
        </p:spPr>
        <p:txBody>
          <a:bodyPr wrap="square">
            <a:spAutoFit/>
          </a:bodyPr>
          <a:lstStyle/>
          <a:p>
            <a:pPr algn="ctr"/>
            <a:r>
              <a:rPr lang="en-US" sz="2500" b="1" dirty="0" smtClean="0">
                <a:solidFill>
                  <a:srgbClr val="FFFF00"/>
                </a:solidFill>
                <a:latin typeface="Arial Narrow" pitchFamily="34" charset="0"/>
              </a:rPr>
              <a:t>How primary production supports herbivore biomass</a:t>
            </a:r>
          </a:p>
        </p:txBody>
      </p:sp>
      <p:sp>
        <p:nvSpPr>
          <p:cNvPr id="3" name="Isosceles Triangle 2"/>
          <p:cNvSpPr/>
          <p:nvPr/>
        </p:nvSpPr>
        <p:spPr>
          <a:xfrm flipV="1">
            <a:off x="5867400" y="4653950"/>
            <a:ext cx="2362200" cy="1851333"/>
          </a:xfrm>
          <a:prstGeom prst="triangl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410652" y="5473264"/>
            <a:ext cx="1280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14396" y="4648200"/>
            <a:ext cx="1912094" cy="477054"/>
          </a:xfrm>
          <a:prstGeom prst="rect">
            <a:avLst/>
          </a:prstGeom>
        </p:spPr>
        <p:txBody>
          <a:bodyPr wrap="square">
            <a:spAutoFit/>
          </a:bodyPr>
          <a:lstStyle/>
          <a:p>
            <a:pPr algn="ctr"/>
            <a:r>
              <a:rPr lang="en-US" sz="2500" b="1" dirty="0" smtClean="0">
                <a:solidFill>
                  <a:sysClr val="windowText" lastClr="000000"/>
                </a:solidFill>
                <a:latin typeface="Arial Narrow" pitchFamily="34" charset="0"/>
              </a:rPr>
              <a:t>Herbivores</a:t>
            </a:r>
          </a:p>
        </p:txBody>
      </p:sp>
      <p:sp>
        <p:nvSpPr>
          <p:cNvPr id="17" name="Rectangle 16"/>
          <p:cNvSpPr/>
          <p:nvPr/>
        </p:nvSpPr>
        <p:spPr>
          <a:xfrm>
            <a:off x="6174830" y="5457498"/>
            <a:ext cx="1759694" cy="477054"/>
          </a:xfrm>
          <a:prstGeom prst="rect">
            <a:avLst/>
          </a:prstGeom>
        </p:spPr>
        <p:txBody>
          <a:bodyPr wrap="square">
            <a:spAutoFit/>
          </a:bodyPr>
          <a:lstStyle/>
          <a:p>
            <a:pPr algn="ctr"/>
            <a:r>
              <a:rPr lang="en-US" sz="2500" b="1" dirty="0" smtClean="0">
                <a:solidFill>
                  <a:sysClr val="windowText" lastClr="000000"/>
                </a:solidFill>
                <a:latin typeface="Arial Narrow" pitchFamily="34" charset="0"/>
              </a:rPr>
              <a:t>Plants</a:t>
            </a:r>
          </a:p>
        </p:txBody>
      </p:sp>
      <p:sp>
        <p:nvSpPr>
          <p:cNvPr id="19" name="Rectangle 18"/>
          <p:cNvSpPr/>
          <p:nvPr/>
        </p:nvSpPr>
        <p:spPr>
          <a:xfrm>
            <a:off x="2933879" y="5072777"/>
            <a:ext cx="3085921" cy="861774"/>
          </a:xfrm>
          <a:prstGeom prst="rect">
            <a:avLst/>
          </a:prstGeom>
        </p:spPr>
        <p:txBody>
          <a:bodyPr wrap="square">
            <a:spAutoFit/>
          </a:bodyPr>
          <a:lstStyle/>
          <a:p>
            <a:pPr algn="ctr"/>
            <a:r>
              <a:rPr lang="en-US" sz="2500" b="1" dirty="0" smtClean="0">
                <a:solidFill>
                  <a:srgbClr val="FFFF00"/>
                </a:solidFill>
                <a:latin typeface="Arial Narrow" pitchFamily="34" charset="0"/>
              </a:rPr>
              <a:t>How inverted biomass pyramids can develop</a:t>
            </a:r>
          </a:p>
        </p:txBody>
      </p:sp>
    </p:spTree>
    <p:extLst>
      <p:ext uri="{BB962C8B-B14F-4D97-AF65-F5344CB8AC3E}">
        <p14:creationId xmlns:p14="http://schemas.microsoft.com/office/powerpoint/2010/main" val="4148400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3" name="Rectangle 2"/>
          <p:cNvSpPr/>
          <p:nvPr/>
        </p:nvSpPr>
        <p:spPr>
          <a:xfrm>
            <a:off x="716280" y="1752600"/>
            <a:ext cx="7818120" cy="461665"/>
          </a:xfrm>
          <a:prstGeom prst="rect">
            <a:avLst/>
          </a:prstGeom>
        </p:spPr>
        <p:txBody>
          <a:bodyPr wrap="square">
            <a:spAutoFit/>
          </a:bodyPr>
          <a:lstStyle/>
          <a:p>
            <a:pPr algn="ctr"/>
            <a:r>
              <a:rPr lang="en-US" sz="2400" b="1" dirty="0" smtClean="0">
                <a:solidFill>
                  <a:schemeClr val="bg1"/>
                </a:solidFill>
                <a:latin typeface="Arial Narrow" pitchFamily="34" charset="0"/>
              </a:rPr>
              <a:t>Stocks </a:t>
            </a:r>
            <a:r>
              <a:rPr lang="en-US" sz="2400" b="1" dirty="0">
                <a:solidFill>
                  <a:schemeClr val="bg1"/>
                </a:solidFill>
                <a:latin typeface="Arial Narrow" pitchFamily="34" charset="0"/>
              </a:rPr>
              <a:t>and </a:t>
            </a:r>
            <a:r>
              <a:rPr lang="en-US" sz="2400" b="1" dirty="0" smtClean="0">
                <a:solidFill>
                  <a:schemeClr val="bg1"/>
                </a:solidFill>
                <a:latin typeface="Arial Narrow" pitchFamily="34" charset="0"/>
              </a:rPr>
              <a:t>flows model</a:t>
            </a:r>
          </a:p>
        </p:txBody>
      </p:sp>
      <p:sp>
        <p:nvSpPr>
          <p:cNvPr id="13" name="Rectangle 12"/>
          <p:cNvSpPr/>
          <p:nvPr/>
        </p:nvSpPr>
        <p:spPr>
          <a:xfrm>
            <a:off x="1310640" y="3296046"/>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02280" y="3296046"/>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3" idx="3"/>
            <a:endCxn id="16" idx="1"/>
          </p:cNvCxnSpPr>
          <p:nvPr/>
        </p:nvCxnSpPr>
        <p:spPr>
          <a:xfrm>
            <a:off x="1859280" y="3570366"/>
            <a:ext cx="11430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709159" y="3297098"/>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1"/>
          </p:cNvCxnSpPr>
          <p:nvPr/>
        </p:nvCxnSpPr>
        <p:spPr>
          <a:xfrm>
            <a:off x="3566159" y="3571418"/>
            <a:ext cx="11430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584960" y="2946052"/>
            <a:ext cx="3412708" cy="0"/>
          </a:xfrm>
          <a:prstGeom prst="straightConnector1">
            <a:avLst/>
          </a:prstGeom>
          <a:ln w="50800">
            <a:solidFill>
              <a:schemeClr val="accent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0"/>
          </p:cNvCxnSpPr>
          <p:nvPr/>
        </p:nvCxnSpPr>
        <p:spPr>
          <a:xfrm flipV="1">
            <a:off x="4983479" y="2931338"/>
            <a:ext cx="0" cy="365760"/>
          </a:xfrm>
          <a:prstGeom prst="straightConnector1">
            <a:avLst/>
          </a:prstGeom>
          <a:ln w="50800">
            <a:solidFill>
              <a:schemeClr val="accent1">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584960" y="2931338"/>
            <a:ext cx="0" cy="365760"/>
          </a:xfrm>
          <a:prstGeom prst="straightConnector1">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21668" y="3667849"/>
            <a:ext cx="4191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553200" y="3118683"/>
            <a:ext cx="274320" cy="2743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10400" y="3424535"/>
            <a:ext cx="1036320" cy="461665"/>
          </a:xfrm>
          <a:prstGeom prst="rect">
            <a:avLst/>
          </a:prstGeom>
        </p:spPr>
        <p:txBody>
          <a:bodyPr wrap="square">
            <a:spAutoFit/>
          </a:bodyPr>
          <a:lstStyle/>
          <a:p>
            <a:r>
              <a:rPr lang="en-US" sz="2400" b="1" dirty="0" smtClean="0">
                <a:solidFill>
                  <a:schemeClr val="bg1"/>
                </a:solidFill>
                <a:latin typeface="Arial Narrow" pitchFamily="34" charset="0"/>
              </a:rPr>
              <a:t>Flows</a:t>
            </a:r>
          </a:p>
        </p:txBody>
      </p:sp>
      <p:sp>
        <p:nvSpPr>
          <p:cNvPr id="32" name="Rectangle 31"/>
          <p:cNvSpPr/>
          <p:nvPr/>
        </p:nvSpPr>
        <p:spPr>
          <a:xfrm>
            <a:off x="7011977" y="3006486"/>
            <a:ext cx="1036320" cy="461665"/>
          </a:xfrm>
          <a:prstGeom prst="rect">
            <a:avLst/>
          </a:prstGeom>
        </p:spPr>
        <p:txBody>
          <a:bodyPr wrap="square">
            <a:spAutoFit/>
          </a:bodyPr>
          <a:lstStyle/>
          <a:p>
            <a:r>
              <a:rPr lang="en-US" sz="2400" b="1" dirty="0" smtClean="0">
                <a:solidFill>
                  <a:schemeClr val="bg1"/>
                </a:solidFill>
                <a:latin typeface="Arial Narrow" pitchFamily="34" charset="0"/>
              </a:rPr>
              <a:t>Stocks</a:t>
            </a:r>
          </a:p>
        </p:txBody>
      </p:sp>
      <p:sp>
        <p:nvSpPr>
          <p:cNvPr id="22" name="Rectangle 21"/>
          <p:cNvSpPr/>
          <p:nvPr/>
        </p:nvSpPr>
        <p:spPr>
          <a:xfrm>
            <a:off x="1143000" y="4572000"/>
            <a:ext cx="6934200" cy="830997"/>
          </a:xfrm>
          <a:prstGeom prst="rect">
            <a:avLst/>
          </a:prstGeom>
        </p:spPr>
        <p:txBody>
          <a:bodyPr wrap="square">
            <a:spAutoFit/>
          </a:bodyPr>
          <a:lstStyle/>
          <a:p>
            <a:pPr algn="ctr"/>
            <a:r>
              <a:rPr lang="en-US" sz="2400" b="1" dirty="0" smtClean="0">
                <a:solidFill>
                  <a:schemeClr val="bg1"/>
                </a:solidFill>
                <a:latin typeface="Arial Narrow" pitchFamily="34" charset="0"/>
              </a:rPr>
              <a:t>These models are a general framework (general model) that we will apply in many contexts</a:t>
            </a:r>
          </a:p>
        </p:txBody>
      </p:sp>
    </p:spTree>
    <p:extLst>
      <p:ext uri="{BB962C8B-B14F-4D97-AF65-F5344CB8AC3E}">
        <p14:creationId xmlns:p14="http://schemas.microsoft.com/office/powerpoint/2010/main" val="94127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26" name="Rectangle 25"/>
          <p:cNvSpPr/>
          <p:nvPr/>
        </p:nvSpPr>
        <p:spPr>
          <a:xfrm>
            <a:off x="304800" y="1082566"/>
            <a:ext cx="8534400" cy="461665"/>
          </a:xfrm>
          <a:prstGeom prst="rect">
            <a:avLst/>
          </a:prstGeom>
        </p:spPr>
        <p:txBody>
          <a:bodyPr wrap="square">
            <a:spAutoFit/>
          </a:bodyPr>
          <a:lstStyle/>
          <a:p>
            <a:pPr algn="ctr"/>
            <a:r>
              <a:rPr lang="en-US" sz="2400" b="1" dirty="0" smtClean="0">
                <a:solidFill>
                  <a:schemeClr val="bg1"/>
                </a:solidFill>
                <a:latin typeface="Arial Narrow" pitchFamily="34" charset="0"/>
              </a:rPr>
              <a:t>Primary </a:t>
            </a:r>
            <a:r>
              <a:rPr lang="en-US" sz="2400" b="1" dirty="0">
                <a:solidFill>
                  <a:schemeClr val="bg1"/>
                </a:solidFill>
                <a:latin typeface="Arial Narrow" pitchFamily="34" charset="0"/>
              </a:rPr>
              <a:t>producers example: </a:t>
            </a:r>
            <a:r>
              <a:rPr lang="en-US" sz="2400" b="1" dirty="0" smtClean="0">
                <a:solidFill>
                  <a:schemeClr val="bg1"/>
                </a:solidFill>
                <a:latin typeface="Arial Narrow" pitchFamily="34" charset="0"/>
              </a:rPr>
              <a:t>Plants – Carbon </a:t>
            </a:r>
            <a:r>
              <a:rPr lang="en-US" sz="2400" b="1" dirty="0">
                <a:solidFill>
                  <a:schemeClr val="bg1"/>
                </a:solidFill>
                <a:latin typeface="Arial Narrow" pitchFamily="34" charset="0"/>
              </a:rPr>
              <a:t>(</a:t>
            </a:r>
            <a:r>
              <a:rPr lang="en-US" sz="2400" b="1" dirty="0" smtClean="0">
                <a:solidFill>
                  <a:schemeClr val="bg1"/>
                </a:solidFill>
                <a:latin typeface="Arial Narrow" pitchFamily="34" charset="0"/>
              </a:rPr>
              <a:t>C) stocks and flows</a:t>
            </a:r>
          </a:p>
        </p:txBody>
      </p:sp>
      <p:grpSp>
        <p:nvGrpSpPr>
          <p:cNvPr id="19" name="Group 18"/>
          <p:cNvGrpSpPr/>
          <p:nvPr/>
        </p:nvGrpSpPr>
        <p:grpSpPr>
          <a:xfrm>
            <a:off x="1079936" y="2217003"/>
            <a:ext cx="7759264" cy="830997"/>
            <a:chOff x="1079936" y="2217003"/>
            <a:chExt cx="7759264" cy="830997"/>
          </a:xfrm>
        </p:grpSpPr>
        <p:sp>
          <p:nvSpPr>
            <p:cNvPr id="37" name="TextBox 36"/>
            <p:cNvSpPr txBox="1"/>
            <p:nvPr/>
          </p:nvSpPr>
          <p:spPr>
            <a:xfrm>
              <a:off x="1079936" y="2232769"/>
              <a:ext cx="2514600" cy="461665"/>
            </a:xfrm>
            <a:prstGeom prst="rect">
              <a:avLst/>
            </a:prstGeom>
            <a:noFill/>
          </p:spPr>
          <p:txBody>
            <a:bodyPr wrap="square" rtlCol="0">
              <a:spAutoFit/>
            </a:bodyPr>
            <a:lstStyle/>
            <a:p>
              <a:pPr algn="ctr"/>
              <a:r>
                <a:rPr lang="en-US" sz="2400" b="1" dirty="0" smtClean="0">
                  <a:solidFill>
                    <a:schemeClr val="bg1"/>
                  </a:solidFill>
                </a:rPr>
                <a:t>Photosynthesis</a:t>
              </a:r>
              <a:endParaRPr lang="en-US" sz="2400" b="1" dirty="0">
                <a:solidFill>
                  <a:schemeClr val="bg1"/>
                </a:solidFill>
              </a:endParaRPr>
            </a:p>
          </p:txBody>
        </p:sp>
        <p:sp>
          <p:nvSpPr>
            <p:cNvPr id="38" name="TextBox 37"/>
            <p:cNvSpPr txBox="1"/>
            <p:nvPr/>
          </p:nvSpPr>
          <p:spPr>
            <a:xfrm>
              <a:off x="4343400" y="2217003"/>
              <a:ext cx="4495800" cy="830997"/>
            </a:xfrm>
            <a:prstGeom prst="rect">
              <a:avLst/>
            </a:prstGeom>
            <a:noFill/>
          </p:spPr>
          <p:txBody>
            <a:bodyPr wrap="square" rtlCol="0">
              <a:spAutoFit/>
            </a:bodyPr>
            <a:lstStyle/>
            <a:p>
              <a:pPr algn="ctr"/>
              <a:r>
                <a:rPr lang="en-US" sz="2400" b="1" dirty="0" smtClean="0">
                  <a:solidFill>
                    <a:schemeClr val="bg1"/>
                  </a:solidFill>
                </a:rPr>
                <a:t>Respiration</a:t>
              </a:r>
              <a:br>
                <a:rPr lang="en-US" sz="2400" b="1" dirty="0" smtClean="0">
                  <a:solidFill>
                    <a:schemeClr val="bg1"/>
                  </a:solidFill>
                </a:rPr>
              </a:br>
              <a:r>
                <a:rPr lang="en-US" sz="2400" b="1" dirty="0" smtClean="0">
                  <a:solidFill>
                    <a:schemeClr val="bg1"/>
                  </a:solidFill>
                </a:rPr>
                <a:t>&amp; consumed plant material</a:t>
              </a:r>
              <a:endParaRPr lang="en-US" sz="2400" b="1" dirty="0">
                <a:solidFill>
                  <a:schemeClr val="bg1"/>
                </a:solidFill>
              </a:endParaRPr>
            </a:p>
          </p:txBody>
        </p:sp>
      </p:grpSp>
      <p:sp>
        <p:nvSpPr>
          <p:cNvPr id="41" name="Rectangle 40"/>
          <p:cNvSpPr/>
          <p:nvPr/>
        </p:nvSpPr>
        <p:spPr>
          <a:xfrm>
            <a:off x="1143000" y="6015335"/>
            <a:ext cx="6705600" cy="461665"/>
          </a:xfrm>
          <a:prstGeom prst="rect">
            <a:avLst/>
          </a:prstGeom>
        </p:spPr>
        <p:txBody>
          <a:bodyPr wrap="square">
            <a:spAutoFit/>
          </a:bodyPr>
          <a:lstStyle/>
          <a:p>
            <a:pPr algn="ctr"/>
            <a:r>
              <a:rPr lang="en-US" sz="2400" b="1" u="sng" dirty="0" smtClean="0">
                <a:solidFill>
                  <a:schemeClr val="accent1">
                    <a:lumMod val="20000"/>
                    <a:lumOff val="80000"/>
                  </a:schemeClr>
                </a:solidFill>
                <a:latin typeface="+mj-lt"/>
                <a:sym typeface="Wingdings" pitchFamily="2" charset="2"/>
              </a:rPr>
              <a:t>What are the inputs and outputs for a plant</a:t>
            </a:r>
            <a:r>
              <a:rPr lang="en-US" sz="2400" b="1" dirty="0" smtClean="0">
                <a:solidFill>
                  <a:schemeClr val="accent1">
                    <a:lumMod val="20000"/>
                    <a:lumOff val="80000"/>
                  </a:schemeClr>
                </a:solidFill>
                <a:latin typeface="+mj-lt"/>
                <a:sym typeface="Wingdings" pitchFamily="2" charset="2"/>
              </a:rPr>
              <a:t>?</a:t>
            </a:r>
            <a:endParaRPr lang="en-US" sz="2400" b="1" dirty="0">
              <a:solidFill>
                <a:schemeClr val="accent1">
                  <a:lumMod val="20000"/>
                  <a:lumOff val="80000"/>
                </a:schemeClr>
              </a:solidFill>
              <a:latin typeface="+mj-lt"/>
            </a:endParaRPr>
          </a:p>
        </p:txBody>
      </p:sp>
      <p:grpSp>
        <p:nvGrpSpPr>
          <p:cNvPr id="8" name="Group 7"/>
          <p:cNvGrpSpPr/>
          <p:nvPr/>
        </p:nvGrpSpPr>
        <p:grpSpPr>
          <a:xfrm>
            <a:off x="487680" y="1911836"/>
            <a:ext cx="8222768" cy="2520425"/>
            <a:chOff x="487680" y="1911836"/>
            <a:chExt cx="8222768" cy="2520425"/>
          </a:xfrm>
        </p:grpSpPr>
        <p:sp>
          <p:nvSpPr>
            <p:cNvPr id="22" name="Rectangle 21"/>
            <p:cNvSpPr/>
            <p:nvPr/>
          </p:nvSpPr>
          <p:spPr>
            <a:xfrm>
              <a:off x="487680" y="3321268"/>
              <a:ext cx="274320" cy="2743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05200" y="1917194"/>
              <a:ext cx="19812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17732" y="1911836"/>
              <a:ext cx="1143000" cy="553998"/>
            </a:xfrm>
            <a:prstGeom prst="rect">
              <a:avLst/>
            </a:prstGeom>
            <a:noFill/>
          </p:spPr>
          <p:txBody>
            <a:bodyPr wrap="square" rtlCol="0">
              <a:spAutoFit/>
            </a:bodyPr>
            <a:lstStyle/>
            <a:p>
              <a:pPr algn="ctr"/>
              <a:r>
                <a:rPr lang="en-US" sz="3000" b="1" dirty="0" smtClean="0"/>
                <a:t>Plant</a:t>
              </a:r>
              <a:endParaRPr lang="en-US" sz="3000" b="1" dirty="0"/>
            </a:p>
          </p:txBody>
        </p:sp>
        <p:sp>
          <p:nvSpPr>
            <p:cNvPr id="43" name="Rectangle 42"/>
            <p:cNvSpPr/>
            <p:nvPr/>
          </p:nvSpPr>
          <p:spPr>
            <a:xfrm>
              <a:off x="816128" y="3231932"/>
              <a:ext cx="7894320" cy="1200329"/>
            </a:xfrm>
            <a:prstGeom prst="rect">
              <a:avLst/>
            </a:prstGeom>
          </p:spPr>
          <p:txBody>
            <a:bodyPr wrap="square">
              <a:spAutoFit/>
            </a:bodyPr>
            <a:lstStyle/>
            <a:p>
              <a:r>
                <a:rPr lang="en-US" sz="2400" b="1" dirty="0" smtClean="0">
                  <a:solidFill>
                    <a:schemeClr val="bg1"/>
                  </a:solidFill>
                  <a:latin typeface="Arial Narrow" pitchFamily="34" charset="0"/>
                </a:rPr>
                <a:t>Stock: 	Typically a “reservoir” or “compartment”</a:t>
              </a:r>
            </a:p>
            <a:p>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In this case, the plant is the stock</a:t>
              </a:r>
              <a:endParaRPr lang="en-US" sz="2400" b="1" dirty="0">
                <a:solidFill>
                  <a:schemeClr val="bg1"/>
                </a:solidFill>
                <a:latin typeface="Arial Narrow" pitchFamily="34" charset="0"/>
              </a:endParaRPr>
            </a:p>
            <a:p>
              <a:r>
                <a:rPr lang="en-US" sz="2400" b="1" dirty="0" smtClean="0">
                  <a:solidFill>
                    <a:schemeClr val="bg1"/>
                  </a:solidFill>
                  <a:latin typeface="Arial Narrow" pitchFamily="34" charset="0"/>
                </a:rPr>
                <a:t>	Carbon incorporated </a:t>
              </a:r>
              <a:r>
                <a:rPr lang="en-US" sz="2400" b="1" dirty="0">
                  <a:solidFill>
                    <a:schemeClr val="bg1"/>
                  </a:solidFill>
                  <a:latin typeface="Arial Narrow" pitchFamily="34" charset="0"/>
                </a:rPr>
                <a:t>into </a:t>
              </a:r>
              <a:r>
                <a:rPr lang="en-US" sz="2400" b="1" dirty="0" smtClean="0">
                  <a:solidFill>
                    <a:schemeClr val="bg1"/>
                  </a:solidFill>
                  <a:latin typeface="Arial Narrow" pitchFamily="34" charset="0"/>
                </a:rPr>
                <a:t>plant biomass </a:t>
              </a:r>
              <a:r>
                <a:rPr lang="en-US" sz="2400" b="1" dirty="0">
                  <a:solidFill>
                    <a:schemeClr val="bg1"/>
                  </a:solidFill>
                  <a:latin typeface="Arial Narrow" pitchFamily="34" charset="0"/>
                </a:rPr>
                <a:t>is </a:t>
              </a:r>
              <a:r>
                <a:rPr lang="en-US" sz="2400" b="1" dirty="0" smtClean="0">
                  <a:solidFill>
                    <a:schemeClr val="bg1"/>
                  </a:solidFill>
                  <a:latin typeface="Arial Narrow" pitchFamily="34" charset="0"/>
                </a:rPr>
                <a:t>“fixed”</a:t>
              </a:r>
            </a:p>
          </p:txBody>
        </p:sp>
      </p:grpSp>
      <p:grpSp>
        <p:nvGrpSpPr>
          <p:cNvPr id="9" name="Group 8"/>
          <p:cNvGrpSpPr/>
          <p:nvPr/>
        </p:nvGrpSpPr>
        <p:grpSpPr>
          <a:xfrm>
            <a:off x="385862" y="1690698"/>
            <a:ext cx="8468578" cy="4252902"/>
            <a:chOff x="385862" y="1690698"/>
            <a:chExt cx="8468578" cy="4252902"/>
          </a:xfrm>
        </p:grpSpPr>
        <p:sp>
          <p:nvSpPr>
            <p:cNvPr id="10" name="Rectangle 9"/>
            <p:cNvSpPr/>
            <p:nvPr/>
          </p:nvSpPr>
          <p:spPr>
            <a:xfrm>
              <a:off x="792480" y="4512439"/>
              <a:ext cx="8061960" cy="1431161"/>
            </a:xfrm>
            <a:prstGeom prst="rect">
              <a:avLst/>
            </a:prstGeom>
          </p:spPr>
          <p:txBody>
            <a:bodyPr wrap="square">
              <a:spAutoFit/>
            </a:bodyPr>
            <a:lstStyle/>
            <a:p>
              <a:r>
                <a:rPr lang="en-US" sz="2400" b="1" dirty="0" smtClean="0">
                  <a:solidFill>
                    <a:schemeClr val="bg1"/>
                  </a:solidFill>
                  <a:latin typeface="Arial Narrow" pitchFamily="34" charset="0"/>
                </a:rPr>
                <a:t>Flows:	Inputs and outputs from the stock</a:t>
              </a:r>
            </a:p>
            <a:p>
              <a:endParaRPr lang="en-US" sz="1500" b="1" dirty="0">
                <a:solidFill>
                  <a:schemeClr val="bg1"/>
                </a:solidFill>
                <a:latin typeface="Arial Narrow" pitchFamily="34" charset="0"/>
              </a:endParaRPr>
            </a:p>
            <a:p>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   Inputs:      The processes that ADD </a:t>
              </a:r>
              <a:r>
                <a:rPr lang="en-US" sz="2400" b="1" dirty="0">
                  <a:solidFill>
                    <a:schemeClr val="bg1"/>
                  </a:solidFill>
                  <a:latin typeface="Arial Narrow" pitchFamily="34" charset="0"/>
                </a:rPr>
                <a:t>material to the </a:t>
              </a:r>
              <a:r>
                <a:rPr lang="en-US" sz="2400" b="1" dirty="0" smtClean="0">
                  <a:solidFill>
                    <a:schemeClr val="bg1"/>
                  </a:solidFill>
                  <a:latin typeface="Arial Narrow" pitchFamily="34" charset="0"/>
                </a:rPr>
                <a:t>stock</a:t>
              </a:r>
            </a:p>
            <a:p>
              <a:r>
                <a:rPr lang="en-US" sz="2400" b="1" dirty="0" smtClean="0">
                  <a:solidFill>
                    <a:schemeClr val="bg1"/>
                  </a:solidFill>
                  <a:latin typeface="Arial Narrow" pitchFamily="34" charset="0"/>
                </a:rPr>
                <a:t>    Outputs:   The processes that REMOVE </a:t>
              </a:r>
              <a:r>
                <a:rPr lang="en-US" sz="2400" b="1" dirty="0">
                  <a:solidFill>
                    <a:schemeClr val="bg1"/>
                  </a:solidFill>
                  <a:latin typeface="Arial Narrow" pitchFamily="34" charset="0"/>
                </a:rPr>
                <a:t>material </a:t>
              </a:r>
              <a:r>
                <a:rPr lang="en-US" sz="2400" b="1" dirty="0" smtClean="0">
                  <a:solidFill>
                    <a:schemeClr val="bg1"/>
                  </a:solidFill>
                  <a:latin typeface="Arial Narrow" pitchFamily="34" charset="0"/>
                </a:rPr>
                <a:t>from the stock</a:t>
              </a:r>
            </a:p>
          </p:txBody>
        </p:sp>
        <p:cxnSp>
          <p:nvCxnSpPr>
            <p:cNvPr id="25" name="Straight Arrow Connector 24"/>
            <p:cNvCxnSpPr/>
            <p:nvPr/>
          </p:nvCxnSpPr>
          <p:spPr>
            <a:xfrm>
              <a:off x="385862" y="4724400"/>
              <a:ext cx="4191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66800" y="1706464"/>
              <a:ext cx="2514600" cy="461665"/>
            </a:xfrm>
            <a:prstGeom prst="rect">
              <a:avLst/>
            </a:prstGeom>
            <a:noFill/>
          </p:spPr>
          <p:txBody>
            <a:bodyPr wrap="square" rtlCol="0">
              <a:spAutoFit/>
            </a:bodyPr>
            <a:lstStyle/>
            <a:p>
              <a:pPr algn="ctr"/>
              <a:r>
                <a:rPr lang="en-US" sz="2400" b="1" dirty="0" smtClean="0">
                  <a:solidFill>
                    <a:schemeClr val="bg1"/>
                  </a:solidFill>
                </a:rPr>
                <a:t>Input:</a:t>
              </a:r>
              <a:endParaRPr lang="en-US" sz="2400" b="1" dirty="0">
                <a:solidFill>
                  <a:schemeClr val="bg1"/>
                </a:solidFill>
              </a:endParaRPr>
            </a:p>
          </p:txBody>
        </p:sp>
        <p:sp>
          <p:nvSpPr>
            <p:cNvPr id="40" name="TextBox 39"/>
            <p:cNvSpPr txBox="1"/>
            <p:nvPr/>
          </p:nvSpPr>
          <p:spPr>
            <a:xfrm>
              <a:off x="5244664" y="1690698"/>
              <a:ext cx="2514600" cy="461665"/>
            </a:xfrm>
            <a:prstGeom prst="rect">
              <a:avLst/>
            </a:prstGeom>
            <a:noFill/>
          </p:spPr>
          <p:txBody>
            <a:bodyPr wrap="square" rtlCol="0">
              <a:spAutoFit/>
            </a:bodyPr>
            <a:lstStyle/>
            <a:p>
              <a:pPr algn="ctr"/>
              <a:r>
                <a:rPr lang="en-US" sz="2400" b="1" dirty="0" smtClean="0">
                  <a:solidFill>
                    <a:schemeClr val="bg1"/>
                  </a:solidFill>
                </a:rPr>
                <a:t>Outputs:</a:t>
              </a:r>
              <a:endParaRPr lang="en-US" sz="2400" b="1" dirty="0">
                <a:solidFill>
                  <a:schemeClr val="bg1"/>
                </a:solidFill>
              </a:endParaRPr>
            </a:p>
          </p:txBody>
        </p:sp>
        <p:cxnSp>
          <p:nvCxnSpPr>
            <p:cNvPr id="33" name="Straight Arrow Connector 32"/>
            <p:cNvCxnSpPr>
              <a:endCxn id="29" idx="1"/>
            </p:cNvCxnSpPr>
            <p:nvPr/>
          </p:nvCxnSpPr>
          <p:spPr>
            <a:xfrm>
              <a:off x="1295400" y="2188835"/>
              <a:ext cx="2209800" cy="2679"/>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86400" y="2192566"/>
              <a:ext cx="2212848"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11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3" name="Rectangle 2"/>
          <p:cNvSpPr/>
          <p:nvPr/>
        </p:nvSpPr>
        <p:spPr>
          <a:xfrm>
            <a:off x="716280" y="1295400"/>
            <a:ext cx="7818120" cy="461665"/>
          </a:xfrm>
          <a:prstGeom prst="rect">
            <a:avLst/>
          </a:prstGeom>
        </p:spPr>
        <p:txBody>
          <a:bodyPr wrap="square">
            <a:spAutoFit/>
          </a:bodyPr>
          <a:lstStyle/>
          <a:p>
            <a:pPr algn="ctr"/>
            <a:r>
              <a:rPr lang="en-US" sz="2400" b="1" dirty="0" smtClean="0">
                <a:solidFill>
                  <a:schemeClr val="bg1"/>
                </a:solidFill>
                <a:latin typeface="Arial Narrow" pitchFamily="34" charset="0"/>
              </a:rPr>
              <a:t>Let’s keep building the ecosystem</a:t>
            </a:r>
          </a:p>
        </p:txBody>
      </p:sp>
      <p:sp>
        <p:nvSpPr>
          <p:cNvPr id="22" name="Rectangle 21"/>
          <p:cNvSpPr/>
          <p:nvPr/>
        </p:nvSpPr>
        <p:spPr>
          <a:xfrm>
            <a:off x="716280" y="1828800"/>
            <a:ext cx="7818120" cy="2000548"/>
          </a:xfrm>
          <a:prstGeom prst="rect">
            <a:avLst/>
          </a:prstGeom>
        </p:spPr>
        <p:txBody>
          <a:bodyPr wrap="square">
            <a:spAutoFit/>
          </a:bodyPr>
          <a:lstStyle/>
          <a:p>
            <a:pPr algn="ctr"/>
            <a:r>
              <a:rPr lang="en-US" sz="2400" b="1" u="sng" dirty="0" smtClean="0">
                <a:solidFill>
                  <a:schemeClr val="bg1"/>
                </a:solidFill>
                <a:latin typeface="Arial Narrow" pitchFamily="34" charset="0"/>
              </a:rPr>
              <a:t>Class Exercise</a:t>
            </a:r>
            <a:r>
              <a:rPr lang="en-US" sz="2400" b="1" dirty="0" smtClean="0">
                <a:solidFill>
                  <a:schemeClr val="bg1"/>
                </a:solidFill>
                <a:latin typeface="Arial Narrow" pitchFamily="34" charset="0"/>
              </a:rPr>
              <a:t>:</a:t>
            </a:r>
          </a:p>
          <a:p>
            <a:pPr algn="ctr"/>
            <a:endParaRPr lang="en-US" sz="2400" b="1" dirty="0">
              <a:solidFill>
                <a:schemeClr val="bg1"/>
              </a:solidFill>
              <a:latin typeface="Arial Narrow" pitchFamily="34" charset="0"/>
            </a:endParaRPr>
          </a:p>
          <a:p>
            <a:pPr algn="ctr"/>
            <a:r>
              <a:rPr lang="en-US" sz="2400" b="1" dirty="0" smtClean="0">
                <a:solidFill>
                  <a:schemeClr val="bg1"/>
                </a:solidFill>
                <a:latin typeface="Arial Narrow" pitchFamily="34" charset="0"/>
              </a:rPr>
              <a:t>Build a stock and flow model for </a:t>
            </a:r>
            <a:r>
              <a:rPr lang="en-US" sz="2800" b="1" dirty="0" smtClean="0">
                <a:solidFill>
                  <a:schemeClr val="accent1">
                    <a:lumMod val="20000"/>
                    <a:lumOff val="80000"/>
                  </a:schemeClr>
                </a:solidFill>
                <a:latin typeface="+mj-lt"/>
              </a:rPr>
              <a:t>plants and herbivores</a:t>
            </a:r>
          </a:p>
          <a:p>
            <a:pPr algn="ctr"/>
            <a:r>
              <a:rPr lang="en-US" sz="2400" b="1" dirty="0" smtClean="0">
                <a:solidFill>
                  <a:schemeClr val="bg1"/>
                </a:solidFill>
                <a:latin typeface="Arial Narrow" pitchFamily="34" charset="0"/>
              </a:rPr>
              <a:t>(just a conceptual model for now)</a:t>
            </a:r>
          </a:p>
          <a:p>
            <a:pPr algn="ctr"/>
            <a:r>
              <a:rPr lang="en-US" sz="2400" b="1" dirty="0" smtClean="0">
                <a:solidFill>
                  <a:schemeClr val="bg1"/>
                </a:solidFill>
                <a:latin typeface="Arial Narrow" pitchFamily="34" charset="0"/>
              </a:rPr>
              <a:t>Work with the people next to you – you have 3-5 minutes</a:t>
            </a:r>
          </a:p>
        </p:txBody>
      </p:sp>
      <p:grpSp>
        <p:nvGrpSpPr>
          <p:cNvPr id="2" name="Group 1"/>
          <p:cNvGrpSpPr/>
          <p:nvPr/>
        </p:nvGrpSpPr>
        <p:grpSpPr>
          <a:xfrm>
            <a:off x="762000" y="4141970"/>
            <a:ext cx="7818120" cy="2106430"/>
            <a:chOff x="762000" y="3429000"/>
            <a:chExt cx="7818120" cy="2106430"/>
          </a:xfrm>
        </p:grpSpPr>
        <p:cxnSp>
          <p:nvCxnSpPr>
            <p:cNvPr id="28" name="Straight Arrow Connector 27"/>
            <p:cNvCxnSpPr/>
            <p:nvPr/>
          </p:nvCxnSpPr>
          <p:spPr>
            <a:xfrm>
              <a:off x="5653514" y="4239860"/>
              <a:ext cx="4191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68229" y="3541197"/>
              <a:ext cx="274320" cy="2743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42246" y="3996546"/>
              <a:ext cx="1036320" cy="461665"/>
            </a:xfrm>
            <a:prstGeom prst="rect">
              <a:avLst/>
            </a:prstGeom>
          </p:spPr>
          <p:txBody>
            <a:bodyPr wrap="square">
              <a:spAutoFit/>
            </a:bodyPr>
            <a:lstStyle/>
            <a:p>
              <a:r>
                <a:rPr lang="en-US" sz="2400" b="1" dirty="0" smtClean="0">
                  <a:solidFill>
                    <a:schemeClr val="bg1"/>
                  </a:solidFill>
                  <a:latin typeface="Arial Narrow" pitchFamily="34" charset="0"/>
                </a:rPr>
                <a:t>Flows</a:t>
              </a:r>
            </a:p>
          </p:txBody>
        </p:sp>
        <p:sp>
          <p:nvSpPr>
            <p:cNvPr id="32" name="Rectangle 31"/>
            <p:cNvSpPr/>
            <p:nvPr/>
          </p:nvSpPr>
          <p:spPr>
            <a:xfrm>
              <a:off x="6127006" y="3429000"/>
              <a:ext cx="1036320" cy="461665"/>
            </a:xfrm>
            <a:prstGeom prst="rect">
              <a:avLst/>
            </a:prstGeom>
          </p:spPr>
          <p:txBody>
            <a:bodyPr wrap="square">
              <a:spAutoFit/>
            </a:bodyPr>
            <a:lstStyle/>
            <a:p>
              <a:r>
                <a:rPr lang="en-US" sz="2400" b="1" dirty="0" smtClean="0">
                  <a:solidFill>
                    <a:schemeClr val="bg1"/>
                  </a:solidFill>
                  <a:latin typeface="Arial Narrow" pitchFamily="34" charset="0"/>
                </a:rPr>
                <a:t>Stocks</a:t>
              </a:r>
            </a:p>
          </p:txBody>
        </p:sp>
        <p:sp>
          <p:nvSpPr>
            <p:cNvPr id="25" name="Rectangle 24"/>
            <p:cNvSpPr/>
            <p:nvPr/>
          </p:nvSpPr>
          <p:spPr>
            <a:xfrm>
              <a:off x="762000" y="3442549"/>
              <a:ext cx="7818120" cy="2092881"/>
            </a:xfrm>
            <a:prstGeom prst="rect">
              <a:avLst/>
            </a:prstGeom>
          </p:spPr>
          <p:txBody>
            <a:bodyPr wrap="square">
              <a:spAutoFit/>
            </a:bodyPr>
            <a:lstStyle/>
            <a:p>
              <a:r>
                <a:rPr lang="en-US" sz="2400" b="1" dirty="0" smtClean="0">
                  <a:solidFill>
                    <a:schemeClr val="bg1"/>
                  </a:solidFill>
                  <a:latin typeface="Arial Narrow" pitchFamily="34" charset="0"/>
                </a:rPr>
                <a:t>Think about:	What are your stocks?</a:t>
              </a:r>
            </a:p>
            <a:p>
              <a:r>
                <a:rPr lang="en-US" sz="1000" b="1" dirty="0">
                  <a:solidFill>
                    <a:schemeClr val="bg1"/>
                  </a:solidFill>
                  <a:latin typeface="Arial Narrow" pitchFamily="34" charset="0"/>
                </a:rPr>
                <a:t>	</a:t>
              </a:r>
              <a:r>
                <a:rPr lang="en-US" sz="1000" b="1" dirty="0" smtClean="0">
                  <a:solidFill>
                    <a:schemeClr val="bg1"/>
                  </a:solidFill>
                  <a:latin typeface="Arial Narrow" pitchFamily="34" charset="0"/>
                </a:rPr>
                <a:t>	</a:t>
              </a:r>
            </a:p>
            <a:p>
              <a:r>
                <a:rPr lang="en-US" sz="2400" b="1" dirty="0">
                  <a:solidFill>
                    <a:schemeClr val="bg1"/>
                  </a:solidFill>
                  <a:latin typeface="Arial Narrow" pitchFamily="34" charset="0"/>
                </a:rPr>
                <a:t>	</a:t>
              </a:r>
              <a:r>
                <a:rPr lang="en-US" sz="2400" b="1" dirty="0" smtClean="0">
                  <a:solidFill>
                    <a:schemeClr val="bg1"/>
                  </a:solidFill>
                  <a:latin typeface="Arial Narrow" pitchFamily="34" charset="0"/>
                </a:rPr>
                <a:t>	What are your flows?</a:t>
              </a:r>
            </a:p>
            <a:p>
              <a:endParaRPr lang="en-US" sz="2400" b="1" dirty="0">
                <a:solidFill>
                  <a:schemeClr val="bg1"/>
                </a:solidFill>
                <a:latin typeface="Arial Narrow" pitchFamily="34" charset="0"/>
              </a:endParaRPr>
            </a:p>
            <a:p>
              <a:r>
                <a:rPr lang="en-US" sz="2400" b="1" dirty="0" smtClean="0">
                  <a:solidFill>
                    <a:schemeClr val="bg1"/>
                  </a:solidFill>
                  <a:latin typeface="Arial Narrow" pitchFamily="34" charset="0"/>
                </a:rPr>
                <a:t>Hint:		Include CO</a:t>
              </a:r>
              <a:r>
                <a:rPr lang="en-US" sz="2400" b="1" baseline="-25000" dirty="0" smtClean="0">
                  <a:solidFill>
                    <a:schemeClr val="bg1"/>
                  </a:solidFill>
                  <a:latin typeface="Arial Narrow" pitchFamily="34" charset="0"/>
                </a:rPr>
                <a:t>2</a:t>
              </a:r>
              <a:r>
                <a:rPr lang="en-US" sz="2400" b="1" dirty="0" smtClean="0">
                  <a:solidFill>
                    <a:schemeClr val="bg1"/>
                  </a:solidFill>
                  <a:latin typeface="Arial Narrow" pitchFamily="34" charset="0"/>
                </a:rPr>
                <a:t> as a stock</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Keep the model simple</a:t>
              </a:r>
            </a:p>
          </p:txBody>
        </p:sp>
      </p:grpSp>
    </p:spTree>
    <p:extLst>
      <p:ext uri="{BB962C8B-B14F-4D97-AF65-F5344CB8AC3E}">
        <p14:creationId xmlns:p14="http://schemas.microsoft.com/office/powerpoint/2010/main" val="3704043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16" name="Rectangle 15"/>
          <p:cNvSpPr/>
          <p:nvPr/>
        </p:nvSpPr>
        <p:spPr>
          <a:xfrm>
            <a:off x="4041230" y="3259128"/>
            <a:ext cx="11582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Plant</a:t>
            </a:r>
            <a:endParaRPr lang="en-US" sz="2500" b="1" dirty="0">
              <a:solidFill>
                <a:schemeClr val="tx1"/>
              </a:solidFill>
            </a:endParaRPr>
          </a:p>
        </p:txBody>
      </p:sp>
      <p:sp>
        <p:nvSpPr>
          <p:cNvPr id="17" name="Rectangle 16"/>
          <p:cNvSpPr/>
          <p:nvPr/>
        </p:nvSpPr>
        <p:spPr>
          <a:xfrm>
            <a:off x="6921590" y="4691688"/>
            <a:ext cx="929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CO</a:t>
            </a:r>
            <a:r>
              <a:rPr lang="en-US" sz="2500" b="1" baseline="-25000" dirty="0" smtClean="0">
                <a:solidFill>
                  <a:schemeClr val="tx1"/>
                </a:solidFill>
              </a:rPr>
              <a:t>2</a:t>
            </a:r>
            <a:endParaRPr lang="en-US" sz="2500" b="1" baseline="-25000" dirty="0">
              <a:solidFill>
                <a:schemeClr val="tx1"/>
              </a:solidFill>
            </a:endParaRPr>
          </a:p>
        </p:txBody>
      </p:sp>
      <p:cxnSp>
        <p:nvCxnSpPr>
          <p:cNvPr id="19" name="Straight Arrow Connector 18"/>
          <p:cNvCxnSpPr>
            <a:stCxn id="16" idx="2"/>
            <a:endCxn id="17" idx="1"/>
          </p:cNvCxnSpPr>
          <p:nvPr/>
        </p:nvCxnSpPr>
        <p:spPr>
          <a:xfrm rot="16200000" flipH="1">
            <a:off x="5191850" y="3236268"/>
            <a:ext cx="1158240" cy="2301240"/>
          </a:xfrm>
          <a:prstGeom prst="bentConnector2">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p:cNvCxnSpPr>
          <p:nvPr/>
        </p:nvCxnSpPr>
        <p:spPr>
          <a:xfrm>
            <a:off x="5199470" y="3533448"/>
            <a:ext cx="218694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98430" y="5009495"/>
            <a:ext cx="2514600" cy="461665"/>
          </a:xfrm>
          <a:prstGeom prst="rect">
            <a:avLst/>
          </a:prstGeom>
          <a:noFill/>
        </p:spPr>
        <p:txBody>
          <a:bodyPr wrap="square" rtlCol="0">
            <a:spAutoFit/>
          </a:bodyPr>
          <a:lstStyle/>
          <a:p>
            <a:pPr algn="ctr"/>
            <a:r>
              <a:rPr lang="en-US" sz="2400" b="1" dirty="0" smtClean="0">
                <a:solidFill>
                  <a:schemeClr val="bg1"/>
                </a:solidFill>
              </a:rPr>
              <a:t>Photosynthesis</a:t>
            </a:r>
            <a:endParaRPr lang="en-US" sz="2400" b="1" dirty="0">
              <a:solidFill>
                <a:schemeClr val="bg1"/>
              </a:solidFill>
            </a:endParaRPr>
          </a:p>
        </p:txBody>
      </p:sp>
      <p:sp>
        <p:nvSpPr>
          <p:cNvPr id="39" name="TextBox 38"/>
          <p:cNvSpPr txBox="1"/>
          <p:nvPr/>
        </p:nvSpPr>
        <p:spPr>
          <a:xfrm>
            <a:off x="5260430" y="3026063"/>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cxnSp>
        <p:nvCxnSpPr>
          <p:cNvPr id="46" name="Straight Arrow Connector 20"/>
          <p:cNvCxnSpPr>
            <a:endCxn id="17" idx="0"/>
          </p:cNvCxnSpPr>
          <p:nvPr/>
        </p:nvCxnSpPr>
        <p:spPr>
          <a:xfrm>
            <a:off x="7386410" y="3533448"/>
            <a:ext cx="0" cy="115824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838200" y="1295400"/>
            <a:ext cx="7129690" cy="461665"/>
          </a:xfrm>
          <a:prstGeom prst="rect">
            <a:avLst/>
          </a:prstGeom>
        </p:spPr>
        <p:txBody>
          <a:bodyPr wrap="square">
            <a:spAutoFit/>
          </a:bodyPr>
          <a:lstStyle/>
          <a:p>
            <a:r>
              <a:rPr lang="en-US" sz="2400" b="1" u="sng" dirty="0" smtClean="0">
                <a:solidFill>
                  <a:schemeClr val="bg1"/>
                </a:solidFill>
                <a:latin typeface="Arial Narrow" pitchFamily="34" charset="0"/>
              </a:rPr>
              <a:t>Let’s start with just plants and CO</a:t>
            </a:r>
            <a:r>
              <a:rPr lang="en-US" sz="2400" b="1" u="sng" baseline="-25000" dirty="0" smtClean="0">
                <a:solidFill>
                  <a:schemeClr val="bg1"/>
                </a:solidFill>
                <a:latin typeface="Arial Narrow" pitchFamily="34" charset="0"/>
              </a:rPr>
              <a:t>2</a:t>
            </a:r>
            <a:r>
              <a:rPr lang="en-US" sz="2400" b="1" u="sng" dirty="0" smtClean="0">
                <a:solidFill>
                  <a:schemeClr val="bg1"/>
                </a:solidFill>
                <a:latin typeface="Arial Narrow" pitchFamily="34" charset="0"/>
              </a:rPr>
              <a:t> treated as a stock</a:t>
            </a:r>
          </a:p>
        </p:txBody>
      </p:sp>
      <p:sp>
        <p:nvSpPr>
          <p:cNvPr id="86" name="Rectangle 85"/>
          <p:cNvSpPr/>
          <p:nvPr/>
        </p:nvSpPr>
        <p:spPr>
          <a:xfrm>
            <a:off x="838200" y="1828800"/>
            <a:ext cx="8044090" cy="830997"/>
          </a:xfrm>
          <a:prstGeom prst="rect">
            <a:avLst/>
          </a:prstGeom>
        </p:spPr>
        <p:txBody>
          <a:bodyPr wrap="square">
            <a:spAutoFit/>
          </a:bodyPr>
          <a:lstStyle/>
          <a:p>
            <a:r>
              <a:rPr lang="en-US" sz="2400" b="1" dirty="0" smtClean="0">
                <a:solidFill>
                  <a:schemeClr val="bg1"/>
                </a:solidFill>
                <a:latin typeface="Arial Narrow" pitchFamily="34" charset="0"/>
              </a:rPr>
              <a:t>This conceptual model could represent any size ecosystem as currently shown, e.g., the whole earth or just a lake or forest</a:t>
            </a:r>
          </a:p>
        </p:txBody>
      </p:sp>
      <p:sp>
        <p:nvSpPr>
          <p:cNvPr id="20" name="Rectangle 19"/>
          <p:cNvSpPr/>
          <p:nvPr/>
        </p:nvSpPr>
        <p:spPr>
          <a:xfrm>
            <a:off x="476385" y="5638800"/>
            <a:ext cx="8044090" cy="830997"/>
          </a:xfrm>
          <a:prstGeom prst="rect">
            <a:avLst/>
          </a:prstGeom>
        </p:spPr>
        <p:txBody>
          <a:bodyPr wrap="square">
            <a:spAutoFit/>
          </a:bodyPr>
          <a:lstStyle/>
          <a:p>
            <a:pPr algn="ctr"/>
            <a:r>
              <a:rPr lang="en-US" sz="2400" b="1" dirty="0" smtClean="0">
                <a:solidFill>
                  <a:schemeClr val="accent1">
                    <a:lumMod val="20000"/>
                    <a:lumOff val="80000"/>
                  </a:schemeClr>
                </a:solidFill>
                <a:latin typeface="+mj-lt"/>
              </a:rPr>
              <a:t>Important point:</a:t>
            </a:r>
          </a:p>
          <a:p>
            <a:pPr algn="ctr"/>
            <a:r>
              <a:rPr lang="en-US" sz="2400" b="1" dirty="0" smtClean="0">
                <a:solidFill>
                  <a:schemeClr val="bg1"/>
                </a:solidFill>
                <a:latin typeface="Arial Narrow" pitchFamily="34" charset="0"/>
              </a:rPr>
              <a:t>Losses from one stock are additions to another stock</a:t>
            </a:r>
          </a:p>
        </p:txBody>
      </p:sp>
    </p:spTree>
    <p:extLst>
      <p:ext uri="{BB962C8B-B14F-4D97-AF65-F5344CB8AC3E}">
        <p14:creationId xmlns:p14="http://schemas.microsoft.com/office/powerpoint/2010/main" val="512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16" name="Rectangle 15"/>
          <p:cNvSpPr/>
          <p:nvPr/>
        </p:nvSpPr>
        <p:spPr>
          <a:xfrm>
            <a:off x="4041230" y="3259128"/>
            <a:ext cx="11582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Plant</a:t>
            </a:r>
            <a:endParaRPr lang="en-US" sz="2500" b="1" dirty="0">
              <a:solidFill>
                <a:schemeClr val="tx1"/>
              </a:solidFill>
            </a:endParaRPr>
          </a:p>
        </p:txBody>
      </p:sp>
      <p:sp>
        <p:nvSpPr>
          <p:cNvPr id="17" name="Rectangle 16"/>
          <p:cNvSpPr/>
          <p:nvPr/>
        </p:nvSpPr>
        <p:spPr>
          <a:xfrm>
            <a:off x="6921590" y="4691688"/>
            <a:ext cx="929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CO</a:t>
            </a:r>
            <a:r>
              <a:rPr lang="en-US" sz="2500" b="1" baseline="-25000" dirty="0" smtClean="0">
                <a:solidFill>
                  <a:schemeClr val="tx1"/>
                </a:solidFill>
              </a:rPr>
              <a:t>2</a:t>
            </a:r>
            <a:endParaRPr lang="en-US" sz="2500" b="1" baseline="-25000" dirty="0">
              <a:solidFill>
                <a:schemeClr val="tx1"/>
              </a:solidFill>
            </a:endParaRPr>
          </a:p>
        </p:txBody>
      </p:sp>
      <p:cxnSp>
        <p:nvCxnSpPr>
          <p:cNvPr id="19" name="Straight Arrow Connector 18"/>
          <p:cNvCxnSpPr>
            <a:stCxn id="16" idx="2"/>
            <a:endCxn id="17" idx="1"/>
          </p:cNvCxnSpPr>
          <p:nvPr/>
        </p:nvCxnSpPr>
        <p:spPr>
          <a:xfrm rot="16200000" flipH="1">
            <a:off x="5191850" y="3236268"/>
            <a:ext cx="1158240" cy="2301240"/>
          </a:xfrm>
          <a:prstGeom prst="bentConnector2">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p:cNvCxnSpPr>
          <p:nvPr/>
        </p:nvCxnSpPr>
        <p:spPr>
          <a:xfrm>
            <a:off x="5199470" y="3533448"/>
            <a:ext cx="218694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98430" y="5009495"/>
            <a:ext cx="2514600" cy="461665"/>
          </a:xfrm>
          <a:prstGeom prst="rect">
            <a:avLst/>
          </a:prstGeom>
          <a:noFill/>
        </p:spPr>
        <p:txBody>
          <a:bodyPr wrap="square" rtlCol="0">
            <a:spAutoFit/>
          </a:bodyPr>
          <a:lstStyle/>
          <a:p>
            <a:pPr algn="ctr"/>
            <a:r>
              <a:rPr lang="en-US" sz="2400" b="1" dirty="0" smtClean="0">
                <a:solidFill>
                  <a:schemeClr val="bg1"/>
                </a:solidFill>
              </a:rPr>
              <a:t>Photosynthesis</a:t>
            </a:r>
            <a:endParaRPr lang="en-US" sz="2400" b="1" dirty="0">
              <a:solidFill>
                <a:schemeClr val="bg1"/>
              </a:solidFill>
            </a:endParaRPr>
          </a:p>
        </p:txBody>
      </p:sp>
      <p:sp>
        <p:nvSpPr>
          <p:cNvPr id="39" name="TextBox 38"/>
          <p:cNvSpPr txBox="1"/>
          <p:nvPr/>
        </p:nvSpPr>
        <p:spPr>
          <a:xfrm>
            <a:off x="5260430" y="3026063"/>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42" name="Rectangle 41"/>
          <p:cNvSpPr/>
          <p:nvPr/>
        </p:nvSpPr>
        <p:spPr>
          <a:xfrm>
            <a:off x="3622130" y="1719361"/>
            <a:ext cx="20193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Herbivore</a:t>
            </a:r>
            <a:endParaRPr lang="en-US" sz="2500" b="1" dirty="0">
              <a:solidFill>
                <a:schemeClr val="tx1"/>
              </a:solidFill>
            </a:endParaRPr>
          </a:p>
        </p:txBody>
      </p:sp>
      <p:cxnSp>
        <p:nvCxnSpPr>
          <p:cNvPr id="43" name="Straight Arrow Connector 18"/>
          <p:cNvCxnSpPr>
            <a:stCxn id="42" idx="2"/>
            <a:endCxn id="16" idx="0"/>
          </p:cNvCxnSpPr>
          <p:nvPr/>
        </p:nvCxnSpPr>
        <p:spPr>
          <a:xfrm flipH="1">
            <a:off x="4620350" y="2268001"/>
            <a:ext cx="11430" cy="991127"/>
          </a:xfrm>
          <a:prstGeom prst="straightConnector1">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20"/>
          <p:cNvCxnSpPr>
            <a:stCxn id="42" idx="3"/>
            <a:endCxn id="17" idx="0"/>
          </p:cNvCxnSpPr>
          <p:nvPr/>
        </p:nvCxnSpPr>
        <p:spPr>
          <a:xfrm>
            <a:off x="5641430" y="1993681"/>
            <a:ext cx="1744980" cy="2698007"/>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14058" y="1508760"/>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50" name="TextBox 49"/>
          <p:cNvSpPr txBox="1"/>
          <p:nvPr/>
        </p:nvSpPr>
        <p:spPr>
          <a:xfrm>
            <a:off x="3279102" y="2575560"/>
            <a:ext cx="1390124" cy="461665"/>
          </a:xfrm>
          <a:prstGeom prst="rect">
            <a:avLst/>
          </a:prstGeom>
          <a:noFill/>
        </p:spPr>
        <p:txBody>
          <a:bodyPr wrap="square" rtlCol="0">
            <a:spAutoFit/>
          </a:bodyPr>
          <a:lstStyle/>
          <a:p>
            <a:pPr algn="ctr"/>
            <a:r>
              <a:rPr lang="en-US" sz="2400" b="1" dirty="0" smtClean="0">
                <a:solidFill>
                  <a:schemeClr val="bg1"/>
                </a:solidFill>
              </a:rPr>
              <a:t>Grazing</a:t>
            </a:r>
            <a:endParaRPr lang="en-US" sz="2400" b="1" dirty="0">
              <a:solidFill>
                <a:schemeClr val="bg1"/>
              </a:solidFill>
            </a:endParaRPr>
          </a:p>
        </p:txBody>
      </p:sp>
      <p:cxnSp>
        <p:nvCxnSpPr>
          <p:cNvPr id="61" name="Straight Arrow Connector 20"/>
          <p:cNvCxnSpPr>
            <a:stCxn id="42" idx="3"/>
          </p:cNvCxnSpPr>
          <p:nvPr/>
        </p:nvCxnSpPr>
        <p:spPr>
          <a:xfrm flipV="1">
            <a:off x="5641430" y="1993680"/>
            <a:ext cx="1764792" cy="1"/>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18160" y="1988403"/>
            <a:ext cx="2529840" cy="830997"/>
          </a:xfrm>
          <a:prstGeom prst="rect">
            <a:avLst/>
          </a:prstGeom>
        </p:spPr>
        <p:txBody>
          <a:bodyPr wrap="square">
            <a:spAutoFit/>
          </a:bodyPr>
          <a:lstStyle/>
          <a:p>
            <a:pPr algn="ctr"/>
            <a:r>
              <a:rPr lang="en-US" sz="2400" b="1" dirty="0" smtClean="0">
                <a:solidFill>
                  <a:srgbClr val="FFFF00"/>
                </a:solidFill>
                <a:latin typeface="Arial Narrow" pitchFamily="34" charset="0"/>
              </a:rPr>
              <a:t>plant losses to herbivores</a:t>
            </a:r>
          </a:p>
        </p:txBody>
      </p:sp>
      <p:sp>
        <p:nvSpPr>
          <p:cNvPr id="28" name="Rectangle 27"/>
          <p:cNvSpPr/>
          <p:nvPr/>
        </p:nvSpPr>
        <p:spPr>
          <a:xfrm>
            <a:off x="594360" y="2769274"/>
            <a:ext cx="2529840" cy="1200329"/>
          </a:xfrm>
          <a:prstGeom prst="rect">
            <a:avLst/>
          </a:prstGeom>
        </p:spPr>
        <p:txBody>
          <a:bodyPr wrap="square">
            <a:spAutoFit/>
          </a:bodyPr>
          <a:lstStyle/>
          <a:p>
            <a:pPr algn="ctr"/>
            <a:r>
              <a:rPr lang="en-US" sz="2400" b="1" dirty="0" smtClean="0">
                <a:solidFill>
                  <a:schemeClr val="accent1">
                    <a:lumMod val="20000"/>
                    <a:lumOff val="80000"/>
                  </a:schemeClr>
                </a:solidFill>
                <a:latin typeface="Arial Narrow" pitchFamily="34" charset="0"/>
              </a:rPr>
              <a:t>(which are also an addition to herbivore biomass)</a:t>
            </a:r>
          </a:p>
        </p:txBody>
      </p:sp>
      <p:sp>
        <p:nvSpPr>
          <p:cNvPr id="32" name="Rectangle 31"/>
          <p:cNvSpPr/>
          <p:nvPr/>
        </p:nvSpPr>
        <p:spPr>
          <a:xfrm>
            <a:off x="457200" y="4503003"/>
            <a:ext cx="2895600" cy="830997"/>
          </a:xfrm>
          <a:prstGeom prst="rect">
            <a:avLst/>
          </a:prstGeom>
        </p:spPr>
        <p:txBody>
          <a:bodyPr wrap="square">
            <a:spAutoFit/>
          </a:bodyPr>
          <a:lstStyle/>
          <a:p>
            <a:pPr algn="ctr"/>
            <a:r>
              <a:rPr lang="en-US" sz="2400" b="1" dirty="0" smtClean="0">
                <a:solidFill>
                  <a:srgbClr val="FFFF00"/>
                </a:solidFill>
                <a:latin typeface="Arial Narrow" pitchFamily="34" charset="0"/>
              </a:rPr>
              <a:t>herbivore loss to respiration</a:t>
            </a:r>
          </a:p>
        </p:txBody>
      </p:sp>
      <p:sp>
        <p:nvSpPr>
          <p:cNvPr id="22" name="Rectangle 21"/>
          <p:cNvSpPr/>
          <p:nvPr/>
        </p:nvSpPr>
        <p:spPr>
          <a:xfrm>
            <a:off x="609600" y="1138535"/>
            <a:ext cx="4675858" cy="461665"/>
          </a:xfrm>
          <a:prstGeom prst="rect">
            <a:avLst/>
          </a:prstGeom>
        </p:spPr>
        <p:txBody>
          <a:bodyPr wrap="square">
            <a:spAutoFit/>
          </a:bodyPr>
          <a:lstStyle/>
          <a:p>
            <a:r>
              <a:rPr lang="en-US" sz="2400" b="1" u="sng" dirty="0" smtClean="0">
                <a:solidFill>
                  <a:schemeClr val="bg1"/>
                </a:solidFill>
                <a:latin typeface="Arial Narrow" pitchFamily="34" charset="0"/>
              </a:rPr>
              <a:t>And now add in herbivores</a:t>
            </a:r>
          </a:p>
        </p:txBody>
      </p:sp>
    </p:spTree>
    <p:extLst>
      <p:ext uri="{BB962C8B-B14F-4D97-AF65-F5344CB8AC3E}">
        <p14:creationId xmlns:p14="http://schemas.microsoft.com/office/powerpoint/2010/main" val="5962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0"/>
            <a:ext cx="9144000" cy="6858000"/>
          </a:xfrm>
          <a:prstGeom prst="rect">
            <a:avLst/>
          </a:prstGeom>
          <a:noFill/>
          <a:ln w="762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u="none">
              <a:latin typeface="Comic Sans MS" pitchFamily="66" charset="0"/>
            </a:endParaRPr>
          </a:p>
        </p:txBody>
      </p:sp>
      <p:sp>
        <p:nvSpPr>
          <p:cNvPr id="12" name="Rectangle 11"/>
          <p:cNvSpPr/>
          <p:nvPr/>
        </p:nvSpPr>
        <p:spPr>
          <a:xfrm>
            <a:off x="28956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05800" y="518160"/>
            <a:ext cx="548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3"/>
            <a:endCxn id="14" idx="1"/>
          </p:cNvCxnSpPr>
          <p:nvPr/>
        </p:nvCxnSpPr>
        <p:spPr>
          <a:xfrm>
            <a:off x="838200" y="792480"/>
            <a:ext cx="746760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52400"/>
            <a:ext cx="7696200" cy="523220"/>
          </a:xfrm>
          <a:prstGeom prst="rect">
            <a:avLst/>
          </a:prstGeom>
        </p:spPr>
        <p:txBody>
          <a:bodyPr wrap="square">
            <a:spAutoFit/>
          </a:bodyPr>
          <a:lstStyle/>
          <a:p>
            <a:pPr algn="ctr"/>
            <a:r>
              <a:rPr lang="en-US" sz="2800" b="1" dirty="0" smtClean="0">
                <a:solidFill>
                  <a:schemeClr val="bg1"/>
                </a:solidFill>
                <a:latin typeface="Arial Narrow" pitchFamily="34" charset="0"/>
              </a:rPr>
              <a:t>Carbon cycle</a:t>
            </a:r>
            <a:endParaRPr lang="en-US" sz="2800" b="1" dirty="0">
              <a:solidFill>
                <a:schemeClr val="bg1"/>
              </a:solidFill>
              <a:latin typeface="Arial Narrow" pitchFamily="34" charset="0"/>
            </a:endParaRPr>
          </a:p>
        </p:txBody>
      </p:sp>
      <p:sp>
        <p:nvSpPr>
          <p:cNvPr id="16" name="Rectangle 15"/>
          <p:cNvSpPr/>
          <p:nvPr/>
        </p:nvSpPr>
        <p:spPr>
          <a:xfrm>
            <a:off x="4041230" y="3259128"/>
            <a:ext cx="11582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Plant</a:t>
            </a:r>
            <a:endParaRPr lang="en-US" sz="2500" b="1" dirty="0">
              <a:solidFill>
                <a:schemeClr val="tx1"/>
              </a:solidFill>
            </a:endParaRPr>
          </a:p>
        </p:txBody>
      </p:sp>
      <p:sp>
        <p:nvSpPr>
          <p:cNvPr id="17" name="Rectangle 16"/>
          <p:cNvSpPr/>
          <p:nvPr/>
        </p:nvSpPr>
        <p:spPr>
          <a:xfrm>
            <a:off x="6921590" y="4691688"/>
            <a:ext cx="92964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CO</a:t>
            </a:r>
            <a:r>
              <a:rPr lang="en-US" sz="2500" b="1" baseline="-25000" dirty="0" smtClean="0">
                <a:solidFill>
                  <a:schemeClr val="tx1"/>
                </a:solidFill>
              </a:rPr>
              <a:t>2</a:t>
            </a:r>
            <a:endParaRPr lang="en-US" sz="2500" b="1" baseline="-25000" dirty="0">
              <a:solidFill>
                <a:schemeClr val="tx1"/>
              </a:solidFill>
            </a:endParaRPr>
          </a:p>
        </p:txBody>
      </p:sp>
      <p:cxnSp>
        <p:nvCxnSpPr>
          <p:cNvPr id="19" name="Straight Arrow Connector 18"/>
          <p:cNvCxnSpPr>
            <a:stCxn id="16" idx="2"/>
            <a:endCxn id="17" idx="1"/>
          </p:cNvCxnSpPr>
          <p:nvPr/>
        </p:nvCxnSpPr>
        <p:spPr>
          <a:xfrm rot="16200000" flipH="1">
            <a:off x="5191850" y="3236268"/>
            <a:ext cx="1158240" cy="2301240"/>
          </a:xfrm>
          <a:prstGeom prst="bentConnector2">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p:cNvCxnSpPr>
          <p:nvPr/>
        </p:nvCxnSpPr>
        <p:spPr>
          <a:xfrm>
            <a:off x="5199470" y="3533448"/>
            <a:ext cx="2186940"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98430" y="5009495"/>
            <a:ext cx="2514600" cy="461665"/>
          </a:xfrm>
          <a:prstGeom prst="rect">
            <a:avLst/>
          </a:prstGeom>
          <a:noFill/>
        </p:spPr>
        <p:txBody>
          <a:bodyPr wrap="square" rtlCol="0">
            <a:spAutoFit/>
          </a:bodyPr>
          <a:lstStyle/>
          <a:p>
            <a:pPr algn="ctr"/>
            <a:r>
              <a:rPr lang="en-US" sz="2400" b="1" dirty="0" smtClean="0">
                <a:solidFill>
                  <a:schemeClr val="bg1"/>
                </a:solidFill>
              </a:rPr>
              <a:t>Photosynthesis</a:t>
            </a:r>
            <a:endParaRPr lang="en-US" sz="2400" b="1" dirty="0">
              <a:solidFill>
                <a:schemeClr val="bg1"/>
              </a:solidFill>
            </a:endParaRPr>
          </a:p>
        </p:txBody>
      </p:sp>
      <p:sp>
        <p:nvSpPr>
          <p:cNvPr id="39" name="TextBox 38"/>
          <p:cNvSpPr txBox="1"/>
          <p:nvPr/>
        </p:nvSpPr>
        <p:spPr>
          <a:xfrm>
            <a:off x="5260430" y="3026063"/>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42" name="Rectangle 41"/>
          <p:cNvSpPr/>
          <p:nvPr/>
        </p:nvSpPr>
        <p:spPr>
          <a:xfrm>
            <a:off x="3622130" y="1719361"/>
            <a:ext cx="20193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Herbivore</a:t>
            </a:r>
            <a:endParaRPr lang="en-US" sz="2500" b="1" dirty="0">
              <a:solidFill>
                <a:schemeClr val="tx1"/>
              </a:solidFill>
            </a:endParaRPr>
          </a:p>
        </p:txBody>
      </p:sp>
      <p:cxnSp>
        <p:nvCxnSpPr>
          <p:cNvPr id="43" name="Straight Arrow Connector 18"/>
          <p:cNvCxnSpPr>
            <a:stCxn id="42" idx="2"/>
            <a:endCxn id="16" idx="0"/>
          </p:cNvCxnSpPr>
          <p:nvPr/>
        </p:nvCxnSpPr>
        <p:spPr>
          <a:xfrm flipH="1">
            <a:off x="4620350" y="2268001"/>
            <a:ext cx="11430" cy="991127"/>
          </a:xfrm>
          <a:prstGeom prst="straightConnector1">
            <a:avLst/>
          </a:prstGeom>
          <a:ln w="50800">
            <a:solidFill>
              <a:schemeClr val="accent1">
                <a:lumMod val="20000"/>
                <a:lumOff val="8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20"/>
          <p:cNvCxnSpPr>
            <a:stCxn id="42" idx="3"/>
            <a:endCxn id="17" idx="0"/>
          </p:cNvCxnSpPr>
          <p:nvPr/>
        </p:nvCxnSpPr>
        <p:spPr>
          <a:xfrm>
            <a:off x="5641430" y="1993681"/>
            <a:ext cx="1744980" cy="2698007"/>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14058" y="1508760"/>
            <a:ext cx="1999724"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50" name="TextBox 49"/>
          <p:cNvSpPr txBox="1"/>
          <p:nvPr/>
        </p:nvSpPr>
        <p:spPr>
          <a:xfrm>
            <a:off x="3279102" y="2575560"/>
            <a:ext cx="1390124" cy="461665"/>
          </a:xfrm>
          <a:prstGeom prst="rect">
            <a:avLst/>
          </a:prstGeom>
          <a:noFill/>
        </p:spPr>
        <p:txBody>
          <a:bodyPr wrap="square" rtlCol="0">
            <a:spAutoFit/>
          </a:bodyPr>
          <a:lstStyle/>
          <a:p>
            <a:pPr algn="ctr"/>
            <a:r>
              <a:rPr lang="en-US" sz="2400" b="1" dirty="0" smtClean="0">
                <a:solidFill>
                  <a:schemeClr val="bg1"/>
                </a:solidFill>
              </a:rPr>
              <a:t>Grazing</a:t>
            </a:r>
            <a:endParaRPr lang="en-US" sz="2400" b="1" dirty="0">
              <a:solidFill>
                <a:schemeClr val="bg1"/>
              </a:solidFill>
            </a:endParaRPr>
          </a:p>
        </p:txBody>
      </p:sp>
      <p:sp>
        <p:nvSpPr>
          <p:cNvPr id="53" name="Rectangle 52"/>
          <p:cNvSpPr/>
          <p:nvPr/>
        </p:nvSpPr>
        <p:spPr>
          <a:xfrm>
            <a:off x="1145502" y="5547360"/>
            <a:ext cx="1409700" cy="5486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Detritus</a:t>
            </a:r>
            <a:endParaRPr lang="en-US" sz="2500" b="1" dirty="0">
              <a:solidFill>
                <a:schemeClr val="tx1"/>
              </a:solidFill>
            </a:endParaRPr>
          </a:p>
        </p:txBody>
      </p:sp>
      <p:cxnSp>
        <p:nvCxnSpPr>
          <p:cNvPr id="54" name="Straight Arrow Connector 20"/>
          <p:cNvCxnSpPr>
            <a:stCxn id="42" idx="1"/>
            <a:endCxn id="53" idx="0"/>
          </p:cNvCxnSpPr>
          <p:nvPr/>
        </p:nvCxnSpPr>
        <p:spPr>
          <a:xfrm rot="10800000" flipV="1">
            <a:off x="1850352" y="1993680"/>
            <a:ext cx="1771778" cy="3553679"/>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20"/>
          <p:cNvCxnSpPr>
            <a:stCxn id="16" idx="1"/>
            <a:endCxn id="53" idx="0"/>
          </p:cNvCxnSpPr>
          <p:nvPr/>
        </p:nvCxnSpPr>
        <p:spPr>
          <a:xfrm rot="10800000" flipV="1">
            <a:off x="1850352" y="3533448"/>
            <a:ext cx="2190878" cy="2013912"/>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20"/>
          <p:cNvCxnSpPr>
            <a:stCxn id="42" idx="3"/>
          </p:cNvCxnSpPr>
          <p:nvPr/>
        </p:nvCxnSpPr>
        <p:spPr>
          <a:xfrm flipV="1">
            <a:off x="5641430" y="1993680"/>
            <a:ext cx="1764792" cy="1"/>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20"/>
          <p:cNvCxnSpPr>
            <a:stCxn id="42" idx="1"/>
          </p:cNvCxnSpPr>
          <p:nvPr/>
        </p:nvCxnSpPr>
        <p:spPr>
          <a:xfrm flipH="1">
            <a:off x="1850351" y="1993681"/>
            <a:ext cx="1771779"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20"/>
          <p:cNvCxnSpPr/>
          <p:nvPr/>
        </p:nvCxnSpPr>
        <p:spPr>
          <a:xfrm flipH="1" flipV="1">
            <a:off x="1850351" y="3537258"/>
            <a:ext cx="2190879" cy="0"/>
          </a:xfrm>
          <a:prstGeom prst="straightConnector1">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20"/>
          <p:cNvCxnSpPr>
            <a:stCxn id="53" idx="3"/>
            <a:endCxn id="17" idx="2"/>
          </p:cNvCxnSpPr>
          <p:nvPr/>
        </p:nvCxnSpPr>
        <p:spPr>
          <a:xfrm flipV="1">
            <a:off x="2555202" y="5240328"/>
            <a:ext cx="4831208" cy="581352"/>
          </a:xfrm>
          <a:prstGeom prst="bentConnector2">
            <a:avLst/>
          </a:prstGeom>
          <a:ln w="50800">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996710" y="1080462"/>
            <a:ext cx="1999724" cy="830997"/>
          </a:xfrm>
          <a:prstGeom prst="rect">
            <a:avLst/>
          </a:prstGeom>
          <a:noFill/>
        </p:spPr>
        <p:txBody>
          <a:bodyPr wrap="square" rtlCol="0">
            <a:spAutoFit/>
          </a:bodyPr>
          <a:lstStyle/>
          <a:p>
            <a:r>
              <a:rPr lang="en-US" sz="2400" b="1" dirty="0" smtClean="0">
                <a:solidFill>
                  <a:schemeClr val="bg1"/>
                </a:solidFill>
              </a:rPr>
              <a:t>Death</a:t>
            </a:r>
            <a:br>
              <a:rPr lang="en-US" sz="2400" b="1" dirty="0" smtClean="0">
                <a:solidFill>
                  <a:schemeClr val="bg1"/>
                </a:solidFill>
              </a:rPr>
            </a:br>
            <a:r>
              <a:rPr lang="en-US" sz="2400" b="1" dirty="0" smtClean="0">
                <a:solidFill>
                  <a:schemeClr val="bg1"/>
                </a:solidFill>
              </a:rPr>
              <a:t>Defecation</a:t>
            </a:r>
          </a:p>
        </p:txBody>
      </p:sp>
      <p:sp>
        <p:nvSpPr>
          <p:cNvPr id="79" name="TextBox 78"/>
          <p:cNvSpPr txBox="1"/>
          <p:nvPr/>
        </p:nvSpPr>
        <p:spPr>
          <a:xfrm>
            <a:off x="2002362" y="2712194"/>
            <a:ext cx="1476438" cy="830997"/>
          </a:xfrm>
          <a:prstGeom prst="rect">
            <a:avLst/>
          </a:prstGeom>
          <a:noFill/>
        </p:spPr>
        <p:txBody>
          <a:bodyPr wrap="square" rtlCol="0">
            <a:spAutoFit/>
          </a:bodyPr>
          <a:lstStyle/>
          <a:p>
            <a:r>
              <a:rPr lang="en-US" sz="2400" b="1" dirty="0" smtClean="0">
                <a:solidFill>
                  <a:schemeClr val="bg1"/>
                </a:solidFill>
              </a:rPr>
              <a:t>Death</a:t>
            </a:r>
            <a:br>
              <a:rPr lang="en-US" sz="2400" b="1" dirty="0" smtClean="0">
                <a:solidFill>
                  <a:schemeClr val="bg1"/>
                </a:solidFill>
              </a:rPr>
            </a:br>
            <a:r>
              <a:rPr lang="en-US" sz="2400" b="1" dirty="0" smtClean="0">
                <a:solidFill>
                  <a:schemeClr val="bg1"/>
                </a:solidFill>
              </a:rPr>
              <a:t>Shedding</a:t>
            </a:r>
          </a:p>
        </p:txBody>
      </p:sp>
      <p:sp>
        <p:nvSpPr>
          <p:cNvPr id="27" name="Rectangle 26"/>
          <p:cNvSpPr/>
          <p:nvPr/>
        </p:nvSpPr>
        <p:spPr>
          <a:xfrm>
            <a:off x="231230" y="2438400"/>
            <a:ext cx="1600200" cy="2308324"/>
          </a:xfrm>
          <a:prstGeom prst="rect">
            <a:avLst/>
          </a:prstGeom>
        </p:spPr>
        <p:txBody>
          <a:bodyPr wrap="square">
            <a:spAutoFit/>
          </a:bodyPr>
          <a:lstStyle/>
          <a:p>
            <a:pPr algn="ctr"/>
            <a:r>
              <a:rPr lang="en-US" sz="2400" b="1" dirty="0" smtClean="0">
                <a:solidFill>
                  <a:srgbClr val="FFFF00"/>
                </a:solidFill>
                <a:latin typeface="Arial Narrow" pitchFamily="34" charset="0"/>
              </a:rPr>
              <a:t>losses to detritus due to death and waste material</a:t>
            </a:r>
          </a:p>
        </p:txBody>
      </p:sp>
      <p:sp>
        <p:nvSpPr>
          <p:cNvPr id="28" name="TextBox 27"/>
          <p:cNvSpPr txBox="1"/>
          <p:nvPr/>
        </p:nvSpPr>
        <p:spPr>
          <a:xfrm>
            <a:off x="2498834" y="5334000"/>
            <a:ext cx="2228196" cy="461665"/>
          </a:xfrm>
          <a:prstGeom prst="rect">
            <a:avLst/>
          </a:prstGeom>
          <a:noFill/>
        </p:spPr>
        <p:txBody>
          <a:bodyPr wrap="square" rtlCol="0">
            <a:spAutoFit/>
          </a:bodyPr>
          <a:lstStyle/>
          <a:p>
            <a:pPr algn="ctr"/>
            <a:r>
              <a:rPr lang="en-US" sz="2400" b="1" dirty="0" smtClean="0">
                <a:solidFill>
                  <a:schemeClr val="bg1"/>
                </a:solidFill>
              </a:rPr>
              <a:t>Respiration</a:t>
            </a:r>
            <a:endParaRPr lang="en-US" sz="2400" b="1" dirty="0">
              <a:solidFill>
                <a:schemeClr val="bg1"/>
              </a:solidFill>
            </a:endParaRPr>
          </a:p>
        </p:txBody>
      </p:sp>
      <p:sp>
        <p:nvSpPr>
          <p:cNvPr id="29" name="Rectangle 28"/>
          <p:cNvSpPr/>
          <p:nvPr/>
        </p:nvSpPr>
        <p:spPr>
          <a:xfrm>
            <a:off x="2669630" y="5923369"/>
            <a:ext cx="5802728" cy="461665"/>
          </a:xfrm>
          <a:prstGeom prst="rect">
            <a:avLst/>
          </a:prstGeom>
        </p:spPr>
        <p:txBody>
          <a:bodyPr wrap="square">
            <a:spAutoFit/>
          </a:bodyPr>
          <a:lstStyle/>
          <a:p>
            <a:pPr algn="ctr"/>
            <a:r>
              <a:rPr lang="en-US" sz="2400" b="1" dirty="0">
                <a:solidFill>
                  <a:srgbClr val="FFFF00"/>
                </a:solidFill>
                <a:latin typeface="Arial Narrow" pitchFamily="34" charset="0"/>
              </a:rPr>
              <a:t>d</a:t>
            </a:r>
            <a:r>
              <a:rPr lang="en-US" sz="2400" b="1" dirty="0" smtClean="0">
                <a:solidFill>
                  <a:srgbClr val="FFFF00"/>
                </a:solidFill>
                <a:latin typeface="Arial Narrow" pitchFamily="34" charset="0"/>
              </a:rPr>
              <a:t>etritus (due to bacterial activity) respires, too</a:t>
            </a:r>
          </a:p>
        </p:txBody>
      </p:sp>
    </p:spTree>
    <p:extLst>
      <p:ext uri="{BB962C8B-B14F-4D97-AF65-F5344CB8AC3E}">
        <p14:creationId xmlns:p14="http://schemas.microsoft.com/office/powerpoint/2010/main" val="5962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2856</TotalTime>
  <Words>2285</Words>
  <Application>Microsoft Office PowerPoint</Application>
  <PresentationFormat>On-screen Show (4:3)</PresentationFormat>
  <Paragraphs>367</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in mind The Questions</vt:lpstr>
      <vt:lpstr>The Carbon Dice Game</vt:lpstr>
      <vt:lpstr>The Carbon Dice Game</vt:lpstr>
      <vt:lpstr>The Carbon Dice Game</vt:lpstr>
      <vt:lpstr>The Carbon Dice Game</vt:lpstr>
      <vt:lpstr>The Carbon Dice Game</vt:lpstr>
      <vt:lpstr>To Begin…</vt:lpstr>
      <vt:lpstr>After the Carbon Dice Game:</vt:lpstr>
      <vt:lpstr>Visitation Graph</vt:lpstr>
      <vt:lpstr>Visitation Graph</vt:lpstr>
      <vt:lpstr>Compare to Mr. Terry’s class  sample data</vt:lpstr>
      <vt:lpstr>What happened to Energy?</vt:lpstr>
      <vt:lpstr>What happened to Energy?</vt:lpstr>
      <vt:lpstr>Bonus Questions: Important Processes</vt:lpstr>
      <vt:lpstr>Important Processes</vt:lpstr>
      <vt:lpstr>Important Processes</vt:lpstr>
      <vt:lpstr>Was that supposed to be real?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Miehls, Andrea</dc:creator>
  <cp:lastModifiedBy>Sara</cp:lastModifiedBy>
  <cp:revision>291</cp:revision>
  <cp:lastPrinted>2012-01-11T18:13:59Z</cp:lastPrinted>
  <dcterms:created xsi:type="dcterms:W3CDTF">2012-01-07T17:30:54Z</dcterms:created>
  <dcterms:modified xsi:type="dcterms:W3CDTF">2013-09-03T19:32:36Z</dcterms:modified>
</cp:coreProperties>
</file>