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92" r:id="rId10"/>
    <p:sldId id="270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D2D0AE"/>
    <a:srgbClr val="39471D"/>
    <a:srgbClr val="295538"/>
    <a:srgbClr val="C1E1CC"/>
    <a:srgbClr val="DDEFE3"/>
    <a:srgbClr val="B1D9BE"/>
    <a:srgbClr val="38744C"/>
    <a:srgbClr val="FAC9A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88810" autoAdjust="0"/>
  </p:normalViewPr>
  <p:slideViewPr>
    <p:cSldViewPr>
      <p:cViewPr>
        <p:scale>
          <a:sx n="60" d="100"/>
          <a:sy n="60" d="100"/>
        </p:scale>
        <p:origin x="-174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59243302134403E-2"/>
          <c:y val="9.7629197212417404E-2"/>
          <c:w val="0.92366469816272967"/>
          <c:h val="0.59532039098560952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Sheet1!$B$2:$B$96</c:f>
              <c:numCache>
                <c:formatCode>General</c:formatCode>
                <c:ptCount val="95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</c:numCache>
            </c:numRef>
          </c:cat>
          <c:val>
            <c:numRef>
              <c:f>Sheet1!$C$2:$C$96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1385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958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1344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847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1899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2332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677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231</c:v>
                </c:pt>
                <c:pt idx="9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84736"/>
        <c:axId val="58115200"/>
      </c:barChart>
      <c:catAx>
        <c:axId val="580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115200"/>
        <c:crosses val="autoZero"/>
        <c:auto val="1"/>
        <c:lblAlgn val="ctr"/>
        <c:lblOffset val="100"/>
        <c:noMultiLvlLbl val="0"/>
      </c:catAx>
      <c:valAx>
        <c:axId val="5811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58084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59243302134403E-2"/>
          <c:y val="9.7629197212417404E-2"/>
          <c:w val="0.92366469816272967"/>
          <c:h val="0.59532039098560952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Sheet1!$B$2:$B$96</c:f>
              <c:numCache>
                <c:formatCode>General</c:formatCode>
                <c:ptCount val="95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</c:numCache>
            </c:numRef>
          </c:cat>
          <c:val>
            <c:numRef>
              <c:f>Sheet1!$C$2:$C$96</c:f>
              <c:numCache>
                <c:formatCode>General</c:formatCode>
                <c:ptCount val="95"/>
                <c:pt idx="0">
                  <c:v>0</c:v>
                </c:pt>
                <c:pt idx="1">
                  <c:v>0</c:v>
                </c:pt>
                <c:pt idx="2">
                  <c:v>1385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958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1344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847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1899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2332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677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231</c:v>
                </c:pt>
                <c:pt idx="9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75200"/>
        <c:axId val="73476736"/>
      </c:barChart>
      <c:catAx>
        <c:axId val="734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476736"/>
        <c:crosses val="autoZero"/>
        <c:auto val="1"/>
        <c:lblAlgn val="ctr"/>
        <c:lblOffset val="100"/>
        <c:noMultiLvlLbl val="0"/>
      </c:catAx>
      <c:valAx>
        <c:axId val="7347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7347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161E-CF87-4295-8BBA-E14C65E3E1E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82132-8101-4721-A024-5DF13718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series/141810687/7-billion-people-one-plane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http://www.npr.org/series/141810687/7-billion-people-one-planet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9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2132-8101-4721-A024-5DF137180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874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387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71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3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D0B0-45FE-4C6B-B1B0-58611179683F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BA29-2A07-4225-8297-8E1A1C96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9471D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39471D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6800" y="1418898"/>
            <a:ext cx="7086600" cy="3886200"/>
          </a:xfrm>
          <a:prstGeom prst="rect">
            <a:avLst/>
          </a:prstGeom>
          <a:solidFill>
            <a:srgbClr val="DDEFE3"/>
          </a:solidFill>
          <a:ln w="57150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120464"/>
            <a:ext cx="601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95538"/>
                </a:solidFill>
                <a:latin typeface="Arial Narrow" pitchFamily="34" charset="0"/>
              </a:rPr>
              <a:t>FW364 Ecological Problem Solving </a:t>
            </a:r>
            <a:endParaRPr lang="en-US" sz="3000" b="1" dirty="0">
              <a:solidFill>
                <a:srgbClr val="295538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307" y="3415864"/>
            <a:ext cx="623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95538"/>
                </a:solidFill>
                <a:latin typeface="Arial Narrow" pitchFamily="34" charset="0"/>
              </a:rPr>
              <a:t>Class 7: Population Growth</a:t>
            </a:r>
            <a:endParaRPr lang="en-US" sz="3000" b="1" dirty="0">
              <a:solidFill>
                <a:srgbClr val="295538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25464"/>
            <a:ext cx="4037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95538"/>
                </a:solidFill>
                <a:latin typeface="Arial Narrow" pitchFamily="34" charset="0"/>
              </a:rPr>
              <a:t>September 23, 2013</a:t>
            </a:r>
            <a:endParaRPr lang="en-US" sz="3000" b="1" dirty="0">
              <a:solidFill>
                <a:srgbClr val="295538"/>
              </a:solidFill>
              <a:latin typeface="Arial Narrow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2939" y="3111064"/>
            <a:ext cx="3048000" cy="0"/>
          </a:xfrm>
          <a:prstGeom prst="line">
            <a:avLst/>
          </a:prstGeom>
          <a:ln w="38100">
            <a:solidFill>
              <a:srgbClr val="387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07" y="275304"/>
            <a:ext cx="1981200" cy="12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387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874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Forecasting Population Growth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2617113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… not what population size will be</a:t>
            </a:r>
          </a:p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i.e., equation does not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population growth</a:t>
            </a:r>
            <a:endParaRPr lang="en-US" sz="2400" b="1" dirty="0" smtClean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2396" y="1143000"/>
            <a:ext cx="184917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71600" y="2057400"/>
            <a:ext cx="6438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This equation tells us the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rate of change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in </a:t>
            </a:r>
            <a:r>
              <a:rPr lang="en-US" sz="2400" b="1" dirty="0">
                <a:solidFill>
                  <a:srgbClr val="663300"/>
                </a:solidFill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1203702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r 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962400"/>
            <a:ext cx="8229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To forecast growth (i.e., obtain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  <a:cs typeface="Arial" pitchFamily="34" charset="0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  <a:cs typeface="Arial" pitchFamily="34" charset="0"/>
              </a:rPr>
              <a:t>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) we need to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solve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the equation…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4399745"/>
            <a:ext cx="48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…using calculus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5850" y="5181600"/>
            <a:ext cx="220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Solution  to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4650" y="5161746"/>
            <a:ext cx="182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r 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43450" y="5181600"/>
            <a:ext cx="3790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s obtained by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integration</a:t>
            </a:r>
            <a:endParaRPr lang="en-US" sz="2400" b="1" u="sng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47843" y="3032371"/>
            <a:ext cx="5695957" cy="853830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387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Forecasting Population Growth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100000" l="2326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61602"/>
            <a:ext cx="1638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57400" y="3242479"/>
            <a:ext cx="5209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If you can’t remember your calculus, it’s OK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8800" y="4343400"/>
            <a:ext cx="5791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200" b="1" dirty="0" smtClean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(you will not be doing calculus on the exam)</a:t>
            </a:r>
          </a:p>
          <a:p>
            <a:pPr algn="ctr"/>
            <a:endParaRPr lang="en-US" sz="2200" b="1" dirty="0" smtClean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387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874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Forecasting Population Growth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493770" y="1439088"/>
            <a:ext cx="2234282" cy="7663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549283" y="1532244"/>
            <a:ext cx="21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30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0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3000" b="1" dirty="0" smtClean="0">
                <a:solidFill>
                  <a:srgbClr val="663300"/>
                </a:solidFill>
              </a:rPr>
              <a:t>N</a:t>
            </a:r>
            <a:r>
              <a:rPr lang="en-US" sz="30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30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baseline="30000" dirty="0" err="1" smtClean="0">
                <a:solidFill>
                  <a:srgbClr val="663300"/>
                </a:solidFill>
              </a:rPr>
              <a:t>rt</a:t>
            </a:r>
            <a:endParaRPr lang="en-US" sz="30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76400" y="2438400"/>
            <a:ext cx="579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This equation describes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exponential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growth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66800" y="2823756"/>
            <a:ext cx="6934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If we know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at a given time, we can calculate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in the future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676400" y="4953000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Note: We could write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in terms of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b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413234" y="5566956"/>
            <a:ext cx="2362200" cy="7663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560713" y="5660112"/>
            <a:ext cx="21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30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0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3000" b="1" dirty="0" smtClean="0">
                <a:solidFill>
                  <a:srgbClr val="663300"/>
                </a:solidFill>
              </a:rPr>
              <a:t>N</a:t>
            </a:r>
            <a:r>
              <a:rPr lang="en-US" sz="30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3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baseline="30000" dirty="0" smtClean="0">
                <a:solidFill>
                  <a:srgbClr val="663300"/>
                </a:solidFill>
              </a:rPr>
              <a:t>(b-d)t</a:t>
            </a:r>
            <a:endParaRPr lang="en-US" sz="30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3481878"/>
            <a:ext cx="7696200" cy="1318722"/>
            <a:chOff x="685800" y="3481878"/>
            <a:chExt cx="7696200" cy="1318722"/>
          </a:xfrm>
        </p:grpSpPr>
        <p:sp>
          <p:nvSpPr>
            <p:cNvPr id="18" name="Rectangle 17"/>
            <p:cNvSpPr/>
            <p:nvPr/>
          </p:nvSpPr>
          <p:spPr>
            <a:xfrm>
              <a:off x="862184" y="3481878"/>
              <a:ext cx="7291216" cy="1318722"/>
            </a:xfrm>
            <a:prstGeom prst="rect">
              <a:avLst/>
            </a:prstGeom>
            <a:solidFill>
              <a:srgbClr val="D2D0AE"/>
            </a:solidFill>
            <a:ln w="28575">
              <a:solidFill>
                <a:srgbClr val="3874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38800" y="3657600"/>
              <a:ext cx="1767167" cy="613956"/>
            </a:xfrm>
            <a:prstGeom prst="rect">
              <a:avLst/>
            </a:prstGeom>
            <a:solidFill>
              <a:srgbClr val="DDEFE3"/>
            </a:solidFill>
            <a:ln w="28575">
              <a:solidFill>
                <a:srgbClr val="3874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19100" y="3717012"/>
              <a:ext cx="162630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  <a:latin typeface="+mj-lt"/>
                </a:rPr>
                <a:t>N</a:t>
              </a:r>
              <a:r>
                <a:rPr lang="en-US" sz="2500" b="1" baseline="-25000" dirty="0" err="1">
                  <a:solidFill>
                    <a:srgbClr val="663300"/>
                  </a:solidFill>
                  <a:latin typeface="+mj-lt"/>
                </a:rPr>
                <a:t>t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 = </a:t>
              </a:r>
              <a:r>
                <a:rPr lang="en-US" sz="2500" b="1" dirty="0" smtClean="0">
                  <a:solidFill>
                    <a:srgbClr val="663300"/>
                  </a:solidFill>
                </a:rPr>
                <a:t>N</a:t>
              </a:r>
              <a:r>
                <a:rPr lang="en-US" sz="2500" b="1" baseline="-25000" dirty="0" smtClean="0">
                  <a:solidFill>
                    <a:srgbClr val="663300"/>
                  </a:solidFill>
                </a:rPr>
                <a:t>0 </a:t>
              </a:r>
              <a:r>
                <a:rPr lang="el-GR" sz="2500" b="1" dirty="0" smtClean="0">
                  <a:solidFill>
                    <a:srgbClr val="663300"/>
                  </a:solidFill>
                </a:rPr>
                <a:t>λ</a:t>
              </a:r>
              <a:r>
                <a:rPr lang="en-US" sz="2500" b="1" baseline="30000" dirty="0" smtClean="0">
                  <a:solidFill>
                    <a:srgbClr val="663300"/>
                  </a:solidFill>
                </a:rPr>
                <a:t>t</a:t>
              </a:r>
              <a:endParaRPr lang="en-US" sz="2500" b="1" baseline="30000" dirty="0" smtClean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3726359"/>
              <a:ext cx="484163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39471D"/>
                  </a:solidFill>
                  <a:latin typeface="Arial Narrow" pitchFamily="34" charset="0"/>
                  <a:cs typeface="Arial" pitchFamily="34" charset="0"/>
                </a:rPr>
                <a:t>For comparison, this is our</a:t>
              </a:r>
            </a:p>
            <a:p>
              <a:pPr algn="ctr"/>
              <a:r>
                <a:rPr lang="en-US" sz="2200" b="1" u="sng" dirty="0" smtClean="0">
                  <a:solidFill>
                    <a:srgbClr val="39471D"/>
                  </a:solidFill>
                  <a:latin typeface="Arial Narrow" pitchFamily="34" charset="0"/>
                  <a:cs typeface="Arial" pitchFamily="34" charset="0"/>
                </a:rPr>
                <a:t>DISCRETE</a:t>
              </a:r>
              <a:r>
                <a:rPr lang="en-US" sz="2200" b="1" dirty="0" smtClean="0">
                  <a:solidFill>
                    <a:srgbClr val="39471D"/>
                  </a:solidFill>
                  <a:latin typeface="Arial Narrow" pitchFamily="34" charset="0"/>
                  <a:cs typeface="Arial" pitchFamily="34" charset="0"/>
                </a:rPr>
                <a:t> forecasting equation:</a:t>
              </a:r>
              <a:endPara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18933" y="4293513"/>
              <a:ext cx="20497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500" b="1" dirty="0" smtClean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λ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 = 1 + r’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2269" y="4282966"/>
              <a:ext cx="20497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r’= b’ </a:t>
              </a:r>
              <a:r>
                <a:rPr lang="en-US" sz="2500" b="1" dirty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-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500" b="1" dirty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  <a:cs typeface="Arial" pitchFamily="34" charset="0"/>
                </a:rPr>
                <a:t>’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810062" y="1824894"/>
            <a:ext cx="25298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Where </a:t>
            </a:r>
            <a:r>
              <a:rPr lang="en-US" sz="2200" b="1" i="1" dirty="0" smtClean="0">
                <a:solidFill>
                  <a:srgbClr val="39471D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= 2.718…</a:t>
            </a:r>
            <a:endParaRPr lang="en-US" sz="2400" b="1" dirty="0">
              <a:solidFill>
                <a:srgbClr val="39471D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747252"/>
            <a:ext cx="9144000" cy="0"/>
          </a:xfrm>
          <a:prstGeom prst="line">
            <a:avLst/>
          </a:prstGeom>
          <a:ln w="63500">
            <a:solidFill>
              <a:srgbClr val="387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8744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u="none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Forecasting Population Growth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493770" y="1143000"/>
            <a:ext cx="2234282" cy="7663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549283" y="1236156"/>
            <a:ext cx="21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30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0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3000" b="1" dirty="0" smtClean="0">
                <a:solidFill>
                  <a:srgbClr val="663300"/>
                </a:solidFill>
              </a:rPr>
              <a:t>N</a:t>
            </a:r>
            <a:r>
              <a:rPr lang="en-US" sz="30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30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baseline="30000" dirty="0" err="1" smtClean="0">
                <a:solidFill>
                  <a:srgbClr val="663300"/>
                </a:solidFill>
              </a:rPr>
              <a:t>rt</a:t>
            </a:r>
            <a:endParaRPr lang="en-US" sz="30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76400" y="1981200"/>
            <a:ext cx="57912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We can estimate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using linear regression</a:t>
            </a:r>
          </a:p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(like we did for </a:t>
            </a:r>
            <a:r>
              <a:rPr lang="el-GR" sz="2400" b="1" dirty="0" smtClean="0">
                <a:solidFill>
                  <a:srgbClr val="663300"/>
                </a:solidFill>
              </a:rPr>
              <a:t>λ</a:t>
            </a:r>
            <a:r>
              <a:rPr lang="en-US" sz="2400" b="1" dirty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in discrete case)</a:t>
            </a:r>
            <a:endParaRPr lang="en-US" sz="22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793" y="2998113"/>
            <a:ext cx="87868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Need to “linearize” the growth rate equation by taking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natural log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of both sides</a:t>
            </a:r>
            <a:endParaRPr lang="en-US" sz="22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3581400"/>
            <a:ext cx="2514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)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25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663300"/>
                </a:solidFill>
              </a:rPr>
              <a:t>rt</a:t>
            </a:r>
            <a:r>
              <a:rPr lang="en-US" sz="2500" b="1" dirty="0" smtClean="0">
                <a:solidFill>
                  <a:srgbClr val="663300"/>
                </a:solidFill>
              </a:rPr>
              <a:t>)</a:t>
            </a:r>
            <a:endParaRPr lang="en-US" sz="2500" b="1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042410" y="3684215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3590045"/>
            <a:ext cx="3886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)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2500" b="1" dirty="0" smtClean="0">
                <a:solidFill>
                  <a:srgbClr val="663300"/>
                </a:solidFill>
              </a:rPr>
              <a:t>) + </a:t>
            </a:r>
            <a:r>
              <a:rPr lang="en-US" sz="2500" b="1" dirty="0" err="1" smtClean="0">
                <a:solidFill>
                  <a:srgbClr val="663300"/>
                </a:solidFill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</a:rPr>
              <a:t> (</a:t>
            </a:r>
            <a:r>
              <a:rPr lang="en-US" sz="25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663300"/>
                </a:solidFill>
              </a:rPr>
              <a:t>rt</a:t>
            </a:r>
            <a:r>
              <a:rPr lang="en-US" sz="2500" b="1" dirty="0" smtClean="0">
                <a:solidFill>
                  <a:srgbClr val="663300"/>
                </a:solidFill>
              </a:rPr>
              <a:t>)</a:t>
            </a:r>
            <a:endParaRPr lang="en-US" sz="2500" b="1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21580" y="4285914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3500" y="4191744"/>
            <a:ext cx="34671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)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2500" b="1" dirty="0" smtClean="0">
                <a:solidFill>
                  <a:srgbClr val="663300"/>
                </a:solidFill>
              </a:rPr>
              <a:t>) + </a:t>
            </a:r>
            <a:r>
              <a:rPr lang="en-US" sz="2500" b="1" dirty="0" err="1" smtClean="0">
                <a:solidFill>
                  <a:srgbClr val="663300"/>
                </a:solidFill>
              </a:rPr>
              <a:t>rt</a:t>
            </a:r>
            <a:endParaRPr lang="en-US" sz="2500" b="1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5181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This is a linear equation between </a:t>
            </a:r>
            <a:r>
              <a:rPr lang="en-US" sz="24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4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4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)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and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,</a:t>
            </a:r>
          </a:p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with slope =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r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and intercept = </a:t>
            </a:r>
            <a:r>
              <a:rPr lang="en-US" sz="24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 (N</a:t>
            </a:r>
            <a:r>
              <a:rPr lang="en-US" sz="2400" b="1" baseline="-25000" dirty="0" smtClean="0">
                <a:solidFill>
                  <a:srgbClr val="663300"/>
                </a:solidFill>
                <a:latin typeface="+mj-lt"/>
              </a:rPr>
              <a:t>0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)</a:t>
            </a:r>
            <a:endParaRPr lang="en-US" sz="24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6023888"/>
            <a:ext cx="7924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Reminder: </a:t>
            </a:r>
            <a:r>
              <a:rPr lang="en-US" sz="2300" b="1" dirty="0" smtClean="0">
                <a:solidFill>
                  <a:srgbClr val="663300"/>
                </a:solidFill>
                <a:latin typeface="+mj-lt"/>
              </a:rPr>
              <a:t>r</a:t>
            </a:r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</a:rPr>
              <a:t> is the instantaneous per capita population growth rate</a:t>
            </a:r>
            <a:endParaRPr lang="en-US" sz="20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00100" y="4285170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4191000"/>
            <a:ext cx="34671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)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2500" b="1" dirty="0" smtClean="0">
                <a:solidFill>
                  <a:srgbClr val="663300"/>
                </a:solidFill>
              </a:rPr>
              <a:t>) + </a:t>
            </a:r>
            <a:r>
              <a:rPr lang="en-US" sz="2500" b="1" dirty="0" err="1" smtClean="0">
                <a:solidFill>
                  <a:srgbClr val="663300"/>
                </a:solidFill>
              </a:rPr>
              <a:t>rt</a:t>
            </a:r>
            <a:r>
              <a:rPr lang="en-US" sz="2500" b="1" dirty="0" smtClean="0">
                <a:solidFill>
                  <a:srgbClr val="663300"/>
                </a:solidFill>
              </a:rPr>
              <a:t> </a:t>
            </a:r>
            <a:r>
              <a:rPr lang="en-US" sz="2500" b="1" dirty="0" err="1" smtClean="0">
                <a:solidFill>
                  <a:srgbClr val="663300"/>
                </a:solidFill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</a:rPr>
              <a:t> (</a:t>
            </a:r>
            <a:r>
              <a:rPr lang="en-US" sz="25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dirty="0" smtClean="0">
                <a:solidFill>
                  <a:srgbClr val="663300"/>
                </a:solidFill>
              </a:rPr>
              <a:t>)</a:t>
            </a:r>
            <a:endParaRPr lang="en-US" sz="2500" b="1" dirty="0" smtClean="0">
              <a:solidFill>
                <a:srgbClr val="6633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41577" y="4558865"/>
            <a:ext cx="2221423" cy="609558"/>
            <a:chOff x="6541577" y="4558865"/>
            <a:chExt cx="2221423" cy="609558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6987868" y="4216162"/>
              <a:ext cx="228996" cy="914401"/>
            </a:xfrm>
            <a:prstGeom prst="leftBrace">
              <a:avLst>
                <a:gd name="adj1" fmla="val 8333"/>
                <a:gd name="adj2" fmla="val 5320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41577" y="4697264"/>
              <a:ext cx="11703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39471D"/>
                  </a:solidFill>
                  <a:latin typeface="Arial Narrow" pitchFamily="34" charset="0"/>
                </a:rPr>
                <a:t>Intercept</a:t>
              </a:r>
              <a:endParaRPr lang="en-US" sz="2400" b="1" dirty="0">
                <a:solidFill>
                  <a:srgbClr val="663300"/>
                </a:solidFill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21211" y="4737536"/>
              <a:ext cx="9417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39471D"/>
                  </a:solidFill>
                  <a:latin typeface="Arial Narrow" pitchFamily="34" charset="0"/>
                </a:rPr>
                <a:t>Slope</a:t>
              </a:r>
              <a:endParaRPr lang="en-US" sz="2400" b="1" dirty="0">
                <a:solidFill>
                  <a:srgbClr val="663300"/>
                </a:solidFill>
                <a:latin typeface="+mj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7956332" y="4626065"/>
              <a:ext cx="152400" cy="1617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6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8600" y="2324487"/>
            <a:ext cx="846962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Remember from earlier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,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can be positive or negative:</a:t>
            </a:r>
          </a:p>
          <a:p>
            <a:pPr lvl="0" algn="ctr"/>
            <a:endParaRPr lang="en-US" sz="15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3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When </a:t>
            </a:r>
            <a:r>
              <a:rPr lang="en-US" sz="2400" b="1" dirty="0" smtClean="0">
                <a:solidFill>
                  <a:srgbClr val="663300"/>
                </a:solidFill>
              </a:rPr>
              <a:t>r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&gt; 0, p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opulation is increasing exponentially (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b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&gt;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d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)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3"/>
            <a:endParaRPr lang="en-US" sz="1500" b="1" dirty="0" smtClean="0">
              <a:solidFill>
                <a:srgbClr val="663300"/>
              </a:solidFill>
            </a:endParaRPr>
          </a:p>
          <a:p>
            <a:pPr lvl="3"/>
            <a:r>
              <a:rPr lang="en-US" sz="2400" b="1" dirty="0">
                <a:solidFill>
                  <a:srgbClr val="39471D"/>
                </a:solidFill>
                <a:latin typeface="Arial Narrow" pitchFamily="34" charset="0"/>
              </a:rPr>
              <a:t>When </a:t>
            </a:r>
            <a:r>
              <a:rPr lang="en-US" sz="2400" b="1" dirty="0" smtClean="0">
                <a:solidFill>
                  <a:srgbClr val="663300"/>
                </a:solidFill>
              </a:rPr>
              <a:t>r</a:t>
            </a:r>
            <a:r>
              <a:rPr lang="en-US" sz="2000" b="1" dirty="0" smtClean="0">
                <a:solidFill>
                  <a:srgbClr val="663300"/>
                </a:solidFill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=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0, p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opulation is stable (not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changing) (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b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=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)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3"/>
            <a:endParaRPr lang="en-US" sz="1500" b="1" dirty="0" smtClean="0">
              <a:solidFill>
                <a:srgbClr val="663300"/>
              </a:solidFill>
            </a:endParaRPr>
          </a:p>
          <a:p>
            <a:pPr lvl="3"/>
            <a:r>
              <a:rPr lang="en-US" sz="2400" b="1" dirty="0">
                <a:solidFill>
                  <a:srgbClr val="39471D"/>
                </a:solidFill>
                <a:latin typeface="Arial Narrow" pitchFamily="34" charset="0"/>
              </a:rPr>
              <a:t>When </a:t>
            </a:r>
            <a:r>
              <a:rPr lang="en-US" sz="2400" b="1" dirty="0" smtClean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663300"/>
                </a:solidFill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&lt; 0, p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opulation is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decreasing exponentially (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b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&lt;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)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3770" y="1143000"/>
            <a:ext cx="2234282" cy="7663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9283" y="1236156"/>
            <a:ext cx="21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30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0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3000" b="1" dirty="0" smtClean="0">
                <a:solidFill>
                  <a:srgbClr val="663300"/>
                </a:solidFill>
              </a:rPr>
              <a:t>N</a:t>
            </a:r>
            <a:r>
              <a:rPr lang="en-US" sz="30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30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baseline="30000" dirty="0" err="1" smtClean="0">
                <a:solidFill>
                  <a:srgbClr val="663300"/>
                </a:solidFill>
              </a:rPr>
              <a:t>rt</a:t>
            </a:r>
            <a:endParaRPr lang="en-US" sz="30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Forecasting Population Growth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100" y="4800600"/>
            <a:ext cx="846962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Important:</a:t>
            </a:r>
          </a:p>
          <a:p>
            <a:pPr lvl="0" algn="ctr"/>
            <a:endParaRPr lang="en-US" sz="1000" b="1" u="sng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0" algn="ctr"/>
            <a:r>
              <a:rPr lang="en-US" sz="2400" b="1" dirty="0">
                <a:solidFill>
                  <a:srgbClr val="663300"/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is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not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the proportion by which the population grows or shrinks!</a:t>
            </a:r>
          </a:p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= 0.05 does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not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mean the population increases by 5% per time period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This is an important difference from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r’</a:t>
            </a:r>
            <a:endParaRPr lang="en-US" sz="2500" b="1" dirty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5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69579" y="2057400"/>
            <a:ext cx="846962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Given a constant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, we can calculate the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doubling time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for populations that grow continuously</a:t>
            </a:r>
          </a:p>
          <a:p>
            <a:pPr lvl="0" algn="ctr"/>
            <a:endParaRPr lang="en-US" sz="20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i.e., For a population growth rate, </a:t>
            </a:r>
            <a:r>
              <a:rPr lang="en-US" sz="2400" b="1" dirty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,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how long will it take for a population to double in size?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3770" y="990600"/>
            <a:ext cx="2234282" cy="7663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9283" y="1083756"/>
            <a:ext cx="21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30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0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3000" b="1" dirty="0" smtClean="0">
                <a:solidFill>
                  <a:srgbClr val="663300"/>
                </a:solidFill>
              </a:rPr>
              <a:t>N</a:t>
            </a:r>
            <a:r>
              <a:rPr lang="en-US" sz="30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30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baseline="30000" dirty="0" err="1" smtClean="0">
                <a:solidFill>
                  <a:srgbClr val="663300"/>
                </a:solidFill>
              </a:rPr>
              <a:t>rt</a:t>
            </a:r>
            <a:endParaRPr lang="en-US" sz="30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Doubling Time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114800"/>
            <a:ext cx="743521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Like for discrete growth, the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doubling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time of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a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continuously growing population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can be expressed as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:</a:t>
            </a:r>
          </a:p>
          <a:p>
            <a:pPr algn="ctr"/>
            <a:endParaRPr lang="en-US" sz="1000" b="1" dirty="0">
              <a:solidFill>
                <a:srgbClr val="39471D"/>
              </a:solidFill>
              <a:latin typeface="Arial Narrow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66330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663300"/>
                </a:solidFill>
              </a:rPr>
              <a:t>t</a:t>
            </a:r>
            <a:r>
              <a:rPr lang="en-US" sz="2400" b="1" dirty="0" smtClean="0">
                <a:solidFill>
                  <a:srgbClr val="663300"/>
                </a:solidFill>
              </a:rPr>
              <a:t> </a:t>
            </a:r>
            <a:r>
              <a:rPr lang="en-US" sz="2400" b="1" dirty="0">
                <a:solidFill>
                  <a:srgbClr val="663300"/>
                </a:solidFill>
              </a:rPr>
              <a:t>= 2N</a:t>
            </a:r>
            <a:r>
              <a:rPr lang="en-US" sz="2400" b="1" baseline="-25000" dirty="0">
                <a:solidFill>
                  <a:srgbClr val="663300"/>
                </a:solidFill>
              </a:rPr>
              <a:t>0</a:t>
            </a:r>
            <a:endParaRPr lang="en-US" sz="2400" b="1" dirty="0">
              <a:solidFill>
                <a:srgbClr val="663300"/>
              </a:solidFill>
            </a:endParaRPr>
          </a:p>
          <a:p>
            <a:pPr algn="ctr"/>
            <a:endParaRPr lang="en-US" sz="1000" b="1" dirty="0">
              <a:solidFill>
                <a:srgbClr val="39471D"/>
              </a:solidFill>
              <a:latin typeface="Arial Narrow" pitchFamily="34" charset="0"/>
            </a:endParaRPr>
          </a:p>
          <a:p>
            <a:pPr algn="ctr"/>
            <a:r>
              <a:rPr lang="en-US" sz="2400" b="1" dirty="0">
                <a:solidFill>
                  <a:srgbClr val="39471D"/>
                </a:solidFill>
                <a:latin typeface="Arial Narrow" pitchFamily="34" charset="0"/>
              </a:rPr>
              <a:t>or</a:t>
            </a:r>
          </a:p>
          <a:p>
            <a:pPr algn="ctr"/>
            <a:endParaRPr lang="en-US" sz="1000" b="1" dirty="0">
              <a:solidFill>
                <a:srgbClr val="39471D"/>
              </a:solidFill>
              <a:latin typeface="Arial Narrow" pitchFamily="34" charset="0"/>
            </a:endParaRPr>
          </a:p>
          <a:p>
            <a:pPr algn="ctr"/>
            <a:r>
              <a:rPr lang="en-US" sz="2400" b="1" dirty="0" err="1">
                <a:solidFill>
                  <a:srgbClr val="663300"/>
                </a:solidFill>
              </a:rPr>
              <a:t>N</a:t>
            </a:r>
            <a:r>
              <a:rPr lang="en-US" sz="2400" b="1" baseline="-25000" dirty="0" err="1">
                <a:solidFill>
                  <a:srgbClr val="663300"/>
                </a:solidFill>
              </a:rPr>
              <a:t>t</a:t>
            </a:r>
            <a:r>
              <a:rPr lang="en-US" sz="2400" b="1" dirty="0">
                <a:solidFill>
                  <a:srgbClr val="663300"/>
                </a:solidFill>
              </a:rPr>
              <a:t>/N</a:t>
            </a:r>
            <a:r>
              <a:rPr lang="en-US" sz="2400" b="1" baseline="-25000" dirty="0">
                <a:solidFill>
                  <a:srgbClr val="663300"/>
                </a:solidFill>
              </a:rPr>
              <a:t>0</a:t>
            </a:r>
            <a:r>
              <a:rPr lang="en-US" sz="2400" b="1" dirty="0">
                <a:solidFill>
                  <a:srgbClr val="663300"/>
                </a:solidFill>
              </a:rPr>
              <a:t> = 2 </a:t>
            </a:r>
          </a:p>
        </p:txBody>
      </p:sp>
    </p:spTree>
    <p:extLst>
      <p:ext uri="{BB962C8B-B14F-4D97-AF65-F5344CB8AC3E}">
        <p14:creationId xmlns:p14="http://schemas.microsoft.com/office/powerpoint/2010/main" val="13046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3770" y="990600"/>
            <a:ext cx="2234282" cy="7663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9283" y="1083756"/>
            <a:ext cx="2192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30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0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3000" b="1" dirty="0" smtClean="0">
                <a:solidFill>
                  <a:srgbClr val="663300"/>
                </a:solidFill>
              </a:rPr>
              <a:t>N</a:t>
            </a:r>
            <a:r>
              <a:rPr lang="en-US" sz="30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30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000" b="1" baseline="30000" dirty="0" err="1" smtClean="0">
                <a:solidFill>
                  <a:srgbClr val="663300"/>
                </a:solidFill>
              </a:rPr>
              <a:t>rt</a:t>
            </a:r>
            <a:endParaRPr lang="en-US" sz="30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5896" y="131802"/>
            <a:ext cx="571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Doubling Time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037546"/>
            <a:ext cx="42347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What is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when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/N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0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= 2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?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371" y="2900432"/>
            <a:ext cx="21922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n-US" sz="2500" b="1" i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663300"/>
                </a:solidFill>
              </a:rPr>
              <a:t>rt</a:t>
            </a:r>
            <a:endParaRPr lang="en-US" sz="25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6571" y="2895600"/>
            <a:ext cx="21922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/N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0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663300"/>
                </a:solidFill>
              </a:rPr>
              <a:t>rt</a:t>
            </a:r>
            <a:endParaRPr lang="en-US" sz="25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5971" y="2900432"/>
            <a:ext cx="15064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2 = </a:t>
            </a:r>
            <a:r>
              <a:rPr lang="en-US" sz="25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663300"/>
                </a:solidFill>
              </a:rPr>
              <a:t>rt</a:t>
            </a:r>
            <a:endParaRPr lang="en-US" sz="25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162" y="3738632"/>
            <a:ext cx="27233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(2)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</a:t>
            </a:r>
            <a:r>
              <a:rPr lang="en-US" sz="25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500" b="1" baseline="30000" dirty="0" err="1" smtClean="0">
                <a:solidFill>
                  <a:srgbClr val="663300"/>
                </a:solidFill>
              </a:rPr>
              <a:t>rt</a:t>
            </a:r>
            <a:r>
              <a:rPr lang="en-US" sz="2500" b="1" dirty="0" smtClean="0">
                <a:solidFill>
                  <a:srgbClr val="663300"/>
                </a:solidFill>
              </a:rPr>
              <a:t>)</a:t>
            </a:r>
            <a:endParaRPr lang="en-US" sz="2500" b="1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526" y="3738632"/>
            <a:ext cx="18089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ln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(2)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rt</a:t>
            </a:r>
            <a:endParaRPr lang="en-US" sz="2500" b="1" dirty="0" smtClean="0">
              <a:solidFill>
                <a:srgbClr val="6633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37984" y="3510032"/>
            <a:ext cx="2296416" cy="934254"/>
            <a:chOff x="6390384" y="3124200"/>
            <a:chExt cx="2296416" cy="934254"/>
          </a:xfrm>
        </p:grpSpPr>
        <p:sp>
          <p:nvSpPr>
            <p:cNvPr id="19" name="Rectangle 18"/>
            <p:cNvSpPr/>
            <p:nvPr/>
          </p:nvSpPr>
          <p:spPr>
            <a:xfrm>
              <a:off x="7543800" y="3124200"/>
              <a:ext cx="11430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  <a:latin typeface="+mj-lt"/>
                </a:rPr>
                <a:t>ln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 (2)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782290" y="3621525"/>
              <a:ext cx="640080" cy="0"/>
            </a:xfrm>
            <a:prstGeom prst="line">
              <a:avLst/>
            </a:prstGeom>
            <a:ln w="285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543800" y="3581400"/>
              <a:ext cx="11430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90384" y="3352800"/>
              <a:ext cx="153441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 smtClean="0">
                  <a:solidFill>
                    <a:srgbClr val="663300"/>
                  </a:solidFill>
                  <a:latin typeface="+mj-lt"/>
                </a:rPr>
                <a:t>t</a:t>
              </a:r>
              <a:r>
                <a:rPr lang="en-US" sz="2500" b="1" baseline="-25000" dirty="0" err="1" smtClean="0">
                  <a:solidFill>
                    <a:srgbClr val="663300"/>
                  </a:solidFill>
                  <a:latin typeface="+mj-lt"/>
                </a:rPr>
                <a:t>doubling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 =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05200" y="4500632"/>
            <a:ext cx="2467744" cy="934254"/>
            <a:chOff x="4038599" y="4500632"/>
            <a:chExt cx="2467744" cy="934254"/>
          </a:xfrm>
        </p:grpSpPr>
        <p:sp>
          <p:nvSpPr>
            <p:cNvPr id="23" name="Rectangle 22"/>
            <p:cNvSpPr/>
            <p:nvPr/>
          </p:nvSpPr>
          <p:spPr>
            <a:xfrm>
              <a:off x="5363343" y="4500632"/>
              <a:ext cx="11430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0.693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601833" y="4997957"/>
              <a:ext cx="640080" cy="0"/>
            </a:xfrm>
            <a:prstGeom prst="line">
              <a:avLst/>
            </a:prstGeom>
            <a:ln w="285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363343" y="4957832"/>
              <a:ext cx="11430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38599" y="4709378"/>
              <a:ext cx="16394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500" b="1" dirty="0" err="1">
                  <a:solidFill>
                    <a:srgbClr val="663300"/>
                  </a:solidFill>
                  <a:latin typeface="+mj-lt"/>
                </a:rPr>
                <a:t>t</a:t>
              </a:r>
              <a:r>
                <a:rPr lang="en-US" sz="2500" b="1" baseline="-25000" dirty="0" err="1" smtClean="0">
                  <a:solidFill>
                    <a:srgbClr val="663300"/>
                  </a:solidFill>
                  <a:latin typeface="+mj-lt"/>
                </a:rPr>
                <a:t>doubling</a:t>
              </a:r>
              <a:r>
                <a:rPr lang="en-US" sz="2500" b="1" dirty="0" smtClean="0">
                  <a:solidFill>
                    <a:srgbClr val="663300"/>
                  </a:solidFill>
                  <a:latin typeface="+mj-lt"/>
                </a:rPr>
                <a:t> =</a:t>
              </a: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988177" y="3000459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37446" y="2995627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83806" y="3842633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67926" y="3837801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33400" y="3868857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71800" y="4839186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8938" y="5791200"/>
            <a:ext cx="8031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Note: We’ll always use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natural log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for continuous growth doubling time</a:t>
            </a:r>
          </a:p>
        </p:txBody>
      </p:sp>
    </p:spTree>
    <p:extLst>
      <p:ext uri="{BB962C8B-B14F-4D97-AF65-F5344CB8AC3E}">
        <p14:creationId xmlns:p14="http://schemas.microsoft.com/office/powerpoint/2010/main" val="31842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9800" y="2456794"/>
            <a:ext cx="2317532" cy="1200806"/>
            <a:chOff x="6064468" y="2640716"/>
            <a:chExt cx="2317532" cy="120080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0" r="99167">
                          <a14:foregroundMark x1="6667" y1="58889" x2="6667" y2="58889"/>
                          <a14:foregroundMark x1="17500" y1="59444" x2="17500" y2="59444"/>
                          <a14:foregroundMark x1="63750" y1="70556" x2="63750" y2="70556"/>
                          <a14:foregroundMark x1="19583" y1="71667" x2="19583" y2="71667"/>
                          <a14:foregroundMark x1="9167" y1="74444" x2="9167" y2="74444"/>
                          <a14:foregroundMark x1="92917" y1="71667" x2="92917" y2="7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89" b="15173"/>
            <a:stretch/>
          </p:blipFill>
          <p:spPr bwMode="auto">
            <a:xfrm>
              <a:off x="6064468" y="2640716"/>
              <a:ext cx="2286000" cy="120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64468" y="3536722"/>
              <a:ext cx="609600" cy="304800"/>
            </a:xfrm>
            <a:prstGeom prst="rect">
              <a:avLst/>
            </a:prstGeom>
            <a:solidFill>
              <a:srgbClr val="C1E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77200" y="3523586"/>
              <a:ext cx="304800" cy="304800"/>
            </a:xfrm>
            <a:prstGeom prst="rect">
              <a:avLst/>
            </a:prstGeom>
            <a:solidFill>
              <a:srgbClr val="C1E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5304" y="131802"/>
            <a:ext cx="7420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Comparison of Finite and Instantaneous </a:t>
            </a:r>
            <a:r>
              <a:rPr lang="en-US" sz="3000" b="1" dirty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R</a:t>
            </a:r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ates 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69343"/>
            <a:ext cx="848769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tabLst>
                <a:tab pos="4178300" algn="l"/>
              </a:tabLst>
            </a:pP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F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inite (discrete) rate: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r’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	is a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percentage change per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time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178300" algn="l"/>
              </a:tabLst>
            </a:pP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I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nstantaneous (continuous) rate: </a:t>
            </a:r>
            <a:r>
              <a:rPr lang="en-US" sz="2500" b="1" dirty="0" smtClean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	is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not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a percentage change per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time</a:t>
            </a:r>
          </a:p>
          <a:p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  <a:p>
            <a:pPr marL="0" lvl="3"/>
            <a:r>
              <a:rPr lang="en-US" sz="2200" b="1" u="sng" dirty="0">
                <a:solidFill>
                  <a:srgbClr val="39471D"/>
                </a:solidFill>
                <a:latin typeface="Arial Narrow" pitchFamily="34" charset="0"/>
              </a:rPr>
              <a:t>Think of instantaneous rate like speed of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car</a:t>
            </a:r>
          </a:p>
          <a:p>
            <a:pPr marL="0" lvl="3"/>
            <a:endParaRPr lang="en-US" sz="10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marL="0" lvl="3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 might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travel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30 miles/</a:t>
            </a:r>
            <a:r>
              <a:rPr lang="en-US" sz="2200" b="1" dirty="0" err="1" smtClean="0">
                <a:solidFill>
                  <a:srgbClr val="39471D"/>
                </a:solidFill>
                <a:latin typeface="Arial Narrow" pitchFamily="34" charset="0"/>
              </a:rPr>
              <a:t>hr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for just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one minute</a:t>
            </a:r>
          </a:p>
          <a:p>
            <a:pPr marL="0" lvl="3"/>
            <a:endParaRPr lang="en-US" sz="5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marL="0" lvl="3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My speed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(30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miles/</a:t>
            </a:r>
            <a:r>
              <a:rPr lang="en-US" sz="2200" b="1" dirty="0" err="1" smtClean="0">
                <a:solidFill>
                  <a:srgbClr val="39471D"/>
                </a:solidFill>
                <a:latin typeface="Arial Narrow" pitchFamily="34" charset="0"/>
              </a:rPr>
              <a:t>hr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) is the </a:t>
            </a:r>
            <a:r>
              <a:rPr lang="en-US" sz="2200" b="1" u="sng" dirty="0">
                <a:solidFill>
                  <a:srgbClr val="39471D"/>
                </a:solidFill>
                <a:latin typeface="Arial Narrow" pitchFamily="34" charset="0"/>
              </a:rPr>
              <a:t>instantaneous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rate</a:t>
            </a:r>
          </a:p>
          <a:p>
            <a:pPr marL="0" lvl="3"/>
            <a:endParaRPr lang="en-US" sz="5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marL="0" lvl="3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 did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NOT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go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30 miles in an hour, since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 was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not driving for an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hour</a:t>
            </a:r>
          </a:p>
          <a:p>
            <a:pPr marL="0" lvl="3"/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  <a:p>
            <a:pPr marL="0" lvl="2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Advantage to using continuous equations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:</a:t>
            </a:r>
          </a:p>
          <a:p>
            <a:pPr marL="0" lvl="2"/>
            <a:endParaRPr lang="en-US" sz="5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marL="0" lvl="2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As models get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more complex, discrete versions cannot be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solved</a:t>
            </a:r>
          </a:p>
          <a:p>
            <a:pPr marL="0" lvl="2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  i.e., we cannot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get an equation that gives </a:t>
            </a:r>
            <a:r>
              <a:rPr lang="en-US" sz="2200" b="1" dirty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 as a function of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time </a:t>
            </a:r>
            <a:r>
              <a:rPr lang="en-US" sz="2200" b="1" smtClean="0">
                <a:solidFill>
                  <a:srgbClr val="39471D"/>
                </a:solidFill>
                <a:latin typeface="Arial Narrow" pitchFamily="34" charset="0"/>
              </a:rPr>
              <a:t>for long-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marL="0" lvl="2"/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   term forecasting…    we would need to use numerical simulation instead</a:t>
            </a:r>
          </a:p>
          <a:p>
            <a:pPr marL="0" lvl="2"/>
            <a:endParaRPr lang="en-US" sz="10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marL="0" lvl="2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With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continuous growth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equations, we can usually obtain a solution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723698"/>
            <a:ext cx="7086600" cy="3686502"/>
          </a:xfrm>
          <a:prstGeom prst="rect">
            <a:avLst/>
          </a:prstGeom>
          <a:solidFill>
            <a:srgbClr val="DDEFE3"/>
          </a:solidFill>
          <a:ln w="57150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371600" y="1981200"/>
            <a:ext cx="647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9471D"/>
                </a:solidFill>
                <a:latin typeface="Arial Narrow" pitchFamily="34" charset="0"/>
              </a:rPr>
              <a:t>Immigration</a:t>
            </a:r>
          </a:p>
          <a:p>
            <a:pPr algn="ctr"/>
            <a:r>
              <a:rPr lang="en-US" sz="4000" b="1" dirty="0" smtClean="0">
                <a:solidFill>
                  <a:srgbClr val="39471D"/>
                </a:solidFill>
                <a:latin typeface="Arial Narrow" pitchFamily="34" charset="0"/>
              </a:rPr>
              <a:t>&amp;</a:t>
            </a:r>
          </a:p>
          <a:p>
            <a:pPr algn="ctr"/>
            <a:r>
              <a:rPr lang="en-US" sz="4000" b="1" dirty="0" smtClean="0">
                <a:solidFill>
                  <a:srgbClr val="39471D"/>
                </a:solidFill>
                <a:latin typeface="Arial Narrow" pitchFamily="34" charset="0"/>
              </a:rPr>
              <a:t>Emigration</a:t>
            </a:r>
          </a:p>
          <a:p>
            <a:pPr algn="ctr"/>
            <a:endParaRPr lang="en-US" sz="4000" b="1" dirty="0">
              <a:solidFill>
                <a:srgbClr val="39471D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rgbClr val="39471D"/>
                </a:solidFill>
                <a:latin typeface="Arial Narrow" pitchFamily="34" charset="0"/>
              </a:rPr>
              <a:t>f</a:t>
            </a:r>
            <a:r>
              <a:rPr lang="en-US" sz="4000" b="1" dirty="0" smtClean="0">
                <a:solidFill>
                  <a:srgbClr val="39471D"/>
                </a:solidFill>
                <a:latin typeface="Arial Narrow" pitchFamily="34" charset="0"/>
              </a:rPr>
              <a:t>or discrete &amp; continuous</a:t>
            </a:r>
            <a:endParaRPr lang="en-US" sz="4000" b="1" dirty="0">
              <a:solidFill>
                <a:srgbClr val="39471D"/>
              </a:solidFill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379" y="1524000"/>
            <a:ext cx="84696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Until now, we have assumed we were working with a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closed population</a:t>
            </a:r>
          </a:p>
          <a:p>
            <a:pPr marL="342900" lvl="0" indent="-342900" algn="ctr">
              <a:buFont typeface="Wingdings"/>
              <a:buChar char="à"/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This allowed us to ignore immigration and emigration</a:t>
            </a:r>
          </a:p>
          <a:p>
            <a:pPr marL="342900" lvl="0" indent="-342900" algn="ctr">
              <a:buFont typeface="Wingdings"/>
              <a:buChar char="à"/>
            </a:pPr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  <a:p>
            <a:pPr marL="342900" lvl="0" indent="-342900" algn="ctr">
              <a:buFont typeface="Wingdings"/>
              <a:buChar char="à"/>
            </a:pPr>
            <a:endParaRPr lang="en-US" sz="2200" b="1" dirty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  <a:p>
            <a:pPr lvl="0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   OK assumption for our muskox on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Nunivak Island …</a:t>
            </a:r>
          </a:p>
          <a:p>
            <a:pPr lvl="0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     … not appropriate for many other populations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488359"/>
            <a:ext cx="8469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New Focus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: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Derive population growth equations with immigration and emigration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 r="17691"/>
          <a:stretch/>
        </p:blipFill>
        <p:spPr bwMode="auto">
          <a:xfrm>
            <a:off x="6477000" y="2403184"/>
            <a:ext cx="1891552" cy="1483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79525"/>
            <a:ext cx="698900" cy="444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60525"/>
            <a:ext cx="698900" cy="444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743200"/>
            <a:ext cx="698900" cy="44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36725"/>
            <a:ext cx="698900" cy="4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10800" y="2129244"/>
            <a:ext cx="164094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5344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Last Two Classes</a:t>
            </a:r>
            <a:r>
              <a:rPr lang="en-US" sz="24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endParaRPr lang="en-US" sz="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Derived a simple model of discrete population growth between consecutive time periods</a:t>
            </a:r>
          </a:p>
          <a:p>
            <a:endParaRPr lang="en-US" sz="22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Derived an </a:t>
            </a:r>
            <a:r>
              <a:rPr lang="en-US" sz="2200" b="1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equation to forecast population growth (still discrete growth) </a:t>
            </a:r>
          </a:p>
          <a:p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500" b="1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pPr lvl="0"/>
            <a:r>
              <a:rPr lang="en-US" sz="24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Objectives </a:t>
            </a:r>
            <a:r>
              <a:rPr lang="en-US" sz="2400" b="1" u="sng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for Today</a:t>
            </a:r>
            <a:r>
              <a:rPr lang="en-US" sz="2400" b="1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lvl="0"/>
            <a:endParaRPr lang="en-US" sz="500" b="1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pPr lvl="0"/>
            <a:r>
              <a:rPr lang="en-US" sz="2200" b="1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Derive </a:t>
            </a:r>
            <a:r>
              <a:rPr lang="en-US" sz="2200" b="1" u="sng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continuous</a:t>
            </a:r>
            <a:r>
              <a:rPr lang="en-US" sz="2200" b="1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population growth 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equations</a:t>
            </a:r>
          </a:p>
          <a:p>
            <a:pPr lvl="0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Include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immigration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emigration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into equations</a:t>
            </a:r>
            <a:endParaRPr lang="en-US" sz="2200" b="1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Text </a:t>
            </a:r>
            <a:r>
              <a:rPr lang="en-US" sz="20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(optional reading)</a:t>
            </a:r>
            <a:r>
              <a:rPr lang="en-US" sz="24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Chapter 1</a:t>
            </a:r>
            <a:endParaRPr lang="en-US" sz="24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3508" y="131802"/>
            <a:ext cx="27600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Outline for Today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2174448"/>
            <a:ext cx="18513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l-GR" sz="2500" b="1" dirty="0" smtClean="0">
                <a:solidFill>
                  <a:srgbClr val="663300"/>
                </a:solidFill>
              </a:rPr>
              <a:t>λ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3424644"/>
            <a:ext cx="164094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08364" y="3484056"/>
            <a:ext cx="15101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l-GR" sz="2500" b="1" dirty="0" smtClean="0">
                <a:solidFill>
                  <a:srgbClr val="663300"/>
                </a:solidFill>
              </a:rPr>
              <a:t>λ</a:t>
            </a:r>
            <a:r>
              <a:rPr lang="en-US" sz="2500" b="1" baseline="30000" dirty="0" smtClean="0">
                <a:solidFill>
                  <a:srgbClr val="663300"/>
                </a:solidFill>
              </a:rPr>
              <a:t>t</a:t>
            </a:r>
            <a:endParaRPr lang="en-US" sz="2500" b="1" baseline="30000" dirty="0" smtClean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698" y="1600200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B – D + I - 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433" y="2209800"/>
            <a:ext cx="84491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	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Inputs to population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		</a:t>
            </a:r>
            <a:r>
              <a:rPr lang="en-US" sz="2200" b="1" u="sng" dirty="0">
                <a:solidFill>
                  <a:srgbClr val="39471D"/>
                </a:solidFill>
                <a:latin typeface="Arial Narrow" pitchFamily="34" charset="0"/>
              </a:rPr>
              <a:t>Outputs from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population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	Births  (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B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)			Deaths 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(natural, harvesting, other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)  (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D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)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	Immigration	 (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I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)		Emigration  (</a:t>
            </a:r>
            <a:r>
              <a:rPr lang="en-US" sz="2200" b="1" dirty="0" smtClean="0">
                <a:solidFill>
                  <a:srgbClr val="663300"/>
                </a:solidFill>
                <a:latin typeface="+mj-lt"/>
              </a:rPr>
              <a:t>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2600" y="1016913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For populations with immigration / emigration: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7433" y="3581400"/>
            <a:ext cx="8469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We previously said that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B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bN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t</a:t>
            </a:r>
            <a:endParaRPr lang="en-US" sz="2500" b="1" baseline="-25000" dirty="0" smtClean="0">
              <a:solidFill>
                <a:srgbClr val="663300"/>
              </a:solidFill>
              <a:latin typeface="+mj-lt"/>
              <a:sym typeface="Wingdings" pitchFamily="2" charset="2"/>
            </a:endParaRP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i.e., that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B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(number of births) is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dependent on density</a:t>
            </a:r>
          </a:p>
          <a:p>
            <a:pPr lvl="0" algn="ctr"/>
            <a:endParaRPr lang="en-US" sz="1500" b="1" u="sng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“Dependent on density” is key: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If there are more individuals, there are more births</a:t>
            </a:r>
          </a:p>
          <a:p>
            <a:pPr lvl="0" algn="ctr"/>
            <a:endParaRPr lang="en-US" sz="15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Likewise,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500" b="1" dirty="0" smtClean="0">
                <a:solidFill>
                  <a:srgbClr val="663300"/>
                </a:solidFill>
                <a:sym typeface="Wingdings" pitchFamily="2" charset="2"/>
              </a:rPr>
              <a:t>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= </a:t>
            </a:r>
            <a:r>
              <a:rPr lang="en-US" sz="2500" b="1" dirty="0" err="1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500" b="1" dirty="0" err="1" smtClean="0">
                <a:solidFill>
                  <a:srgbClr val="663300"/>
                </a:solidFill>
                <a:sym typeface="Wingdings" pitchFamily="2" charset="2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sym typeface="Wingdings" pitchFamily="2" charset="2"/>
              </a:rPr>
              <a:t>t</a:t>
            </a:r>
            <a:endParaRPr lang="en-US" sz="2500" b="1" baseline="-25000" dirty="0">
              <a:solidFill>
                <a:srgbClr val="663300"/>
              </a:solidFill>
              <a:sym typeface="Wingdings" pitchFamily="2" charset="2"/>
            </a:endParaRPr>
          </a:p>
          <a:p>
            <a:pPr lvl="0" algn="ctr"/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i.e., that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(number of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deaths) is also </a:t>
            </a:r>
            <a:r>
              <a:rPr lang="en-US" sz="2200" b="1" u="sng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dependent on density</a:t>
            </a:r>
          </a:p>
          <a:p>
            <a:pPr lvl="0" algn="ctr"/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61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698" y="1600200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B – D + I - 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2600" y="1016913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For populations with immigration / emigration: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33" y="2377857"/>
            <a:ext cx="846962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Question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:</a:t>
            </a:r>
          </a:p>
          <a:p>
            <a:pPr lvl="0" algn="ctr"/>
            <a:endParaRPr lang="en-US" sz="5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Do immigration and emigration depend on density?</a:t>
            </a:r>
          </a:p>
        </p:txBody>
      </p:sp>
    </p:spTree>
    <p:extLst>
      <p:ext uri="{BB962C8B-B14F-4D97-AF65-F5344CB8AC3E}">
        <p14:creationId xmlns:p14="http://schemas.microsoft.com/office/powerpoint/2010/main" val="39601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698" y="1600200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B – D + I - 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2600" y="1016913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For populations with immigration / emigration: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33" y="2377857"/>
            <a:ext cx="84696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Dependence on density determines how we model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I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and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079532"/>
            <a:ext cx="4038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Immigration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			   </a:t>
            </a:r>
            <a:endParaRPr lang="en-US" sz="2200" b="1" u="sng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5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We’ll use a constant: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I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1600" b="1" i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2200" b="1" i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2200" b="1" i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i="1" dirty="0" smtClean="0">
                <a:solidFill>
                  <a:srgbClr val="39471D"/>
                </a:solidFill>
                <a:latin typeface="Arial Narrow" pitchFamily="34" charset="0"/>
              </a:rPr>
              <a:t>In other words:</a:t>
            </a:r>
            <a:endParaRPr lang="en-US" sz="2200" b="1" i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Immigration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is not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dependent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    on density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Immigration is a constant factor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3078301"/>
            <a:ext cx="510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Emigration</a:t>
            </a:r>
            <a:endParaRPr lang="en-US" sz="2200" b="1" u="sng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endParaRPr lang="en-US" sz="5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Need to model like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B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and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D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: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E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  <a:p>
            <a:pPr>
              <a:tabLst>
                <a:tab pos="457200" algn="l"/>
              </a:tabLst>
            </a:pP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is per capita emigration rate</a:t>
            </a:r>
          </a:p>
          <a:p>
            <a:pPr>
              <a:tabLst>
                <a:tab pos="457200" algn="l"/>
              </a:tabLst>
            </a:pPr>
            <a:endParaRPr lang="en-US" sz="10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i="1" dirty="0" smtClean="0">
                <a:solidFill>
                  <a:srgbClr val="39471D"/>
                </a:solidFill>
                <a:latin typeface="Arial Narrow" pitchFamily="34" charset="0"/>
              </a:rPr>
              <a:t>In other words:</a:t>
            </a:r>
            <a:endParaRPr lang="en-US" sz="2200" b="1" i="1" dirty="0">
              <a:solidFill>
                <a:srgbClr val="39471D"/>
              </a:solidFill>
              <a:latin typeface="Arial Narrow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Emigration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is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dependent on density:</a:t>
            </a:r>
          </a:p>
          <a:p>
            <a:pPr>
              <a:tabLst>
                <a:tab pos="457200" algn="l"/>
              </a:tabLst>
            </a:pP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Probability of an individual leaving the area</a:t>
            </a:r>
          </a:p>
          <a:p>
            <a:pPr>
              <a:tabLst>
                <a:tab pos="457200" algn="l"/>
              </a:tabLst>
            </a:pP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     increases as population size increases</a:t>
            </a:r>
          </a:p>
        </p:txBody>
      </p:sp>
    </p:spTree>
    <p:extLst>
      <p:ext uri="{BB962C8B-B14F-4D97-AF65-F5344CB8AC3E}">
        <p14:creationId xmlns:p14="http://schemas.microsoft.com/office/powerpoint/2010/main" val="5366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698" y="1600200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B – D + I - 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2600" y="1016913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For populations with immigration / emigration: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377857"/>
            <a:ext cx="90677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We can now revise the model using: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B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bN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500" b="1" dirty="0" smtClean="0">
                <a:solidFill>
                  <a:srgbClr val="663300"/>
                </a:solidFill>
                <a:sym typeface="Wingdings" pitchFamily="2" charset="2"/>
              </a:rPr>
              <a:t>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= </a:t>
            </a:r>
            <a:r>
              <a:rPr lang="en-US" sz="2500" b="1" dirty="0" err="1" smtClean="0">
                <a:solidFill>
                  <a:srgbClr val="663300"/>
                </a:solidFill>
                <a:sym typeface="Wingdings" pitchFamily="2" charset="2"/>
              </a:rPr>
              <a:t>dN</a:t>
            </a:r>
            <a:r>
              <a:rPr lang="en-US" sz="2500" b="1" baseline="-25000" dirty="0" err="1" smtClean="0">
                <a:solidFill>
                  <a:srgbClr val="663300"/>
                </a:solidFill>
                <a:sym typeface="Wingdings" pitchFamily="2" charset="2"/>
              </a:rPr>
              <a:t>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500" b="1" dirty="0" smtClean="0">
                <a:solidFill>
                  <a:srgbClr val="663300"/>
                </a:solidFill>
                <a:sym typeface="Wingdings" pitchFamily="2" charset="2"/>
              </a:rPr>
              <a:t>E </a:t>
            </a:r>
            <a:r>
              <a:rPr lang="en-US" sz="2500" b="1" dirty="0">
                <a:solidFill>
                  <a:srgbClr val="663300"/>
                </a:solidFill>
                <a:sym typeface="Wingdings" pitchFamily="2" charset="2"/>
              </a:rPr>
              <a:t>= </a:t>
            </a:r>
            <a:r>
              <a:rPr lang="en-US" sz="2500" b="1" dirty="0" err="1" smtClean="0">
                <a:solidFill>
                  <a:srgbClr val="663300"/>
                </a:solidFill>
                <a:sym typeface="Wingdings" pitchFamily="2" charset="2"/>
              </a:rPr>
              <a:t>eN</a:t>
            </a:r>
            <a:r>
              <a:rPr lang="en-US" sz="2500" b="1" baseline="-25000" dirty="0" err="1" smtClean="0">
                <a:solidFill>
                  <a:srgbClr val="663300"/>
                </a:solidFill>
                <a:sym typeface="Wingdings" pitchFamily="2" charset="2"/>
              </a:rPr>
              <a:t>t</a:t>
            </a:r>
            <a:r>
              <a:rPr lang="en-US" sz="25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and </a:t>
            </a:r>
            <a:r>
              <a:rPr lang="en-US" sz="2500" b="1" dirty="0" smtClean="0">
                <a:solidFill>
                  <a:srgbClr val="663300"/>
                </a:solidFill>
                <a:latin typeface="Arial Narrow" pitchFamily="34" charset="0"/>
                <a:sym typeface="Wingdings" pitchFamily="2" charset="2"/>
              </a:rPr>
              <a:t>I</a:t>
            </a:r>
            <a:endParaRPr lang="en-US" sz="2500" b="1" dirty="0">
              <a:solidFill>
                <a:srgbClr val="6633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875746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bN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738" y="3581400"/>
            <a:ext cx="80218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In this equation (based on our assumptions):</a:t>
            </a:r>
          </a:p>
          <a:p>
            <a:endParaRPr lang="en-US" sz="10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Emigration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decreases the population in a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geometric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way</a:t>
            </a:r>
          </a:p>
          <a:p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i.e., constant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fraction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leaving per time step, like a “death” rate</a:t>
            </a:r>
          </a:p>
          <a:p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Proportional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change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endParaRPr lang="en-US" sz="1000" b="1" dirty="0">
              <a:solidFill>
                <a:srgbClr val="39471D"/>
              </a:solidFill>
              <a:latin typeface="Arial Narrow" pitchFamily="34" charset="0"/>
            </a:endParaRPr>
          </a:p>
          <a:p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Immigration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increases the population in an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additive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way</a:t>
            </a:r>
          </a:p>
          <a:p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i.e., adding a constant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</a:rPr>
              <a:t>number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per time step</a:t>
            </a:r>
          </a:p>
          <a:p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	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Absolute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change</a:t>
            </a:r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We can now derive our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discrete model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of population growth:</a:t>
            </a:r>
            <a:endParaRPr lang="en-US" sz="2500" b="1" dirty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990600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bN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133600"/>
            <a:ext cx="4221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b’N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d’N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e’N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5052" y="2133600"/>
            <a:ext cx="39165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(1 + b’ – d’ – e’) + 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808352" y="2233627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" y="25908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(Note the prime symbols)</a:t>
            </a:r>
            <a:endParaRPr lang="en-US" sz="2000" b="1" dirty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3524" y="3048000"/>
            <a:ext cx="49030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Substitute 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r’ = b’ – d’ – e’</a:t>
            </a:r>
            <a:endParaRPr lang="en-US" sz="2500" b="1" dirty="0">
              <a:solidFill>
                <a:srgbClr val="6633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8652" y="3448854"/>
            <a:ext cx="30021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(1 + r’) + I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124200" y="3553956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5334" y="4038600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There is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no solution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to this equation as a function of time!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7800" y="4572000"/>
            <a:ext cx="63126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Without immigration and emigration, we started with:</a:t>
            </a:r>
            <a:endParaRPr lang="en-US" sz="2500" b="1" dirty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4968766"/>
            <a:ext cx="182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N</a:t>
            </a:r>
            <a:r>
              <a:rPr lang="en-US" sz="2500" b="1" baseline="-25000" dirty="0">
                <a:solidFill>
                  <a:srgbClr val="663300"/>
                </a:solidFill>
                <a:latin typeface="+mj-lt"/>
              </a:rPr>
              <a:t>0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l-GR" sz="2500" b="1" dirty="0" smtClean="0">
                <a:solidFill>
                  <a:srgbClr val="663300"/>
                </a:solidFill>
              </a:rPr>
              <a:t>λ</a:t>
            </a:r>
            <a:r>
              <a:rPr lang="en-US" sz="2500" b="1" baseline="30000" dirty="0" smtClean="0">
                <a:solidFill>
                  <a:srgbClr val="663300"/>
                </a:solidFill>
              </a:rPr>
              <a:t>t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9800" y="4962048"/>
            <a:ext cx="182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l-GR" sz="2500" b="1" dirty="0" smtClean="0">
                <a:solidFill>
                  <a:srgbClr val="663300"/>
                </a:solidFill>
              </a:rPr>
              <a:t>λ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0" y="4979313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a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nd derived</a:t>
            </a:r>
            <a:endParaRPr lang="en-US" sz="2500" b="1" dirty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5562600"/>
            <a:ext cx="75057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P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roblem is </a:t>
            </a:r>
            <a:r>
              <a:rPr lang="en-US" sz="2400" b="1" dirty="0">
                <a:solidFill>
                  <a:srgbClr val="663300"/>
                </a:solidFill>
                <a:sym typeface="Wingdings" pitchFamily="2" charset="2"/>
              </a:rPr>
              <a:t>I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, the non-density dependent term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 Need to calculate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t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one time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15184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18" grpId="0"/>
      <p:bldP spid="19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Immigration &amp; Emigration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Let’s derive our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continuous model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of population growth:</a:t>
            </a:r>
            <a:endParaRPr lang="en-US" sz="2500" b="1" dirty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990600"/>
            <a:ext cx="844913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bN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362200"/>
            <a:ext cx="4221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-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bN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5052" y="2362200"/>
            <a:ext cx="39165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bN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–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eN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808352" y="2462227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33600" y="3713946"/>
            <a:ext cx="49030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Substitute 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sym typeface="Wingdings" pitchFamily="2" charset="2"/>
              </a:rPr>
              <a:t>r = b – d – e</a:t>
            </a:r>
            <a:endParaRPr lang="en-US" sz="2500" b="1" dirty="0">
              <a:solidFill>
                <a:srgbClr val="6633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100" y="2951946"/>
            <a:ext cx="39165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N (b – d – e) + I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545080" y="3051973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81400" y="4171146"/>
            <a:ext cx="24306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rN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+ I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352800" y="4271173"/>
            <a:ext cx="274320" cy="276999"/>
          </a:xfrm>
          <a:prstGeom prst="rightArrow">
            <a:avLst>
              <a:gd name="adj1" fmla="val 50000"/>
              <a:gd name="adj2" fmla="val 603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05334" y="5005626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There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is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 a solution to this equation as a function of time!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47800" y="5436513"/>
            <a:ext cx="63126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sym typeface="Wingdings" pitchFamily="2" charset="2"/>
              </a:rPr>
              <a:t>… but we won’t do it in this class (phew!)</a:t>
            </a:r>
            <a:endParaRPr lang="en-US" sz="2200" b="1" dirty="0">
              <a:solidFill>
                <a:srgbClr val="39471D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35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  <p:bldP spid="20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504" y="131802"/>
            <a:ext cx="5973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Looking Ahead…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371600"/>
            <a:ext cx="8686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Next Two Classes</a:t>
            </a:r>
            <a:r>
              <a:rPr lang="en-US" sz="24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Population variation</a:t>
            </a:r>
          </a:p>
          <a:p>
            <a:pPr marL="342900" indent="-342900" algn="ctr">
              <a:buFont typeface="Wingdings"/>
              <a:buChar char="à"/>
            </a:pPr>
            <a:r>
              <a:rPr lang="en-US" sz="24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Including </a:t>
            </a:r>
            <a:r>
              <a:rPr lang="en-US" sz="24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uncertainty in population </a:t>
            </a:r>
            <a:r>
              <a:rPr lang="en-US" sz="24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growth</a:t>
            </a:r>
            <a:endParaRPr lang="en-US" sz="2400" b="1" u="sng" dirty="0">
              <a:solidFill>
                <a:srgbClr val="39471D"/>
              </a:solidFill>
              <a:latin typeface="Arial Narrow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 algn="ctr">
              <a:buFont typeface="Wingdings"/>
              <a:buChar char="à"/>
            </a:pPr>
            <a:r>
              <a:rPr lang="en-US" sz="24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Also including a game where you either die, survive, or reproduce!</a:t>
            </a:r>
            <a:endParaRPr lang="en-US" sz="24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68569"/>
            <a:ext cx="85344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Recall that continuous growth is more appropriate for some organisms:</a:t>
            </a:r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1828800"/>
            <a:ext cx="41148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228587"/>
              </p:ext>
            </p:extLst>
          </p:nvPr>
        </p:nvGraphicFramePr>
        <p:xfrm>
          <a:off x="762000" y="1972002"/>
          <a:ext cx="3657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 rot="16200000">
            <a:off x="-245101" y="2663636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Population Size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4125"/>
            <a:ext cx="1224387" cy="71797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24400" y="1828800"/>
            <a:ext cx="41148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758544"/>
              </p:ext>
            </p:extLst>
          </p:nvPr>
        </p:nvGraphicFramePr>
        <p:xfrm>
          <a:off x="5181600" y="1972002"/>
          <a:ext cx="3657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4174499" y="2663636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Arial" pitchFamily="34" charset="0"/>
              </a:rPr>
              <a:t>Population Size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49766" y="2022593"/>
            <a:ext cx="3422618" cy="147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r="18883"/>
          <a:stretch/>
        </p:blipFill>
        <p:spPr bwMode="auto">
          <a:xfrm>
            <a:off x="5360485" y="2010102"/>
            <a:ext cx="88791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301766" y="1928683"/>
            <a:ext cx="13676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Arial" pitchFamily="34" charset="0"/>
              </a:rPr>
              <a:t>Discrete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48400" y="2010101"/>
            <a:ext cx="1562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Arial" pitchFamily="34" charset="0"/>
              </a:rPr>
              <a:t>Continuous</a:t>
            </a:r>
          </a:p>
        </p:txBody>
      </p:sp>
      <p:sp>
        <p:nvSpPr>
          <p:cNvPr id="27" name="Arc 26"/>
          <p:cNvSpPr/>
          <p:nvPr/>
        </p:nvSpPr>
        <p:spPr>
          <a:xfrm flipV="1">
            <a:off x="2213171" y="822160"/>
            <a:ext cx="6273189" cy="2514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40490" y="4572000"/>
            <a:ext cx="164094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11090" y="4617204"/>
            <a:ext cx="18513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l-GR" sz="2500" b="1" dirty="0" smtClean="0">
                <a:solidFill>
                  <a:srgbClr val="663300"/>
                </a:solidFill>
              </a:rPr>
              <a:t>λ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63490" y="5414556"/>
            <a:ext cx="164094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38054" y="5473968"/>
            <a:ext cx="15101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smtClean="0">
                <a:solidFill>
                  <a:srgbClr val="663300"/>
                </a:solidFill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</a:rPr>
              <a:t>0 </a:t>
            </a:r>
            <a:r>
              <a:rPr lang="el-GR" sz="2500" b="1" dirty="0" smtClean="0">
                <a:solidFill>
                  <a:srgbClr val="663300"/>
                </a:solidFill>
              </a:rPr>
              <a:t>λ</a:t>
            </a:r>
            <a:r>
              <a:rPr lang="en-US" sz="2500" b="1" baseline="30000" dirty="0" smtClean="0">
                <a:solidFill>
                  <a:srgbClr val="663300"/>
                </a:solidFill>
              </a:rPr>
              <a:t>t</a:t>
            </a:r>
            <a:endParaRPr lang="en-US" sz="2500" b="1" baseline="30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0166" y="5066328"/>
            <a:ext cx="1965434" cy="931189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90042" y="5081826"/>
            <a:ext cx="17393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Continuous Analogs</a:t>
            </a:r>
            <a:endParaRPr lang="en-US" sz="2500" b="1" baseline="-250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4552146"/>
            <a:ext cx="10540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295538"/>
                </a:solidFill>
                <a:latin typeface="Arial Narrow" pitchFamily="34" charset="0"/>
              </a:rPr>
              <a:t>Today: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2" y="4746662"/>
            <a:ext cx="1326398" cy="1044538"/>
          </a:xfrm>
          <a:prstGeom prst="rect">
            <a:avLst/>
          </a:prstGeom>
          <a:noFill/>
          <a:ln w="38100">
            <a:solidFill>
              <a:srgbClr val="29553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705600" y="4345098"/>
            <a:ext cx="2286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</a:rPr>
              <a:t>Application to humans in text…</a:t>
            </a:r>
          </a:p>
          <a:p>
            <a:pPr lvl="0" algn="ctr"/>
            <a:endParaRPr lang="en-US" sz="1000" b="1" dirty="0">
              <a:solidFill>
                <a:srgbClr val="295538"/>
              </a:solidFill>
              <a:latin typeface="Arial Narrow" pitchFamily="34" charset="0"/>
            </a:endParaRPr>
          </a:p>
          <a:p>
            <a:pPr lvl="0"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</a:rPr>
              <a:t>…discussed as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</a:rPr>
              <a:t>discrete growth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</a:rPr>
              <a:t>, but continuous is more appropriate</a:t>
            </a:r>
          </a:p>
        </p:txBody>
      </p:sp>
    </p:spTree>
    <p:extLst>
      <p:ext uri="{BB962C8B-B14F-4D97-AF65-F5344CB8AC3E}">
        <p14:creationId xmlns:p14="http://schemas.microsoft.com/office/powerpoint/2010/main" val="3783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06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Start with general equation for closed population: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1447800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=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500" b="1" dirty="0">
                <a:solidFill>
                  <a:srgbClr val="663300"/>
                </a:solidFill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+ B - D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342346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Rearrange to: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2799546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t+1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</a:rPr>
              <a:t> - </a:t>
            </a:r>
            <a:r>
              <a:rPr lang="en-US" sz="2500" b="1" dirty="0" err="1" smtClean="0">
                <a:solidFill>
                  <a:srgbClr val="663300"/>
                </a:solidFill>
                <a:latin typeface="+mj-lt"/>
              </a:rPr>
              <a:t>N</a:t>
            </a:r>
            <a:r>
              <a:rPr lang="en-US" sz="2500" b="1" baseline="-25000" dirty="0" err="1" smtClean="0">
                <a:solidFill>
                  <a:srgbClr val="663300"/>
                </a:solidFill>
                <a:latin typeface="+mj-lt"/>
              </a:rPr>
              <a:t>t</a:t>
            </a:r>
            <a:r>
              <a:rPr lang="en-US" sz="2500" b="1" baseline="-250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B - D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3770292"/>
            <a:ext cx="5029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And substitute </a:t>
            </a:r>
            <a:r>
              <a:rPr lang="el-GR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Δ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for </a:t>
            </a:r>
            <a:r>
              <a:rPr lang="en-US" sz="2400" b="1" dirty="0">
                <a:solidFill>
                  <a:srgbClr val="663300"/>
                </a:solidFill>
              </a:rPr>
              <a:t>N</a:t>
            </a:r>
            <a:r>
              <a:rPr lang="en-US" sz="2400" b="1" baseline="-25000" dirty="0">
                <a:solidFill>
                  <a:srgbClr val="663300"/>
                </a:solidFill>
              </a:rPr>
              <a:t>t+1</a:t>
            </a:r>
            <a:r>
              <a:rPr lang="en-US" sz="2400" b="1" dirty="0">
                <a:solidFill>
                  <a:srgbClr val="663300"/>
                </a:solidFill>
              </a:rPr>
              <a:t> - </a:t>
            </a:r>
            <a:r>
              <a:rPr lang="en-US" sz="2400" b="1" dirty="0" err="1">
                <a:solidFill>
                  <a:srgbClr val="663300"/>
                </a:solidFill>
              </a:rPr>
              <a:t>N</a:t>
            </a:r>
            <a:r>
              <a:rPr lang="en-US" sz="2400" b="1" baseline="-25000" dirty="0" err="1">
                <a:solidFill>
                  <a:srgbClr val="663300"/>
                </a:solidFill>
              </a:rPr>
              <a:t>t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5566" y="4247346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500" b="1" dirty="0">
                <a:solidFill>
                  <a:srgbClr val="663300"/>
                </a:solidFill>
                <a:cs typeface="Arial" pitchFamily="34" charset="0"/>
              </a:rPr>
              <a:t>Δ</a:t>
            </a:r>
            <a:r>
              <a:rPr lang="en-US" sz="2500" b="1" dirty="0">
                <a:solidFill>
                  <a:srgbClr val="663300"/>
                </a:solidFill>
                <a:cs typeface="Arial" pitchFamily="34" charset="0"/>
              </a:rPr>
              <a:t>N </a:t>
            </a:r>
            <a:r>
              <a:rPr lang="en-US" sz="2500" b="1" dirty="0" smtClean="0">
                <a:solidFill>
                  <a:srgbClr val="663300"/>
                </a:solidFill>
              </a:rPr>
              <a:t>= B - D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5064949"/>
            <a:ext cx="50292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This is a model of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rate of change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in </a:t>
            </a:r>
            <a:r>
              <a:rPr lang="en-US" sz="2400" b="1" dirty="0" smtClean="0">
                <a:solidFill>
                  <a:srgbClr val="663300"/>
                </a:solidFill>
                <a:cs typeface="Arial" pitchFamily="34" charset="0"/>
              </a:rPr>
              <a:t>N</a:t>
            </a:r>
          </a:p>
          <a:p>
            <a:pPr algn="ctr"/>
            <a:endParaRPr lang="en-US" sz="1500" b="1" dirty="0" smtClean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Still a discrete equation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45159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To make continuous, change time step to “infinitely small time intervals”</a:t>
            </a:r>
          </a:p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(~instantaneous time step)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4200" y="1039505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500" b="1" dirty="0">
                <a:solidFill>
                  <a:srgbClr val="663300"/>
                </a:solidFill>
                <a:cs typeface="Arial" pitchFamily="34" charset="0"/>
              </a:rPr>
              <a:t>Δ</a:t>
            </a:r>
            <a:r>
              <a:rPr lang="en-US" sz="2500" b="1" dirty="0">
                <a:solidFill>
                  <a:srgbClr val="663300"/>
                </a:solidFill>
                <a:cs typeface="Arial" pitchFamily="34" charset="0"/>
              </a:rPr>
              <a:t>N </a:t>
            </a:r>
            <a:r>
              <a:rPr lang="en-US" sz="2500" b="1" dirty="0" smtClean="0">
                <a:solidFill>
                  <a:srgbClr val="663300"/>
                </a:solidFill>
              </a:rPr>
              <a:t>= B - D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2723346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B - D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33528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In other words, to get from discrete to continuous time,</a:t>
            </a:r>
          </a:p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we make the time step smaller and smaller (until infinitely small)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" y="4469249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Important Note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en-US" sz="2200" b="1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When changing from discrete to continuous time, we added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time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units</a:t>
            </a:r>
          </a:p>
          <a:p>
            <a:pPr lvl="3"/>
            <a:r>
              <a:rPr lang="en-US" sz="2400" b="1" dirty="0" smtClean="0">
                <a:solidFill>
                  <a:srgbClr val="663300"/>
                </a:solidFill>
                <a:cs typeface="Arial" pitchFamily="34" charset="0"/>
              </a:rPr>
              <a:t> 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: number</a:t>
            </a:r>
          </a:p>
          <a:p>
            <a:pPr lvl="3"/>
            <a:r>
              <a:rPr lang="en-US" sz="2400" b="1" dirty="0" smtClean="0">
                <a:solidFill>
                  <a:srgbClr val="663300"/>
                </a:solidFill>
              </a:rPr>
              <a:t> B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2400" b="1" dirty="0">
                <a:solidFill>
                  <a:srgbClr val="663300"/>
                </a:solidFill>
              </a:rPr>
              <a:t>D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: number/time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6002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Like before, let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B = </a:t>
            </a:r>
            <a:r>
              <a:rPr lang="en-US" sz="2400" b="1" dirty="0" err="1" smtClean="0">
                <a:solidFill>
                  <a:srgbClr val="663300"/>
                </a:solidFill>
                <a:latin typeface="+mj-lt"/>
                <a:cs typeface="Arial" pitchFamily="34" charset="0"/>
              </a:rPr>
              <a:t>bN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D = </a:t>
            </a:r>
            <a:r>
              <a:rPr lang="en-US" sz="2400" b="1" dirty="0" err="1" smtClean="0">
                <a:solidFill>
                  <a:srgbClr val="663300"/>
                </a:solidFill>
                <a:latin typeface="+mj-lt"/>
                <a:cs typeface="Arial" pitchFamily="34" charset="0"/>
              </a:rPr>
              <a:t>dN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0" y="1066800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B - D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981200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</a:t>
            </a:r>
            <a:r>
              <a:rPr lang="en-US" sz="2500" b="1" dirty="0" err="1" smtClean="0">
                <a:solidFill>
                  <a:srgbClr val="663300"/>
                </a:solidFill>
              </a:rPr>
              <a:t>bN</a:t>
            </a:r>
            <a:r>
              <a:rPr lang="en-US" sz="2500" b="1" dirty="0" smtClean="0">
                <a:solidFill>
                  <a:srgbClr val="663300"/>
                </a:solidFill>
              </a:rPr>
              <a:t> - </a:t>
            </a:r>
            <a:r>
              <a:rPr lang="en-US" sz="2500" b="1" dirty="0" err="1" smtClean="0">
                <a:solidFill>
                  <a:srgbClr val="663300"/>
                </a:solidFill>
              </a:rPr>
              <a:t>dN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667000"/>
            <a:ext cx="55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b="1" dirty="0">
                <a:solidFill>
                  <a:srgbClr val="663300"/>
                </a:solidFill>
              </a:rPr>
              <a:t>b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is instantaneous, per capita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birth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rate</a:t>
            </a:r>
          </a:p>
          <a:p>
            <a:pPr algn="ctr"/>
            <a:r>
              <a:rPr lang="en-US" sz="20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(average # of births per individual per time)</a:t>
            </a:r>
          </a:p>
          <a:p>
            <a:pPr algn="ctr"/>
            <a:endParaRPr lang="en-US" sz="1000" b="1" dirty="0" smtClean="0">
              <a:solidFill>
                <a:srgbClr val="6633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663300"/>
                </a:solidFill>
              </a:rPr>
              <a:t>d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is instantaneous, per capita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death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rate</a:t>
            </a:r>
          </a:p>
          <a:p>
            <a:pPr algn="ctr"/>
            <a:r>
              <a:rPr lang="en-US" sz="20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(probability of an individual dying per time)</a:t>
            </a:r>
            <a:endParaRPr lang="en-US" sz="20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45720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Note: no prime symbol for </a:t>
            </a:r>
            <a:r>
              <a:rPr lang="en-US" sz="2400" b="1" dirty="0" smtClean="0">
                <a:solidFill>
                  <a:srgbClr val="663300"/>
                </a:solidFill>
              </a:rPr>
              <a:t>b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solidFill>
                  <a:srgbClr val="663300"/>
                </a:solidFill>
              </a:rPr>
              <a:t>d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5124271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Restrictions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on </a:t>
            </a:r>
            <a:r>
              <a:rPr lang="en-US" sz="2400" b="1" dirty="0" smtClean="0">
                <a:solidFill>
                  <a:srgbClr val="663300"/>
                </a:solidFill>
              </a:rPr>
              <a:t>b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solidFill>
                  <a:srgbClr val="663300"/>
                </a:solidFill>
              </a:rPr>
              <a:t>d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</a:rPr>
              <a:t>:</a:t>
            </a:r>
          </a:p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0 ≤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b</a:t>
            </a:r>
          </a:p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0 ≤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d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≤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36196" y="5654298"/>
            <a:ext cx="184917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1066800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</a:t>
            </a:r>
            <a:r>
              <a:rPr lang="en-US" sz="2500" b="1" dirty="0" err="1" smtClean="0">
                <a:solidFill>
                  <a:srgbClr val="663300"/>
                </a:solidFill>
              </a:rPr>
              <a:t>bN</a:t>
            </a:r>
            <a:r>
              <a:rPr lang="en-US" sz="2500" b="1" dirty="0" smtClean="0">
                <a:solidFill>
                  <a:srgbClr val="663300"/>
                </a:solidFill>
              </a:rPr>
              <a:t> - </a:t>
            </a:r>
            <a:r>
              <a:rPr lang="en-US" sz="2500" b="1" dirty="0" err="1" smtClean="0">
                <a:solidFill>
                  <a:srgbClr val="663300"/>
                </a:solidFill>
              </a:rPr>
              <a:t>dN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2884438"/>
            <a:ext cx="2438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Define 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 r = b </a:t>
            </a:r>
            <a:r>
              <a:rPr lang="en-US" sz="2400" b="1" dirty="0">
                <a:solidFill>
                  <a:srgbClr val="663300"/>
                </a:solidFill>
              </a:rPr>
              <a:t>–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 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14700" y="1702713"/>
            <a:ext cx="2438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Rearrange: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2113746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N (b – d)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5181600"/>
            <a:ext cx="4419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Finally, substitute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r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into equation: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5715000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r 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3352800"/>
            <a:ext cx="6324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663300"/>
                </a:solidFill>
                <a:cs typeface="Arial" pitchFamily="34" charset="0"/>
              </a:rPr>
              <a:t>r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is instantaneous per capita population growth rate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3810000"/>
            <a:ext cx="85725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Units of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r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b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, and </a:t>
            </a:r>
            <a:r>
              <a:rPr lang="en-US" sz="2500" b="1" dirty="0" smtClean="0">
                <a:solidFill>
                  <a:srgbClr val="663300"/>
                </a:solidFill>
                <a:latin typeface="+mj-lt"/>
                <a:cs typeface="Arial" pitchFamily="34" charset="0"/>
              </a:rPr>
              <a:t>d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(all instantaneous per capita rates) are </a:t>
            </a:r>
            <a:r>
              <a:rPr lang="en-US" sz="2200" b="1" u="sng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per time</a:t>
            </a:r>
          </a:p>
          <a:p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	e.g., 	per year		year</a:t>
            </a:r>
            <a:r>
              <a:rPr lang="en-US" sz="2200" b="1" baseline="30000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-1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		1/year </a:t>
            </a:r>
            <a:endParaRPr lang="en-US" sz="2200" b="1" baseline="30000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		per </a:t>
            </a:r>
            <a:r>
              <a:rPr lang="en-US" sz="2200" b="1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day  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	day </a:t>
            </a:r>
            <a:r>
              <a:rPr lang="en-US" sz="2200" b="1" baseline="30000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-1</a:t>
            </a:r>
            <a:r>
              <a:rPr lang="en-US" sz="2200" b="1" dirty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		1/day</a:t>
            </a:r>
            <a:endParaRPr lang="en-US" sz="2200" b="1" dirty="0">
              <a:solidFill>
                <a:srgbClr val="295538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057400"/>
            <a:ext cx="6438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This equation tells us the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rate of change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in </a:t>
            </a:r>
            <a:r>
              <a:rPr lang="en-US" sz="2400" b="1" dirty="0">
                <a:solidFill>
                  <a:srgbClr val="663300"/>
                </a:solidFill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2677538"/>
            <a:ext cx="846962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What is happening to a population with an instantaneous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per capita growth rate, </a:t>
            </a:r>
            <a:r>
              <a:rPr lang="en-US" sz="2400" b="1" dirty="0" smtClean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, of:</a:t>
            </a:r>
          </a:p>
          <a:p>
            <a:pPr lvl="0" algn="ctr"/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3"/>
            <a:r>
              <a:rPr lang="en-US" sz="2400" b="1" dirty="0" smtClean="0">
                <a:solidFill>
                  <a:srgbClr val="663300"/>
                </a:solidFill>
              </a:rPr>
              <a:t>r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&gt; 0 ?</a:t>
            </a:r>
          </a:p>
          <a:p>
            <a:pPr lvl="3"/>
            <a:endParaRPr lang="en-US" sz="1500" b="1" dirty="0" smtClean="0">
              <a:solidFill>
                <a:srgbClr val="663300"/>
              </a:solidFill>
            </a:endParaRPr>
          </a:p>
          <a:p>
            <a:pPr lvl="3"/>
            <a:r>
              <a:rPr lang="en-US" sz="2400" b="1" dirty="0">
                <a:solidFill>
                  <a:srgbClr val="663300"/>
                </a:solidFill>
              </a:rPr>
              <a:t>r</a:t>
            </a:r>
            <a:r>
              <a:rPr lang="en-US" sz="2000" b="1" dirty="0" smtClean="0">
                <a:solidFill>
                  <a:srgbClr val="663300"/>
                </a:solidFill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=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0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?</a:t>
            </a:r>
          </a:p>
          <a:p>
            <a:pPr lvl="3"/>
            <a:endParaRPr lang="en-US" sz="1500" b="1" dirty="0" smtClean="0">
              <a:solidFill>
                <a:srgbClr val="663300"/>
              </a:solidFill>
            </a:endParaRPr>
          </a:p>
          <a:p>
            <a:pPr lvl="3"/>
            <a:r>
              <a:rPr lang="en-US" sz="2400" b="1" dirty="0" smtClean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663300"/>
                </a:solidFill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&lt;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0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12396" y="1143000"/>
            <a:ext cx="184917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203702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r 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97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5" b="96758" l="4688" r="92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1" y="39331"/>
            <a:ext cx="1711467" cy="10889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33600" y="131802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Continuous Growth Equation</a:t>
            </a:r>
            <a:endParaRPr lang="en-US" sz="3000" b="1" dirty="0">
              <a:solidFill>
                <a:srgbClr val="39471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2057400"/>
            <a:ext cx="6438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This equation tells us the </a:t>
            </a:r>
            <a:r>
              <a:rPr lang="en-US" sz="2200" b="1" u="sng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rate of change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  <a:cs typeface="Arial" pitchFamily="34" charset="0"/>
              </a:rPr>
              <a:t> in </a:t>
            </a:r>
            <a:r>
              <a:rPr lang="en-US" sz="2400" b="1" dirty="0">
                <a:solidFill>
                  <a:srgbClr val="663300"/>
                </a:solidFill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295538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66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2677538"/>
            <a:ext cx="84696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What is happening to a population with an instantaneous</a:t>
            </a:r>
          </a:p>
          <a:p>
            <a:pPr lvl="0" algn="ctr"/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per capita growth rate, </a:t>
            </a:r>
            <a:r>
              <a:rPr lang="en-US" sz="2400" b="1" dirty="0" smtClean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, of:</a:t>
            </a:r>
          </a:p>
          <a:p>
            <a:pPr lvl="0" algn="ctr"/>
            <a:endParaRPr lang="en-US" sz="2200" b="1" dirty="0" smtClean="0">
              <a:solidFill>
                <a:srgbClr val="39471D"/>
              </a:solidFill>
              <a:latin typeface="Arial Narrow" pitchFamily="34" charset="0"/>
            </a:endParaRPr>
          </a:p>
          <a:p>
            <a:pPr lvl="3"/>
            <a:r>
              <a:rPr lang="en-US" sz="2400" b="1" dirty="0" smtClean="0">
                <a:solidFill>
                  <a:srgbClr val="663300"/>
                </a:solidFill>
              </a:rPr>
              <a:t>r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&gt;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  <a:r>
              <a:rPr lang="en-US" sz="2200" dirty="0" smtClean="0"/>
              <a:t>, </a:t>
            </a:r>
            <a:r>
              <a:rPr lang="en-US" sz="2200" dirty="0"/>
              <a:t>p</a:t>
            </a:r>
            <a:r>
              <a:rPr lang="en-US" sz="2200" dirty="0">
                <a:sym typeface="Wingdings" pitchFamily="2" charset="2"/>
              </a:rPr>
              <a:t>opulation is increasing exponentially (</a:t>
            </a:r>
            <a:r>
              <a:rPr lang="en-US" sz="2500" dirty="0">
                <a:solidFill>
                  <a:srgbClr val="66330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 &gt; </a:t>
            </a:r>
            <a:r>
              <a:rPr lang="en-US" sz="2500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200" dirty="0">
                <a:sym typeface="Wingdings" pitchFamily="2" charset="2"/>
              </a:rPr>
              <a:t>)</a:t>
            </a:r>
            <a:endParaRPr lang="en-US" sz="2200" dirty="0"/>
          </a:p>
          <a:p>
            <a:pPr lvl="3"/>
            <a:endParaRPr lang="en-US" sz="1500" b="1" dirty="0" smtClean="0">
              <a:solidFill>
                <a:srgbClr val="663300"/>
              </a:solidFill>
            </a:endParaRPr>
          </a:p>
          <a:p>
            <a:pPr lvl="3"/>
            <a:r>
              <a:rPr lang="en-US" sz="2400" b="1" dirty="0">
                <a:solidFill>
                  <a:srgbClr val="663300"/>
                </a:solidFill>
              </a:rPr>
              <a:t>r</a:t>
            </a:r>
            <a:r>
              <a:rPr lang="en-US" sz="2000" b="1" dirty="0" smtClean="0">
                <a:solidFill>
                  <a:srgbClr val="663300"/>
                </a:solidFill>
              </a:rPr>
              <a:t> </a:t>
            </a:r>
            <a:r>
              <a:rPr lang="en-US" sz="2200" b="1" dirty="0">
                <a:solidFill>
                  <a:srgbClr val="39471D"/>
                </a:solidFill>
                <a:latin typeface="Arial Narrow" pitchFamily="34" charset="0"/>
              </a:rPr>
              <a:t>=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  <a:r>
              <a:rPr lang="en-US" sz="2200" dirty="0"/>
              <a:t>, p</a:t>
            </a:r>
            <a:r>
              <a:rPr lang="en-US" sz="2200" dirty="0">
                <a:sym typeface="Wingdings" pitchFamily="2" charset="2"/>
              </a:rPr>
              <a:t>opulation is stable (not changing) (</a:t>
            </a:r>
            <a:r>
              <a:rPr lang="en-US" sz="2500" dirty="0">
                <a:solidFill>
                  <a:srgbClr val="66330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 = </a:t>
            </a:r>
            <a:r>
              <a:rPr lang="en-US" sz="2500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200" dirty="0">
                <a:sym typeface="Wingdings" pitchFamily="2" charset="2"/>
              </a:rPr>
              <a:t>)</a:t>
            </a:r>
            <a:endParaRPr lang="en-US" sz="2200" dirty="0"/>
          </a:p>
          <a:p>
            <a:pPr lvl="3"/>
            <a:endParaRPr lang="en-US" sz="1500" b="1" dirty="0" smtClean="0">
              <a:solidFill>
                <a:srgbClr val="663300"/>
              </a:solidFill>
            </a:endParaRPr>
          </a:p>
          <a:p>
            <a:pPr lvl="3"/>
            <a:r>
              <a:rPr lang="en-US" sz="2400" b="1" dirty="0" smtClean="0">
                <a:solidFill>
                  <a:srgbClr val="663300"/>
                </a:solidFill>
              </a:rPr>
              <a:t>r</a:t>
            </a:r>
            <a:r>
              <a:rPr lang="en-US" sz="2200" b="1" dirty="0" smtClean="0">
                <a:solidFill>
                  <a:srgbClr val="663300"/>
                </a:solidFill>
              </a:rPr>
              <a:t>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&lt; </a:t>
            </a:r>
            <a:r>
              <a:rPr lang="en-US" sz="2200" b="1" dirty="0" smtClean="0">
                <a:solidFill>
                  <a:srgbClr val="39471D"/>
                </a:solidFill>
                <a:latin typeface="Arial Narrow" pitchFamily="34" charset="0"/>
              </a:rPr>
              <a:t>0</a:t>
            </a:r>
            <a:r>
              <a:rPr lang="en-US" sz="2200" dirty="0"/>
              <a:t>, p</a:t>
            </a:r>
            <a:r>
              <a:rPr lang="en-US" sz="2200" dirty="0">
                <a:sym typeface="Wingdings" pitchFamily="2" charset="2"/>
              </a:rPr>
              <a:t>opulation is decreasing exponentially (</a:t>
            </a:r>
            <a:r>
              <a:rPr lang="en-US" sz="2500" dirty="0">
                <a:solidFill>
                  <a:srgbClr val="663300"/>
                </a:solidFill>
                <a:sym typeface="Wingdings" pitchFamily="2" charset="2"/>
              </a:rPr>
              <a:t>b</a:t>
            </a:r>
            <a:r>
              <a:rPr lang="en-US" sz="2200" dirty="0">
                <a:sym typeface="Wingdings" pitchFamily="2" charset="2"/>
              </a:rPr>
              <a:t> &lt; </a:t>
            </a:r>
            <a:r>
              <a:rPr lang="en-US" sz="2500" dirty="0">
                <a:solidFill>
                  <a:srgbClr val="663300"/>
                </a:solidFill>
                <a:sym typeface="Wingdings" pitchFamily="2" charset="2"/>
              </a:rPr>
              <a:t>d</a:t>
            </a:r>
            <a:r>
              <a:rPr lang="en-US" sz="2200" dirty="0">
                <a:sym typeface="Wingdings" pitchFamily="2" charset="2"/>
              </a:rPr>
              <a:t>)</a:t>
            </a:r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3612396" y="1143000"/>
            <a:ext cx="1849171" cy="613956"/>
          </a:xfrm>
          <a:prstGeom prst="rect">
            <a:avLst/>
          </a:prstGeom>
          <a:solidFill>
            <a:srgbClr val="DDEFE3"/>
          </a:solidFill>
          <a:ln w="28575">
            <a:solidFill>
              <a:srgbClr val="387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203702"/>
            <a:ext cx="2971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dN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/</a:t>
            </a:r>
            <a:r>
              <a:rPr lang="en-US" sz="2500" b="1" dirty="0" err="1" smtClean="0">
                <a:solidFill>
                  <a:srgbClr val="663300"/>
                </a:solidFill>
                <a:cs typeface="Arial" pitchFamily="34" charset="0"/>
              </a:rPr>
              <a:t>dt</a:t>
            </a:r>
            <a:r>
              <a:rPr lang="en-US" sz="2500" b="1" dirty="0" smtClean="0">
                <a:solidFill>
                  <a:srgbClr val="663300"/>
                </a:solidFill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663300"/>
                </a:solidFill>
              </a:rPr>
              <a:t>= r N</a:t>
            </a:r>
            <a:endParaRPr lang="en-US" sz="2500" b="1" baseline="-25000" dirty="0" smtClean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9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1650</Words>
  <Application>Microsoft Office PowerPoint</Application>
  <PresentationFormat>On-screen Show (4:3)</PresentationFormat>
  <Paragraphs>324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Miehls, Andrea</dc:creator>
  <cp:lastModifiedBy>Sara</cp:lastModifiedBy>
  <cp:revision>666</cp:revision>
  <dcterms:created xsi:type="dcterms:W3CDTF">2012-01-18T14:03:44Z</dcterms:created>
  <dcterms:modified xsi:type="dcterms:W3CDTF">2013-09-20T01:57:36Z</dcterms:modified>
</cp:coreProperties>
</file>