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0" r:id="rId6"/>
    <p:sldId id="262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\FW364%20Wolf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egeran\Documents\Classes\FW%20364\Andrea%20Materials%202012\Lecture%20Materials\Class%201\FW364%20Wolf%20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5729773937281"/>
          <c:y val="9.7630116714134157E-2"/>
          <c:w val="0.72451985547912223"/>
          <c:h val="0.633192920729033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# Wolves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Sheet1!$A$8:$A$21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xVal>
          <c:yVal>
            <c:numRef>
              <c:f>Sheet1!$B$8:$B$21</c:f>
              <c:numCache>
                <c:formatCode>0</c:formatCode>
                <c:ptCount val="14"/>
                <c:pt idx="0">
                  <c:v>174</c:v>
                </c:pt>
                <c:pt idx="1">
                  <c:v>216</c:v>
                </c:pt>
                <c:pt idx="2">
                  <c:v>249</c:v>
                </c:pt>
                <c:pt idx="3">
                  <c:v>280</c:v>
                </c:pt>
                <c:pt idx="4">
                  <c:v>321</c:v>
                </c:pt>
                <c:pt idx="5">
                  <c:v>360</c:v>
                </c:pt>
                <c:pt idx="6">
                  <c:v>405</c:v>
                </c:pt>
                <c:pt idx="7">
                  <c:v>434</c:v>
                </c:pt>
                <c:pt idx="8">
                  <c:v>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86720"/>
        <c:axId val="62689280"/>
      </c:scatterChart>
      <c:valAx>
        <c:axId val="62686720"/>
        <c:scaling>
          <c:orientation val="minMax"/>
          <c:max val="2012"/>
          <c:min val="1998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Year</a:t>
                </a:r>
              </a:p>
            </c:rich>
          </c:tx>
          <c:layout>
            <c:manualLayout>
              <c:xMode val="edge"/>
              <c:yMode val="edge"/>
              <c:x val="0.5134057138724758"/>
              <c:y val="0.895366908572879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62689280"/>
        <c:crosses val="autoZero"/>
        <c:crossBetween val="midCat"/>
        <c:majorUnit val="1"/>
      </c:valAx>
      <c:valAx>
        <c:axId val="62689280"/>
        <c:scaling>
          <c:orientation val="minMax"/>
          <c:max val="1200"/>
        </c:scaling>
        <c:delete val="0"/>
        <c:axPos val="l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 dirty="0"/>
                  <a:t>Number of Wolves</a:t>
                </a:r>
              </a:p>
            </c:rich>
          </c:tx>
          <c:layout>
            <c:manualLayout>
              <c:xMode val="edge"/>
              <c:yMode val="edge"/>
              <c:x val="1.5783480873642824E-2"/>
              <c:y val="0.1722910385602279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26867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+mj-lt"/>
          <a:ea typeface="Arial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5729773937281"/>
          <c:y val="9.7630116714134157E-2"/>
          <c:w val="0.72451985547912223"/>
          <c:h val="0.633192920729033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# Wolves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3">
                  <a:lumMod val="50000"/>
                </a:schemeClr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trendline>
            <c:trendlineType val="exp"/>
            <c:dispRSqr val="0"/>
            <c:dispEq val="0"/>
          </c:trendline>
          <c:xVal>
            <c:numRef>
              <c:f>Sheet1!$A$8:$A$21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xVal>
          <c:yVal>
            <c:numRef>
              <c:f>Sheet1!$B$8:$B$21</c:f>
              <c:numCache>
                <c:formatCode>0</c:formatCode>
                <c:ptCount val="14"/>
                <c:pt idx="0">
                  <c:v>174</c:v>
                </c:pt>
                <c:pt idx="1">
                  <c:v>216</c:v>
                </c:pt>
                <c:pt idx="2">
                  <c:v>249</c:v>
                </c:pt>
                <c:pt idx="3">
                  <c:v>280</c:v>
                </c:pt>
                <c:pt idx="4">
                  <c:v>321</c:v>
                </c:pt>
                <c:pt idx="5">
                  <c:v>360</c:v>
                </c:pt>
                <c:pt idx="6">
                  <c:v>405</c:v>
                </c:pt>
                <c:pt idx="7">
                  <c:v>434</c:v>
                </c:pt>
                <c:pt idx="8">
                  <c:v>509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134272"/>
        <c:axId val="32136192"/>
      </c:scatterChart>
      <c:valAx>
        <c:axId val="32134272"/>
        <c:scaling>
          <c:orientation val="minMax"/>
          <c:max val="2012"/>
          <c:min val="1998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/>
                  <a:t>Year</a:t>
                </a:r>
              </a:p>
            </c:rich>
          </c:tx>
          <c:layout>
            <c:manualLayout>
              <c:xMode val="edge"/>
              <c:yMode val="edge"/>
              <c:x val="0.5134057138724758"/>
              <c:y val="0.8953669085728791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32136192"/>
        <c:crosses val="autoZero"/>
        <c:crossBetween val="midCat"/>
        <c:majorUnit val="1"/>
      </c:valAx>
      <c:valAx>
        <c:axId val="32136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en-US" sz="2000" b="1" dirty="0"/>
                  <a:t>Number of Wolves</a:t>
                </a:r>
              </a:p>
            </c:rich>
          </c:tx>
          <c:layout>
            <c:manualLayout>
              <c:xMode val="edge"/>
              <c:yMode val="edge"/>
              <c:x val="1.5783480873642824E-2"/>
              <c:y val="0.1722910385602279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13427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+mj-lt"/>
          <a:ea typeface="Arial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C92A5-B888-428B-A05D-B3AC3BCCCC2A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E9F9-95BB-40F0-9E07-E0EB12BB8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zzle.com/editorials/5-2-2006-95016.as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Muskox reintroduction</a:t>
            </a:r>
            <a:r>
              <a:rPr lang="en-US" baseline="0" dirty="0" smtClean="0"/>
              <a:t> to Nunivak Island; Wolf predation on elk in Yellowstone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http://www.buzzle.com/editorials/5-2-2006-95016.asp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0D4BE-E172-44D2-865D-DA178B65FD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9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C4FD00-038B-422D-9BD1-1B3808AC0CEC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8D4938-17E6-4C93-8087-50B7C9689F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7117180" cy="1470025"/>
          </a:xfrm>
        </p:spPr>
        <p:txBody>
          <a:bodyPr/>
          <a:lstStyle/>
          <a:p>
            <a:pPr algn="ctr"/>
            <a:r>
              <a:rPr lang="en-US" dirty="0" smtClean="0"/>
              <a:t>FW364 </a:t>
            </a:r>
            <a:br>
              <a:rPr lang="en-US" dirty="0" smtClean="0"/>
            </a:br>
            <a:r>
              <a:rPr lang="en-US" dirty="0" smtClean="0"/>
              <a:t>Ecological Problem Solving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7117180" cy="8614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August 28, 2013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Sara Parr Syswerda,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" y="1066800"/>
            <a:ext cx="809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 1: Provide introduction to quantitative analysis of natural resources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84933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By the end of course you should be comfortable with: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Simple </a:t>
            </a:r>
            <a:r>
              <a:rPr lang="en-US" sz="2200" b="1" dirty="0">
                <a:latin typeface="Arial Narrow" pitchFamily="34" charset="0"/>
              </a:rPr>
              <a:t>models of populations and communities and </a:t>
            </a:r>
            <a:r>
              <a:rPr lang="en-US" sz="2200" b="1" dirty="0" smtClean="0">
                <a:latin typeface="Arial Narrow" pitchFamily="34" charset="0"/>
              </a:rPr>
              <a:t>how they </a:t>
            </a:r>
            <a:r>
              <a:rPr lang="en-US" sz="2200" b="1" dirty="0">
                <a:latin typeface="Arial Narrow" pitchFamily="34" charset="0"/>
              </a:rPr>
              <a:t>can be used to </a:t>
            </a:r>
            <a:r>
              <a:rPr lang="en-US" sz="2200" b="1" dirty="0" smtClean="0">
                <a:latin typeface="Arial Narrow" pitchFamily="34" charset="0"/>
              </a:rPr>
              <a:t>ask management questions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Importance </a:t>
            </a:r>
            <a:r>
              <a:rPr lang="en-US" sz="2200" b="1" dirty="0">
                <a:latin typeface="Arial Narrow" pitchFamily="34" charset="0"/>
              </a:rPr>
              <a:t>of uncertainty in the application of science </a:t>
            </a:r>
            <a:r>
              <a:rPr lang="en-US" sz="2200" b="1" dirty="0" smtClean="0">
                <a:latin typeface="Arial Narrow" pitchFamily="34" charset="0"/>
              </a:rPr>
              <a:t>to management problems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3276600"/>
            <a:ext cx="7088944" cy="1973434"/>
            <a:chOff x="1066800" y="3276600"/>
            <a:chExt cx="7088944" cy="197343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66800" y="3505200"/>
              <a:ext cx="2438400" cy="1731661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938" y="3276600"/>
              <a:ext cx="1752600" cy="1314451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933825"/>
              <a:ext cx="1754944" cy="1316209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28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" y="1066800"/>
            <a:ext cx="809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 1: Provide introduction to quantitative analysis of natural resources problems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2937808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smtClean="0">
                <a:latin typeface="Arial Narrow" pitchFamily="34" charset="0"/>
              </a:rPr>
              <a:t>Modeling approach:</a:t>
            </a:r>
          </a:p>
          <a:p>
            <a:pPr algn="ctr"/>
            <a:r>
              <a:rPr lang="en-US" sz="3000" b="1" dirty="0" smtClean="0">
                <a:latin typeface="Arial Narrow" pitchFamily="34" charset="0"/>
              </a:rPr>
              <a:t/>
            </a:r>
            <a:br>
              <a:rPr lang="en-US" sz="3000" b="1" dirty="0" smtClean="0">
                <a:latin typeface="Arial Narrow" pitchFamily="34" charset="0"/>
              </a:rPr>
            </a:br>
            <a:r>
              <a:rPr lang="en-US" sz="3000" b="1" dirty="0" smtClean="0">
                <a:latin typeface="Arial Narrow" pitchFamily="34" charset="0"/>
              </a:rPr>
              <a:t>Understand the basic idea,</a:t>
            </a:r>
            <a:br>
              <a:rPr lang="en-US" sz="3000" b="1" dirty="0" smtClean="0">
                <a:latin typeface="Arial Narrow" pitchFamily="34" charset="0"/>
              </a:rPr>
            </a:br>
            <a:r>
              <a:rPr lang="en-US" sz="3000" b="1" dirty="0" smtClean="0">
                <a:latin typeface="Arial Narrow" pitchFamily="34" charset="0"/>
              </a:rPr>
              <a:t>gloss over much of the details</a:t>
            </a:r>
            <a:endParaRPr lang="en-US" sz="3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" y="1066800"/>
            <a:ext cx="80947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 2: </a:t>
            </a:r>
            <a:r>
              <a:rPr lang="en-US" sz="2200" b="1" dirty="0">
                <a:latin typeface="Arial Narrow" pitchFamily="34" charset="0"/>
              </a:rPr>
              <a:t>Practice solving problems: provide tools to solve future problems you will </a:t>
            </a:r>
            <a:r>
              <a:rPr lang="en-US" sz="2200" b="1" dirty="0" smtClean="0">
                <a:latin typeface="Arial Narrow" pitchFamily="34" charset="0"/>
              </a:rPr>
              <a:t>encounter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Fo</a:t>
            </a:r>
            <a:r>
              <a:rPr lang="en-US" sz="2200" b="1" dirty="0" smtClean="0">
                <a:latin typeface="Arial Narrow" pitchFamily="34" charset="0"/>
              </a:rPr>
              <a:t>r example</a:t>
            </a:r>
            <a:r>
              <a:rPr lang="en-US" sz="2200" b="1" dirty="0" smtClean="0">
                <a:latin typeface="Arial Narrow" pitchFamily="34" charset="0"/>
              </a:rPr>
              <a:t>: Are Burmese pythons really a problem in Florida? 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To find the answer, you would have to count the pythons to estimate a population size… Good luck with that. 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026" name="Picture 2" descr="http://www.buzzle.com/img/articleImages/30122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4194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" y="1066800"/>
            <a:ext cx="809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 2: </a:t>
            </a:r>
            <a:r>
              <a:rPr lang="en-US" sz="2200" b="1" dirty="0">
                <a:latin typeface="Arial Narrow" pitchFamily="34" charset="0"/>
              </a:rPr>
              <a:t>Practice solving problems: provide tools to solve future problems you will </a:t>
            </a:r>
            <a:r>
              <a:rPr lang="en-US" sz="2200" b="1" dirty="0" smtClean="0">
                <a:latin typeface="Arial Narrow" pitchFamily="34" charset="0"/>
              </a:rPr>
              <a:t>encounter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21791"/>
            <a:ext cx="8122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By answering this simple problem, you have done something important:</a:t>
            </a:r>
          </a:p>
          <a:p>
            <a:endParaRPr lang="en-US" sz="1000" b="1" dirty="0" smtClean="0">
              <a:latin typeface="Arial Narrow" pitchFamily="34" charset="0"/>
              <a:sym typeface="Wingdings" pitchFamily="2" charset="2"/>
            </a:endParaRPr>
          </a:p>
          <a:p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used a </a:t>
            </a:r>
            <a:r>
              <a:rPr lang="en-US" sz="2200" b="1" u="sng" dirty="0" smtClean="0">
                <a:latin typeface="Arial Narrow" pitchFamily="34" charset="0"/>
              </a:rPr>
              <a:t>GENERAL quantitative tool</a:t>
            </a:r>
            <a:r>
              <a:rPr lang="en-US" sz="2200" b="1" dirty="0" smtClean="0">
                <a:latin typeface="Arial Narrow" pitchFamily="34" charset="0"/>
              </a:rPr>
              <a:t> (i.e., addition) to answer a specific question.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You can use the same tool to answer other questions </a:t>
            </a:r>
            <a:r>
              <a:rPr lang="en-US" sz="2200" b="1" dirty="0" smtClean="0">
                <a:latin typeface="Arial Narrow" pitchFamily="34" charset="0"/>
              </a:rPr>
              <a:t>about all sorts of things.</a:t>
            </a:r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We will be focusing on general quantitative tools in this course.</a:t>
            </a:r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	i.e., we will be applying math </a:t>
            </a:r>
            <a:r>
              <a:rPr lang="en-US" sz="2200" b="1" dirty="0">
                <a:latin typeface="Arial Narrow" pitchFamily="34" charset="0"/>
              </a:rPr>
              <a:t>you </a:t>
            </a:r>
            <a:r>
              <a:rPr lang="en-US" sz="2200" b="1" dirty="0" smtClean="0">
                <a:latin typeface="Arial Narrow" pitchFamily="34" charset="0"/>
              </a:rPr>
              <a:t>learned in other courses.  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066800" y="2177961"/>
            <a:ext cx="6858000" cy="489039"/>
            <a:chOff x="990600" y="1371600"/>
            <a:chExt cx="6858000" cy="489039"/>
          </a:xfrm>
        </p:grpSpPr>
        <p:sp>
          <p:nvSpPr>
            <p:cNvPr id="9" name="Rectangle 8"/>
            <p:cNvSpPr/>
            <p:nvPr/>
          </p:nvSpPr>
          <p:spPr>
            <a:xfrm>
              <a:off x="990600" y="1371600"/>
              <a:ext cx="208026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Words</a:t>
              </a:r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>
              <a:off x="3124200" y="1574145"/>
              <a:ext cx="55778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FFCC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2552" y="1371600"/>
              <a:ext cx="175072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Framework</a:t>
              </a: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766816" y="1586132"/>
              <a:ext cx="55778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FFC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1383585"/>
              <a:ext cx="14478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Words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0600" y="1219200"/>
            <a:ext cx="6934200" cy="489039"/>
            <a:chOff x="990600" y="1905000"/>
            <a:chExt cx="6934200" cy="489039"/>
          </a:xfrm>
        </p:grpSpPr>
        <p:sp>
          <p:nvSpPr>
            <p:cNvPr id="16" name="Rectangle 15"/>
            <p:cNvSpPr/>
            <p:nvPr/>
          </p:nvSpPr>
          <p:spPr>
            <a:xfrm>
              <a:off x="990600" y="1905000"/>
              <a:ext cx="208026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Observations</a:t>
              </a: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3176016" y="2107545"/>
              <a:ext cx="55778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FFCC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64750" y="1905000"/>
              <a:ext cx="109083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Model</a:t>
              </a:r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5791200" y="2119532"/>
              <a:ext cx="557784" cy="0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FFCC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7000" y="1916985"/>
              <a:ext cx="14478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Inference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028700" y="2914233"/>
            <a:ext cx="69723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We get better at this with practice</a:t>
            </a:r>
            <a:r>
              <a:rPr lang="en-US" sz="2200" b="1" dirty="0" smtClean="0">
                <a:latin typeface="Arial Narrow" pitchFamily="34" charset="0"/>
              </a:rPr>
              <a:t>!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>
                <a:latin typeface="Arial Narrow" pitchFamily="34" charset="0"/>
              </a:rPr>
              <a:t>main point of this course is NOT the actual subject matter of the ecological and management examples, but the process. 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This involves: </a:t>
            </a:r>
            <a:endParaRPr lang="en-US" sz="2200" b="1" dirty="0">
              <a:latin typeface="Arial Narrow" pitchFamily="34" charset="0"/>
            </a:endParaRPr>
          </a:p>
          <a:p>
            <a:pPr lvl="0"/>
            <a:r>
              <a:rPr lang="en-US" sz="2200" b="1" dirty="0" smtClean="0">
                <a:latin typeface="Arial Narrow" pitchFamily="34" charset="0"/>
              </a:rPr>
              <a:t>	learning </a:t>
            </a:r>
            <a:r>
              <a:rPr lang="en-US" sz="2200" b="1" dirty="0">
                <a:latin typeface="Arial Narrow" pitchFamily="34" charset="0"/>
              </a:rPr>
              <a:t>the process, </a:t>
            </a:r>
          </a:p>
          <a:p>
            <a:pPr lvl="0"/>
            <a:r>
              <a:rPr lang="en-US" sz="2200" b="1" dirty="0" smtClean="0">
                <a:latin typeface="Arial Narrow" pitchFamily="34" charset="0"/>
              </a:rPr>
              <a:t>	but </a:t>
            </a:r>
            <a:r>
              <a:rPr lang="en-US" sz="2200" b="1" dirty="0">
                <a:latin typeface="Arial Narrow" pitchFamily="34" charset="0"/>
              </a:rPr>
              <a:t>more importantly, simply </a:t>
            </a:r>
            <a:r>
              <a:rPr lang="en-US" sz="2200" b="1" dirty="0" smtClean="0">
                <a:latin typeface="Arial Narrow" pitchFamily="34" charset="0"/>
              </a:rPr>
              <a:t>doing  </a:t>
            </a:r>
            <a:endParaRPr lang="en-US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9600" y="160020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latin typeface="Arial Narrow" pitchFamily="34" charset="0"/>
              </a:rPr>
              <a:t>Impacts to you</a:t>
            </a:r>
            <a:r>
              <a:rPr lang="en-US" sz="2200" b="1" dirty="0">
                <a:latin typeface="Arial Narrow" pitchFamily="34" charset="0"/>
              </a:rPr>
              <a:t>: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You </a:t>
            </a:r>
            <a:r>
              <a:rPr lang="en-US" sz="2200" b="1" dirty="0">
                <a:latin typeface="Arial Narrow" pitchFamily="34" charset="0"/>
              </a:rPr>
              <a:t>can solve problems better!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Quantitative methods are a great </a:t>
            </a:r>
            <a:r>
              <a:rPr lang="en-US" sz="2200" b="1" dirty="0">
                <a:latin typeface="Arial Narrow" pitchFamily="34" charset="0"/>
              </a:rPr>
              <a:t>way to make a study more comprehensive and </a:t>
            </a:r>
            <a:r>
              <a:rPr lang="en-US" sz="2200" b="1" dirty="0" smtClean="0">
                <a:latin typeface="Arial Narrow" pitchFamily="34" charset="0"/>
              </a:rPr>
              <a:t>concrete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>
                <a:latin typeface="Arial Narrow" pitchFamily="34" charset="0"/>
              </a:rPr>
              <a:t>You have a better understanding of </a:t>
            </a:r>
            <a:r>
              <a:rPr lang="en-US" sz="2200" b="1" dirty="0" smtClean="0">
                <a:latin typeface="Arial Narrow" pitchFamily="34" charset="0"/>
              </a:rPr>
              <a:t>people’s analyses</a:t>
            </a:r>
            <a:endParaRPr lang="en-US" sz="2200" b="1" dirty="0">
              <a:latin typeface="Arial Narrow" pitchFamily="34" charset="0"/>
            </a:endParaRP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Learn tools </a:t>
            </a:r>
            <a:r>
              <a:rPr lang="en-US" sz="2200" b="1" dirty="0">
                <a:latin typeface="Arial Narrow" pitchFamily="34" charset="0"/>
              </a:rPr>
              <a:t>to add to arsenal when looking for </a:t>
            </a:r>
            <a:r>
              <a:rPr lang="en-US" sz="2200" b="1" dirty="0" smtClean="0">
                <a:latin typeface="Arial Narrow" pitchFamily="34" charset="0"/>
              </a:rPr>
              <a:t>job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2200" b="1" dirty="0" smtClean="0">
                <a:latin typeface="Arial Narrow" pitchFamily="34" charset="0"/>
              </a:rPr>
              <a:t>“</a:t>
            </a:r>
            <a:r>
              <a:rPr lang="en-US" sz="2200" b="1" dirty="0">
                <a:latin typeface="Arial Narrow" pitchFamily="34" charset="0"/>
              </a:rPr>
              <a:t>Stella” is a lot more impressive than “Microsoft Word</a:t>
            </a:r>
            <a:r>
              <a:rPr lang="en-US" sz="2200" b="1" dirty="0" smtClean="0">
                <a:latin typeface="Arial Narrow" pitchFamily="34" charset="0"/>
              </a:rPr>
              <a:t>”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3075" name="Picture 3" descr="C:\Users\jaegeran\Desktop\FW364 Images\emoticon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1030249" cy="10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1371600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Example </a:t>
            </a:r>
            <a:r>
              <a:rPr lang="en-US" sz="2200" b="1" u="sng" dirty="0">
                <a:latin typeface="Arial Narrow" pitchFamily="34" charset="0"/>
              </a:rPr>
              <a:t>question </a:t>
            </a:r>
            <a:r>
              <a:rPr lang="en-US" sz="2200" b="1" u="sng" dirty="0" smtClean="0">
                <a:latin typeface="Arial Narrow" pitchFamily="34" charset="0"/>
              </a:rPr>
              <a:t>for which </a:t>
            </a:r>
            <a:r>
              <a:rPr lang="en-US" sz="2200" b="1" u="sng" dirty="0">
                <a:latin typeface="Arial Narrow" pitchFamily="34" charset="0"/>
              </a:rPr>
              <a:t>a model can help</a:t>
            </a:r>
            <a:r>
              <a:rPr lang="en-US" sz="2200" b="1" dirty="0">
                <a:latin typeface="Arial Narrow" pitchFamily="34" charset="0"/>
              </a:rPr>
              <a:t>: </a:t>
            </a:r>
            <a:r>
              <a:rPr lang="en-US" sz="2200" b="1" u="sng" dirty="0">
                <a:latin typeface="Arial Narrow" pitchFamily="34" charset="0"/>
              </a:rPr>
              <a:t> </a:t>
            </a:r>
          </a:p>
          <a:p>
            <a:r>
              <a:rPr lang="en-US" sz="2200" b="1" dirty="0">
                <a:latin typeface="Arial Narrow" pitchFamily="34" charset="0"/>
              </a:rPr>
              <a:t> </a:t>
            </a:r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Question</a:t>
            </a:r>
            <a:r>
              <a:rPr lang="en-US" sz="2200" b="1" dirty="0">
                <a:latin typeface="Arial Narrow" pitchFamily="34" charset="0"/>
              </a:rPr>
              <a:t>: How many wolves will there be in </a:t>
            </a:r>
            <a:r>
              <a:rPr lang="en-US" sz="2200" b="1" dirty="0" smtClean="0">
                <a:latin typeface="Arial Narrow" pitchFamily="34" charset="0"/>
              </a:rPr>
              <a:t>the</a:t>
            </a:r>
          </a:p>
          <a:p>
            <a:r>
              <a:rPr lang="en-US" sz="2200" b="1" dirty="0" smtClean="0">
                <a:latin typeface="Arial Narrow" pitchFamily="34" charset="0"/>
              </a:rPr>
              <a:t>	    Michigan Upper Peninsula in </a:t>
            </a:r>
            <a:r>
              <a:rPr lang="en-US" sz="2200" b="1" dirty="0">
                <a:latin typeface="Arial Narrow" pitchFamily="34" charset="0"/>
              </a:rPr>
              <a:t>5 </a:t>
            </a:r>
            <a:r>
              <a:rPr lang="en-US" sz="2200" b="1" dirty="0" smtClean="0">
                <a:latin typeface="Arial Narrow" pitchFamily="34" charset="0"/>
              </a:rPr>
              <a:t>years?</a:t>
            </a:r>
          </a:p>
          <a:p>
            <a:endParaRPr lang="en-US" sz="2200" b="1" dirty="0" smtClean="0">
              <a:latin typeface="Arial Narrow" pitchFamily="34" charset="0"/>
            </a:endParaRP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Is </a:t>
            </a:r>
            <a:r>
              <a:rPr lang="en-US" sz="2200" b="1" dirty="0">
                <a:latin typeface="Arial Narrow" pitchFamily="34" charset="0"/>
              </a:rPr>
              <a:t>this an important question?  Why is it important?</a:t>
            </a:r>
          </a:p>
          <a:p>
            <a:r>
              <a:rPr lang="en-US" sz="2200" b="1" dirty="0" smtClean="0">
                <a:latin typeface="Arial Narrow" pitchFamily="34" charset="0"/>
              </a:rPr>
              <a:t>Is </a:t>
            </a:r>
            <a:r>
              <a:rPr lang="en-US" sz="2200" b="1" dirty="0">
                <a:latin typeface="Arial Narrow" pitchFamily="34" charset="0"/>
              </a:rPr>
              <a:t>this a question that Wildlife Managers must answer?  Is it their job?</a:t>
            </a:r>
          </a:p>
          <a:p>
            <a:r>
              <a:rPr lang="en-US" sz="2200" b="1" dirty="0" smtClean="0">
                <a:latin typeface="Arial Narrow" pitchFamily="34" charset="0"/>
              </a:rPr>
              <a:t>Is </a:t>
            </a:r>
            <a:r>
              <a:rPr lang="en-US" sz="2200" b="1" dirty="0">
                <a:latin typeface="Arial Narrow" pitchFamily="34" charset="0"/>
              </a:rPr>
              <a:t>this a question that FW majors should understand how to answer?</a:t>
            </a:r>
          </a:p>
          <a:p>
            <a:r>
              <a:rPr lang="en-US" sz="2200" b="1" dirty="0" smtClean="0">
                <a:latin typeface="Arial Narrow" pitchFamily="34" charset="0"/>
              </a:rPr>
              <a:t>Does </a:t>
            </a:r>
            <a:r>
              <a:rPr lang="en-US" sz="2200" b="1" dirty="0">
                <a:latin typeface="Arial Narrow" pitchFamily="34" charset="0"/>
              </a:rPr>
              <a:t>this question require a quantitative answer</a:t>
            </a:r>
            <a:r>
              <a:rPr lang="en-US" sz="2200" b="1" dirty="0" smtClean="0">
                <a:latin typeface="Arial Narrow" pitchFamily="34" charset="0"/>
              </a:rPr>
              <a:t>?</a:t>
            </a:r>
          </a:p>
          <a:p>
            <a:endParaRPr lang="en-US" sz="2200" b="1" dirty="0">
              <a:latin typeface="Arial Narrow" pitchFamily="34" charset="0"/>
            </a:endParaRPr>
          </a:p>
          <a:p>
            <a:pPr algn="ctr"/>
            <a:r>
              <a:rPr lang="en-US" sz="2200" b="1" u="sng" dirty="0" smtClean="0">
                <a:latin typeface="Arial Narrow" pitchFamily="34" charset="0"/>
              </a:rPr>
              <a:t>What information do we need to answer this question?</a:t>
            </a:r>
            <a:endParaRPr lang="en-US" sz="2200" b="1" u="sng" dirty="0"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000" y1="67885" x2="71000" y2="67885"/>
                        <a14:foregroundMark x1="66500" y1="74423" x2="66500" y2="74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982" y="1625334"/>
            <a:ext cx="3284561" cy="213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592892" y="3533001"/>
            <a:ext cx="2080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 Narrow" pitchFamily="34" charset="0"/>
              </a:rPr>
              <a:t>Toledo Blade.com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886" y="1118462"/>
            <a:ext cx="1351657" cy="1013744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5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" y="5207913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What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should we do with the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data?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512713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can we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now make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quantitative prediction?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751951"/>
              </p:ext>
            </p:extLst>
          </p:nvPr>
        </p:nvGraphicFramePr>
        <p:xfrm>
          <a:off x="2968437" y="1170295"/>
          <a:ext cx="5641848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71189"/>
              </p:ext>
            </p:extLst>
          </p:nvPr>
        </p:nvGraphicFramePr>
        <p:xfrm>
          <a:off x="617483" y="1524000"/>
          <a:ext cx="1905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906"/>
                <a:gridCol w="1131094"/>
              </a:tblGrid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j-lt"/>
                          <a:cs typeface="Arial" pitchFamily="34" charset="0"/>
                        </a:rPr>
                        <a:t>Year</a:t>
                      </a:r>
                      <a:endParaRPr lang="en-US" sz="2000" b="1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j-lt"/>
                          <a:cs typeface="Arial" pitchFamily="34" charset="0"/>
                        </a:rPr>
                        <a:t># Wolves</a:t>
                      </a:r>
                      <a:endParaRPr lang="en-US" sz="2000" b="1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1999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174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2000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216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2001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249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2002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280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2003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321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2004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360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2005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405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2006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434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2007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509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1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426915"/>
              </p:ext>
            </p:extLst>
          </p:nvPr>
        </p:nvGraphicFramePr>
        <p:xfrm>
          <a:off x="617483" y="1524000"/>
          <a:ext cx="1905000" cy="31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3906"/>
                <a:gridCol w="1131094"/>
              </a:tblGrid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j-lt"/>
                          <a:cs typeface="Arial" pitchFamily="34" charset="0"/>
                        </a:rPr>
                        <a:t>Year</a:t>
                      </a:r>
                      <a:endParaRPr lang="en-US" sz="2000" b="1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  <a:latin typeface="+mj-lt"/>
                          <a:cs typeface="Arial" pitchFamily="34" charset="0"/>
                        </a:rPr>
                        <a:t># Wolves</a:t>
                      </a:r>
                      <a:endParaRPr lang="en-US" sz="2000" b="1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1999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174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2000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216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2001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249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2002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280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2003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321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2004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360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2005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405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2006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+mj-lt"/>
                          <a:cs typeface="Arial" pitchFamily="34" charset="0"/>
                        </a:rPr>
                        <a:t>434</a:t>
                      </a:r>
                      <a:endParaRPr lang="en-US" sz="2000" b="0" i="0" u="none" strike="noStrike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  <a:tr h="27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2007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  <a:cs typeface="Arial" pitchFamily="34" charset="0"/>
                        </a:rPr>
                        <a:t>509</a:t>
                      </a:r>
                      <a:endParaRPr lang="en-US" sz="2000" b="0" i="0" u="none" strike="noStrike" dirty="0"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207913"/>
            <a:ext cx="4191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</a:t>
            </a:r>
            <a:r>
              <a:rPr lang="en-US" sz="2200" b="1" dirty="0">
                <a:latin typeface="Arial Narrow" pitchFamily="34" charset="0"/>
              </a:rPr>
              <a:t>should we do with the </a:t>
            </a:r>
            <a:r>
              <a:rPr lang="en-US" sz="2200" b="1" dirty="0" smtClean="0">
                <a:latin typeface="Arial Narrow" pitchFamily="34" charset="0"/>
              </a:rPr>
              <a:t>data?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5512713"/>
            <a:ext cx="586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How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can we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now make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a quantitative prediction?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6019800"/>
            <a:ext cx="6934200" cy="489039"/>
            <a:chOff x="990600" y="1905000"/>
            <a:chExt cx="6934200" cy="489039"/>
          </a:xfrm>
        </p:grpSpPr>
        <p:sp>
          <p:nvSpPr>
            <p:cNvPr id="11" name="Rectangle 10"/>
            <p:cNvSpPr/>
            <p:nvPr/>
          </p:nvSpPr>
          <p:spPr>
            <a:xfrm>
              <a:off x="990600" y="1905000"/>
              <a:ext cx="208026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Observations</a:t>
              </a: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3176016" y="2107545"/>
              <a:ext cx="557784" cy="12897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64750" y="1905000"/>
              <a:ext cx="109083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Model</a:t>
              </a:r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5791200" y="2119532"/>
              <a:ext cx="557784" cy="12897"/>
            </a:xfrm>
            <a:prstGeom prst="line">
              <a:avLst/>
            </a:prstGeom>
            <a:noFill/>
            <a:ln w="50800">
              <a:solidFill>
                <a:srgbClr val="00CC00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77000" y="1916985"/>
              <a:ext cx="144780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500" b="1" dirty="0" smtClean="0">
                  <a:latin typeface="Arial Narrow" pitchFamily="34" charset="0"/>
                </a:rPr>
                <a:t>Inference</a:t>
              </a:r>
            </a:p>
          </p:txBody>
        </p:sp>
      </p:grp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289038"/>
              </p:ext>
            </p:extLst>
          </p:nvPr>
        </p:nvGraphicFramePr>
        <p:xfrm>
          <a:off x="2968437" y="1170295"/>
          <a:ext cx="5641848" cy="381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76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1083" y="1066800"/>
            <a:ext cx="289560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What are models</a:t>
            </a:r>
            <a:r>
              <a:rPr lang="en-US" sz="2200" b="1" dirty="0" smtClean="0">
                <a:latin typeface="Arial Narrow" pitchFamily="34" charset="0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5079" y="4628529"/>
            <a:ext cx="4921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What do these models have in common?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9406" y="1593432"/>
            <a:ext cx="6797794" cy="2827700"/>
            <a:chOff x="1279406" y="1593432"/>
            <a:chExt cx="6797794" cy="28277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97" r="2723"/>
            <a:stretch/>
          </p:blipFill>
          <p:spPr bwMode="auto">
            <a:xfrm>
              <a:off x="1279406" y="1676400"/>
              <a:ext cx="1334279" cy="230475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543" y="1593432"/>
              <a:ext cx="2177857" cy="144507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870" y="2942071"/>
              <a:ext cx="1810562" cy="1357922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20932"/>
              <a:ext cx="2133600" cy="16002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3052" r="980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12440" y="1805614"/>
              <a:ext cx="1591670" cy="1310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309731" y="5029200"/>
            <a:ext cx="4481469" cy="1066800"/>
            <a:chOff x="1309731" y="5029200"/>
            <a:chExt cx="4481469" cy="1066800"/>
          </a:xfrm>
        </p:grpSpPr>
        <p:sp>
          <p:nvSpPr>
            <p:cNvPr id="21" name="Rectangle 20"/>
            <p:cNvSpPr/>
            <p:nvPr/>
          </p:nvSpPr>
          <p:spPr>
            <a:xfrm>
              <a:off x="1309731" y="5029200"/>
              <a:ext cx="27288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Abstractions of reality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09731" y="5334000"/>
              <a:ext cx="4481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Do not include all of the real-life detail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09731" y="5665113"/>
              <a:ext cx="44814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Useful representations or guides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0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08720" cy="2912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study ecosystem management and the impact of management on ecosystem services, as well as studying how people learn science</a:t>
            </a:r>
          </a:p>
          <a:p>
            <a:r>
              <a:rPr lang="en-US" dirty="0" smtClean="0"/>
              <a:t>I am particularly interested in the impact of agriculture on environmental quality, pollution, human health, and the health of wildlife</a:t>
            </a:r>
          </a:p>
          <a:p>
            <a:r>
              <a:rPr lang="en-US" dirty="0" smtClean="0"/>
              <a:t>I also enjoy trail running, triathlons, hanging out with my family, and farming.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am I?</a:t>
            </a:r>
            <a:endParaRPr lang="en-US" dirty="0"/>
          </a:p>
        </p:txBody>
      </p:sp>
      <p:pic>
        <p:nvPicPr>
          <p:cNvPr id="2050" name="Picture 2" descr="https://sphotos-a.xx.fbcdn.net/hphotos-prn1/163512_4187774871572_130270127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45" y="4419601"/>
            <a:ext cx="3651875" cy="243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875"/>
            <a:ext cx="3298825" cy="21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54" y="0"/>
            <a:ext cx="2639456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1483816"/>
            <a:ext cx="8229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latin typeface="Arial Narrow" pitchFamily="34" charset="0"/>
              </a:rPr>
              <a:t>Why do we need to understand </a:t>
            </a:r>
            <a:r>
              <a:rPr lang="en-US" sz="2200" b="1" u="sng" dirty="0" smtClean="0">
                <a:latin typeface="Arial Narrow" pitchFamily="34" charset="0"/>
              </a:rPr>
              <a:t>ecological models</a:t>
            </a:r>
            <a:r>
              <a:rPr lang="en-US" sz="2200" b="1" dirty="0" smtClean="0">
                <a:latin typeface="Arial Narrow" pitchFamily="34" charset="0"/>
              </a:rPr>
              <a:t>?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Models are </a:t>
            </a:r>
            <a:r>
              <a:rPr lang="en-US" sz="2200" b="1" dirty="0">
                <a:latin typeface="Arial Narrow" pitchFamily="34" charset="0"/>
              </a:rPr>
              <a:t>essential for understanding natural </a:t>
            </a:r>
            <a:r>
              <a:rPr lang="en-US" sz="2200" b="1" dirty="0" smtClean="0">
                <a:latin typeface="Arial Narrow" pitchFamily="34" charset="0"/>
              </a:rPr>
              <a:t>phenomena </a:t>
            </a:r>
            <a:r>
              <a:rPr lang="en-US" sz="2200" b="1" dirty="0">
                <a:latin typeface="Arial Narrow" pitchFamily="34" charset="0"/>
              </a:rPr>
              <a:t>and </a:t>
            </a:r>
            <a:r>
              <a:rPr lang="en-US" sz="2200" b="1" dirty="0" smtClean="0">
                <a:latin typeface="Arial Narrow" pitchFamily="34" charset="0"/>
              </a:rPr>
              <a:t>making predictions</a:t>
            </a:r>
          </a:p>
          <a:p>
            <a:r>
              <a:rPr lang="en-US" sz="2200" b="1" dirty="0" smtClean="0">
                <a:latin typeface="Arial Narrow" pitchFamily="34" charset="0"/>
              </a:rPr>
              <a:t>	Predictions </a:t>
            </a:r>
            <a:r>
              <a:rPr lang="en-US" sz="2200" b="1" dirty="0">
                <a:latin typeface="Arial Narrow" pitchFamily="34" charset="0"/>
              </a:rPr>
              <a:t>are essential for </a:t>
            </a:r>
            <a:r>
              <a:rPr lang="en-US" sz="2200" b="1" dirty="0" smtClean="0">
                <a:latin typeface="Arial Narrow" pitchFamily="34" charset="0"/>
              </a:rPr>
              <a:t>management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(complete understanding of </a:t>
            </a:r>
            <a:r>
              <a:rPr lang="en-US" sz="2200" b="1" dirty="0">
                <a:latin typeface="Arial Narrow" pitchFamily="34" charset="0"/>
              </a:rPr>
              <a:t>natural system not </a:t>
            </a:r>
            <a:r>
              <a:rPr lang="en-US" sz="2200" b="1" dirty="0" smtClean="0">
                <a:latin typeface="Arial Narrow" pitchFamily="34" charset="0"/>
              </a:rPr>
              <a:t>essential,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not practical </a:t>
            </a:r>
            <a:r>
              <a:rPr lang="en-US" sz="2200" b="1" dirty="0">
                <a:latin typeface="Arial Narrow" pitchFamily="34" charset="0"/>
              </a:rPr>
              <a:t>in ecology)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Model Classification: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Verbal / Conceptual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vs.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Explicit / </a:t>
            </a:r>
            <a:r>
              <a:rPr lang="en-US" sz="2200" b="1" dirty="0" err="1" smtClean="0">
                <a:latin typeface="Arial Narrow" pitchFamily="34" charset="0"/>
              </a:rPr>
              <a:t>Quantiative</a:t>
            </a:r>
            <a:r>
              <a:rPr lang="en-US" sz="2200" b="1" dirty="0" smtClean="0">
                <a:latin typeface="Arial Narrow" pitchFamily="34" charset="0"/>
              </a:rPr>
              <a:t> (set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equations</a:t>
            </a:r>
            <a:r>
              <a:rPr lang="en-US" sz="2200" b="1" dirty="0"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565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1150" y="4965757"/>
            <a:ext cx="954118" cy="805502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359" y1="90135" x2="44359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400502"/>
            <a:ext cx="1905000" cy="8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C:\Users\jaegeran\Pictures\PhD Lab Work\Daphnia Photography with Shikha 2-14-11\5 Daphnia pulicar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2984557"/>
            <a:ext cx="788573" cy="1216708"/>
          </a:xfrm>
          <a:prstGeom prst="rect">
            <a:avLst/>
          </a:prstGeom>
          <a:noFill/>
          <a:ln w="285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43600" y="1424411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Planktivorous</a:t>
            </a:r>
            <a:r>
              <a:rPr lang="en-US" sz="2200" b="1" dirty="0" smtClean="0">
                <a:latin typeface="Arial Narrow" pitchFamily="34" charset="0"/>
              </a:rPr>
              <a:t> fish: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Alewife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3600" y="2984557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Aquatic herbivore:</a:t>
            </a:r>
          </a:p>
          <a:p>
            <a:pPr algn="ctr"/>
            <a:r>
              <a:rPr lang="en-US" sz="2200" b="1" i="1" dirty="0" smtClean="0">
                <a:latin typeface="Arial Narrow" pitchFamily="34" charset="0"/>
              </a:rPr>
              <a:t>Daphnia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4889557"/>
            <a:ext cx="228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Aquatic plant: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Phytoplankton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1866692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Food web example</a:t>
            </a:r>
            <a:endParaRPr lang="en-US" sz="2500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56028" y="304800"/>
            <a:ext cx="2134772" cy="1353244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1150" y="4958219"/>
            <a:ext cx="954118" cy="805502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359" y1="90135" x2="44359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92964"/>
            <a:ext cx="1905000" cy="8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jaegeran\Pictures\PhD Lab Work\Daphnia Photography with Shikha 2-14-11\5 Daphnia pulicar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2977019"/>
            <a:ext cx="788573" cy="1216708"/>
          </a:xfrm>
          <a:prstGeom prst="rect">
            <a:avLst/>
          </a:prstGeom>
          <a:noFill/>
          <a:ln w="285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715000" y="1799098"/>
            <a:ext cx="1382110" cy="0"/>
          </a:xfrm>
          <a:prstGeom prst="line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2990" y="5315538"/>
            <a:ext cx="1953610" cy="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086600" y="1814863"/>
            <a:ext cx="0" cy="3516441"/>
          </a:xfrm>
          <a:prstGeom prst="line">
            <a:avLst/>
          </a:prstGeom>
          <a:ln w="508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71090" y="3569462"/>
            <a:ext cx="1915510" cy="0"/>
          </a:xfrm>
          <a:prstGeom prst="line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6686" y="4348619"/>
            <a:ext cx="0" cy="45720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6686" y="2367419"/>
            <a:ext cx="0" cy="45720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57200" y="2362200"/>
            <a:ext cx="2084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Arial Narrow" pitchFamily="34" charset="0"/>
              </a:rPr>
              <a:t>Carbon flow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00" y="1866692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Food web example</a:t>
            </a:r>
            <a:r>
              <a:rPr lang="en-US" sz="2500" b="1" dirty="0" smtClean="0">
                <a:solidFill>
                  <a:srgbClr val="CCFFCC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13990" y="1295400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Respiration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69624" y="3063766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Respiration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53000" y="4805819"/>
            <a:ext cx="2334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Photosynthesis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542190" y="2393732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Consumption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65990" y="4330263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Consumption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3400" y="488732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Conceptual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Model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0632" y="5386993"/>
            <a:ext cx="381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Populations are not growing,</a:t>
            </a:r>
          </a:p>
          <a:p>
            <a:r>
              <a:rPr lang="en-US" sz="2200" b="1" dirty="0" smtClean="0">
                <a:latin typeface="Arial Narrow" pitchFamily="34" charset="0"/>
              </a:rPr>
              <a:t>just sustaining themselves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0632" y="4933146"/>
            <a:ext cx="20915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Assumption</a:t>
            </a:r>
            <a:r>
              <a:rPr lang="en-US" sz="2500" b="1" dirty="0" smtClean="0">
                <a:latin typeface="Arial Narrow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28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56028" y="304800"/>
            <a:ext cx="2134772" cy="1353244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1150" y="4958219"/>
            <a:ext cx="954118" cy="805502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359" y1="90135" x2="44359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92964"/>
            <a:ext cx="1905000" cy="8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jaegeran\Pictures\PhD Lab Work\Daphnia Photography with Shikha 2-14-11\5 Daphnia pulicar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2977019"/>
            <a:ext cx="788573" cy="1216708"/>
          </a:xfrm>
          <a:prstGeom prst="rect">
            <a:avLst/>
          </a:prstGeom>
          <a:noFill/>
          <a:ln w="285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715000" y="1799098"/>
            <a:ext cx="1382110" cy="0"/>
          </a:xfrm>
          <a:prstGeom prst="line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2990" y="5315538"/>
            <a:ext cx="1953610" cy="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086600" y="1814863"/>
            <a:ext cx="0" cy="3516441"/>
          </a:xfrm>
          <a:prstGeom prst="line">
            <a:avLst/>
          </a:prstGeom>
          <a:ln w="508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71090" y="3569462"/>
            <a:ext cx="1915510" cy="0"/>
          </a:xfrm>
          <a:prstGeom prst="line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6686" y="4348619"/>
            <a:ext cx="0" cy="45720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6686" y="2367419"/>
            <a:ext cx="0" cy="457200"/>
          </a:xfrm>
          <a:prstGeom prst="line">
            <a:avLst/>
          </a:prstGeom>
          <a:ln w="5080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57200" y="2362200"/>
            <a:ext cx="2133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Arial Narrow" pitchFamily="34" charset="0"/>
              </a:rPr>
              <a:t>Carbon flow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00" y="1866692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Food web example</a:t>
            </a:r>
            <a:r>
              <a:rPr lang="en-US" sz="2500" b="1" dirty="0" smtClean="0">
                <a:latin typeface="Arial Narrow" pitchFamily="34" charset="0"/>
              </a:rPr>
              <a:t>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13990" y="1295400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20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69624" y="3063766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80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53000" y="4805819"/>
            <a:ext cx="2334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100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42190" y="2393732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20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65990" y="4330263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100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488732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Quantitative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Model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0632" y="5386993"/>
            <a:ext cx="381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Populations are not growing,</a:t>
            </a:r>
          </a:p>
          <a:p>
            <a:r>
              <a:rPr lang="en-US" sz="2200" b="1" dirty="0" smtClean="0">
                <a:latin typeface="Arial Narrow" pitchFamily="34" charset="0"/>
              </a:rPr>
              <a:t>just sustaining themselves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0632" y="4933146"/>
            <a:ext cx="20915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Assumption</a:t>
            </a:r>
            <a:r>
              <a:rPr lang="en-US" sz="2500" b="1" dirty="0" smtClean="0">
                <a:latin typeface="Arial Narrow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17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56028" y="304800"/>
            <a:ext cx="2134772" cy="1353244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733800" y="236562"/>
            <a:ext cx="2209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odels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-27295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CCFFCC"/>
                </a:solidFill>
                <a:latin typeface="Bradley Hand ITC" pitchFamily="66" charset="0"/>
              </a:rPr>
              <a:t>M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419600" y="846162"/>
            <a:ext cx="7620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1150" y="4958219"/>
            <a:ext cx="954118" cy="805502"/>
          </a:xfrm>
          <a:prstGeom prst="rect">
            <a:avLst/>
          </a:prstGeom>
          <a:noFill/>
          <a:ln w="28575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359" y1="90135" x2="44359" y2="90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1392964"/>
            <a:ext cx="1905000" cy="81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jaegeran\Pictures\PhD Lab Work\Daphnia Photography with Shikha 2-14-11\5 Daphnia pulicari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0" y="2977019"/>
            <a:ext cx="788573" cy="1216708"/>
          </a:xfrm>
          <a:prstGeom prst="rect">
            <a:avLst/>
          </a:prstGeom>
          <a:noFill/>
          <a:ln w="28575">
            <a:solidFill>
              <a:srgbClr val="CCFF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5715000" y="1799098"/>
            <a:ext cx="138211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32990" y="5315538"/>
            <a:ext cx="195361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086600" y="1814863"/>
            <a:ext cx="0" cy="3516441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71090" y="3569462"/>
            <a:ext cx="1915510" cy="0"/>
          </a:xfrm>
          <a:prstGeom prst="line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56686" y="4348619"/>
            <a:ext cx="0" cy="457200"/>
          </a:xfrm>
          <a:prstGeom prst="line">
            <a:avLst/>
          </a:prstGeom>
          <a:ln w="508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6686" y="2367419"/>
            <a:ext cx="0" cy="457200"/>
          </a:xfrm>
          <a:prstGeom prst="line">
            <a:avLst/>
          </a:prstGeom>
          <a:ln w="50800">
            <a:solidFill>
              <a:srgbClr val="FFFF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57200" y="2362200"/>
            <a:ext cx="20849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Arial Narrow" pitchFamily="34" charset="0"/>
              </a:rPr>
              <a:t>Carbon flow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57200" y="1866692"/>
            <a:ext cx="2743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Food web example</a:t>
            </a:r>
            <a:r>
              <a:rPr lang="en-US" sz="2500" b="1" dirty="0" smtClean="0">
                <a:solidFill>
                  <a:srgbClr val="CCFFCC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513990" y="1295400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20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69624" y="3063766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80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53000" y="4805819"/>
            <a:ext cx="23346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100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42190" y="2393732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20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65990" y="4330263"/>
            <a:ext cx="17250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100 </a:t>
            </a:r>
            <a:r>
              <a:rPr lang="en-US" sz="2200" b="1" dirty="0" err="1" smtClean="0">
                <a:latin typeface="Arial Narrow" pitchFamily="34" charset="0"/>
              </a:rPr>
              <a:t>gC</a:t>
            </a:r>
            <a:r>
              <a:rPr lang="en-US" sz="2200" b="1" dirty="0" smtClean="0">
                <a:latin typeface="Arial Narrow" pitchFamily="34" charset="0"/>
              </a:rPr>
              <a:t>/m</a:t>
            </a:r>
            <a:r>
              <a:rPr lang="en-US" sz="2200" b="1" baseline="30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/</a:t>
            </a:r>
            <a:r>
              <a:rPr lang="en-US" sz="2200" b="1" dirty="0" err="1" smtClean="0">
                <a:latin typeface="Arial Narrow" pitchFamily="34" charset="0"/>
              </a:rPr>
              <a:t>yr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488732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Quantitative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Model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46100" y="5410200"/>
            <a:ext cx="2878100" cy="477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 smtClean="0">
                <a:latin typeface="Arial Narrow" pitchFamily="34" charset="0"/>
              </a:rPr>
              <a:t>Total In = Total Out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5867400"/>
            <a:ext cx="6096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Arial Narrow" pitchFamily="34" charset="0"/>
              </a:rPr>
              <a:t>100 </a:t>
            </a:r>
            <a:r>
              <a:rPr lang="en-US" sz="2500" b="1" dirty="0" err="1" smtClean="0">
                <a:latin typeface="Arial Narrow" pitchFamily="34" charset="0"/>
              </a:rPr>
              <a:t>gC</a:t>
            </a:r>
            <a:r>
              <a:rPr lang="en-US" sz="2500" b="1" dirty="0" smtClean="0">
                <a:latin typeface="Arial Narrow" pitchFamily="34" charset="0"/>
              </a:rPr>
              <a:t>/m</a:t>
            </a:r>
            <a:r>
              <a:rPr lang="en-US" sz="2500" b="1" baseline="30000" dirty="0" smtClean="0">
                <a:latin typeface="Arial Narrow" pitchFamily="34" charset="0"/>
              </a:rPr>
              <a:t>2</a:t>
            </a:r>
            <a:r>
              <a:rPr lang="en-US" sz="2500" b="1" dirty="0" smtClean="0">
                <a:latin typeface="Arial Narrow" pitchFamily="34" charset="0"/>
              </a:rPr>
              <a:t>/</a:t>
            </a:r>
            <a:r>
              <a:rPr lang="en-US" sz="2500" b="1" dirty="0" err="1" smtClean="0">
                <a:latin typeface="Arial Narrow" pitchFamily="34" charset="0"/>
              </a:rPr>
              <a:t>yr</a:t>
            </a:r>
            <a:r>
              <a:rPr lang="en-US" sz="2500" b="1" dirty="0" smtClean="0">
                <a:latin typeface="Arial Narrow" pitchFamily="34" charset="0"/>
              </a:rPr>
              <a:t>  = 20 </a:t>
            </a:r>
            <a:r>
              <a:rPr lang="en-US" sz="2500" b="1" dirty="0" err="1" smtClean="0">
                <a:latin typeface="Arial Narrow" pitchFamily="34" charset="0"/>
              </a:rPr>
              <a:t>gC</a:t>
            </a:r>
            <a:r>
              <a:rPr lang="en-US" sz="2500" b="1" dirty="0" smtClean="0">
                <a:latin typeface="Arial Narrow" pitchFamily="34" charset="0"/>
              </a:rPr>
              <a:t>/m</a:t>
            </a:r>
            <a:r>
              <a:rPr lang="en-US" sz="2500" b="1" baseline="30000" dirty="0" smtClean="0">
                <a:latin typeface="Arial Narrow" pitchFamily="34" charset="0"/>
              </a:rPr>
              <a:t>2</a:t>
            </a:r>
            <a:r>
              <a:rPr lang="en-US" sz="2500" b="1" dirty="0" smtClean="0">
                <a:latin typeface="Arial Narrow" pitchFamily="34" charset="0"/>
              </a:rPr>
              <a:t>/</a:t>
            </a:r>
            <a:r>
              <a:rPr lang="en-US" sz="2500" b="1" dirty="0" err="1" smtClean="0">
                <a:latin typeface="Arial Narrow" pitchFamily="34" charset="0"/>
              </a:rPr>
              <a:t>yr</a:t>
            </a:r>
            <a:r>
              <a:rPr lang="en-US" sz="2500" b="1" dirty="0" smtClean="0">
                <a:latin typeface="Arial Narrow" pitchFamily="34" charset="0"/>
              </a:rPr>
              <a:t> + 80gC/m</a:t>
            </a:r>
            <a:r>
              <a:rPr lang="en-US" sz="2500" b="1" baseline="30000" dirty="0" smtClean="0">
                <a:latin typeface="Arial Narrow" pitchFamily="34" charset="0"/>
              </a:rPr>
              <a:t>2</a:t>
            </a:r>
            <a:r>
              <a:rPr lang="en-US" sz="2500" b="1" dirty="0" smtClean="0">
                <a:latin typeface="Arial Narrow" pitchFamily="34" charset="0"/>
              </a:rPr>
              <a:t>/</a:t>
            </a:r>
            <a:r>
              <a:rPr lang="en-US" sz="2500" b="1" dirty="0" err="1" smtClean="0">
                <a:latin typeface="Arial Narrow" pitchFamily="34" charset="0"/>
              </a:rPr>
              <a:t>yr</a:t>
            </a:r>
            <a:endParaRPr lang="en-US" sz="25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0632" y="4933146"/>
            <a:ext cx="20915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u="sng" dirty="0" smtClean="0">
                <a:latin typeface="Arial Narrow" pitchFamily="34" charset="0"/>
              </a:rPr>
              <a:t>Assumption</a:t>
            </a:r>
            <a:r>
              <a:rPr lang="en-US" sz="2500" b="1" dirty="0" smtClean="0">
                <a:latin typeface="Arial Narrow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77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05000"/>
            <a:ext cx="85725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All models (whether verbal, conceptual or mathematical) entail </a:t>
            </a:r>
            <a:r>
              <a:rPr lang="en-US" sz="2200" b="1" dirty="0" smtClean="0">
                <a:latin typeface="Arial Narrow" pitchFamily="34" charset="0"/>
              </a:rPr>
              <a:t>making </a:t>
            </a:r>
            <a:r>
              <a:rPr lang="en-US" sz="2200" b="1" u="sng" dirty="0" smtClean="0">
                <a:latin typeface="Arial Narrow" pitchFamily="34" charset="0"/>
              </a:rPr>
              <a:t>simplifying </a:t>
            </a:r>
            <a:r>
              <a:rPr lang="en-US" sz="2200" b="1" u="sng" dirty="0">
                <a:latin typeface="Arial Narrow" pitchFamily="34" charset="0"/>
              </a:rPr>
              <a:t>assumptions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in </a:t>
            </a:r>
            <a:r>
              <a:rPr lang="en-US" sz="2200" b="1" dirty="0">
                <a:latin typeface="Arial Narrow" pitchFamily="34" charset="0"/>
              </a:rPr>
              <a:t>order to generate predictions about the behavior of the </a:t>
            </a:r>
            <a:r>
              <a:rPr lang="en-US" sz="2200" b="1" dirty="0" smtClean="0">
                <a:latin typeface="Arial Narrow" pitchFamily="34" charset="0"/>
              </a:rPr>
              <a:t>system</a:t>
            </a:r>
          </a:p>
          <a:p>
            <a:r>
              <a:rPr lang="en-US" sz="2200" b="1" dirty="0" smtClean="0">
                <a:latin typeface="Arial Narrow" pitchFamily="34" charset="0"/>
              </a:rPr>
              <a:t>	we </a:t>
            </a:r>
            <a:r>
              <a:rPr lang="en-US" sz="2200" b="1" dirty="0">
                <a:latin typeface="Arial Narrow" pitchFamily="34" charset="0"/>
              </a:rPr>
              <a:t>simplify to understand complex </a:t>
            </a:r>
            <a:r>
              <a:rPr lang="en-US" sz="2200" b="1" dirty="0" smtClean="0">
                <a:latin typeface="Arial Narrow" pitchFamily="34" charset="0"/>
              </a:rPr>
              <a:t>phenomena</a:t>
            </a:r>
          </a:p>
          <a:p>
            <a:r>
              <a:rPr lang="en-US" sz="2200" b="1" dirty="0" smtClean="0">
                <a:latin typeface="Arial Narrow" pitchFamily="34" charset="0"/>
              </a:rPr>
              <a:t>	food web: populations are not growing, just sustaining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In </a:t>
            </a:r>
            <a:r>
              <a:rPr lang="en-US" sz="2200" b="1" dirty="0">
                <a:latin typeface="Arial Narrow" pitchFamily="34" charset="0"/>
              </a:rPr>
              <a:t>mathematical </a:t>
            </a:r>
            <a:r>
              <a:rPr lang="en-US" sz="2200" b="1" dirty="0" smtClean="0">
                <a:latin typeface="Arial Narrow" pitchFamily="34" charset="0"/>
              </a:rPr>
              <a:t>(quantitative) models</a:t>
            </a:r>
            <a:r>
              <a:rPr lang="en-US" sz="2200" b="1" dirty="0">
                <a:latin typeface="Arial Narrow" pitchFamily="34" charset="0"/>
              </a:rPr>
              <a:t>, the assumptions are </a:t>
            </a:r>
            <a:r>
              <a:rPr lang="en-US" sz="2200" b="1" dirty="0" smtClean="0">
                <a:latin typeface="Arial Narrow" pitchFamily="34" charset="0"/>
              </a:rPr>
              <a:t>explicit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can </a:t>
            </a:r>
            <a:r>
              <a:rPr lang="en-US" sz="2200" b="1" dirty="0">
                <a:latin typeface="Arial Narrow" pitchFamily="34" charset="0"/>
              </a:rPr>
              <a:t>be written down </a:t>
            </a:r>
            <a:r>
              <a:rPr lang="en-US" sz="2200" b="1" dirty="0" smtClean="0">
                <a:latin typeface="Arial Narrow" pitchFamily="34" charset="0"/>
              </a:rPr>
              <a:t>as equations</a:t>
            </a:r>
          </a:p>
          <a:p>
            <a:r>
              <a:rPr lang="en-US" sz="2200" b="1" dirty="0" smtClean="0">
                <a:latin typeface="Arial Narrow" pitchFamily="34" charset="0"/>
              </a:rPr>
              <a:t>	food </a:t>
            </a:r>
            <a:r>
              <a:rPr lang="en-US" sz="2200" b="1" dirty="0">
                <a:latin typeface="Arial Narrow" pitchFamily="34" charset="0"/>
              </a:rPr>
              <a:t>web: </a:t>
            </a:r>
            <a:r>
              <a:rPr lang="en-US" sz="2200" b="1" dirty="0" smtClean="0">
                <a:latin typeface="Arial Narrow" pitchFamily="34" charset="0"/>
              </a:rPr>
              <a:t>Total In = Total Out</a:t>
            </a:r>
          </a:p>
          <a:p>
            <a:endParaRPr lang="en-US" sz="2200" b="1" dirty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Use </a:t>
            </a:r>
            <a:r>
              <a:rPr lang="en-US" sz="2200" b="1" dirty="0">
                <a:latin typeface="Arial Narrow" pitchFamily="34" charset="0"/>
              </a:rPr>
              <a:t>of equations means that the logic in mathematical models is </a:t>
            </a:r>
            <a:r>
              <a:rPr lang="en-US" sz="2200" b="1" dirty="0" smtClean="0">
                <a:latin typeface="Arial Narrow" pitchFamily="34" charset="0"/>
              </a:rPr>
              <a:t>transparent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can </a:t>
            </a:r>
            <a:r>
              <a:rPr lang="en-US" sz="2200" b="1" dirty="0">
                <a:latin typeface="Arial Narrow" pitchFamily="34" charset="0"/>
              </a:rPr>
              <a:t>be readily evaluated by </a:t>
            </a:r>
            <a:r>
              <a:rPr lang="en-US" sz="2200" b="1" dirty="0" smtClean="0">
                <a:latin typeface="Arial Narrow" pitchFamily="34" charset="0"/>
              </a:rPr>
              <a:t>others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if </a:t>
            </a:r>
            <a:r>
              <a:rPr lang="en-US" sz="2200" b="1" dirty="0">
                <a:latin typeface="Arial Narrow" pitchFamily="34" charset="0"/>
              </a:rPr>
              <a:t>the math is </a:t>
            </a:r>
            <a:r>
              <a:rPr lang="en-US" sz="2200" b="1" dirty="0" smtClean="0">
                <a:latin typeface="Arial Narrow" pitchFamily="34" charset="0"/>
              </a:rPr>
              <a:t>correct, we </a:t>
            </a:r>
            <a:r>
              <a:rPr lang="en-US" sz="2200" b="1" dirty="0">
                <a:latin typeface="Arial Narrow" pitchFamily="34" charset="0"/>
              </a:rPr>
              <a:t>can be sure that the </a:t>
            </a:r>
            <a:r>
              <a:rPr lang="en-US" sz="2200" b="1" dirty="0" smtClean="0">
                <a:latin typeface="Arial Narrow" pitchFamily="34" charset="0"/>
              </a:rPr>
              <a:t>predictions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the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200" b="1" dirty="0" smtClean="0">
                <a:latin typeface="Arial Narrow" pitchFamily="34" charset="0"/>
              </a:rPr>
              <a:t>model </a:t>
            </a:r>
            <a:r>
              <a:rPr lang="en-US" sz="2200" b="1" dirty="0">
                <a:latin typeface="Arial Narrow" pitchFamily="34" charset="0"/>
              </a:rPr>
              <a:t>follow </a:t>
            </a:r>
            <a:r>
              <a:rPr lang="en-US" sz="2200" b="1" dirty="0" smtClean="0">
                <a:latin typeface="Arial Narrow" pitchFamily="34" charset="0"/>
              </a:rPr>
              <a:t>logically from </a:t>
            </a:r>
            <a:r>
              <a:rPr lang="en-US" sz="2200" b="1" dirty="0">
                <a:latin typeface="Arial Narrow" pitchFamily="34" charset="0"/>
              </a:rPr>
              <a:t>the assumptions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895600"/>
            <a:ext cx="7408333" cy="3450696"/>
          </a:xfrm>
        </p:spPr>
        <p:txBody>
          <a:bodyPr/>
          <a:lstStyle/>
          <a:p>
            <a:r>
              <a:rPr lang="en-US" b="1" dirty="0">
                <a:latin typeface="Arial Narrow" pitchFamily="34" charset="0"/>
              </a:rPr>
              <a:t>Bring calculator, paper, something to write </a:t>
            </a:r>
            <a:r>
              <a:rPr lang="en-US" b="1" dirty="0" smtClean="0">
                <a:latin typeface="Arial Narrow" pitchFamily="34" charset="0"/>
              </a:rPr>
              <a:t>with (</a:t>
            </a:r>
            <a:r>
              <a:rPr lang="en-US" b="1" dirty="0">
                <a:latin typeface="Arial Narrow" pitchFamily="34" charset="0"/>
              </a:rPr>
              <a:t>Bring these every </a:t>
            </a:r>
            <a:r>
              <a:rPr lang="en-US" b="1" dirty="0" smtClean="0">
                <a:latin typeface="Arial Narrow" pitchFamily="34" charset="0"/>
              </a:rPr>
              <a:t>week)</a:t>
            </a:r>
          </a:p>
          <a:p>
            <a:r>
              <a:rPr lang="en-US" b="1" dirty="0" smtClean="0">
                <a:latin typeface="Arial Narrow" pitchFamily="34" charset="0"/>
              </a:rPr>
              <a:t>I will upload </a:t>
            </a:r>
            <a:r>
              <a:rPr lang="en-US" b="1" dirty="0" err="1" smtClean="0">
                <a:latin typeface="Arial Narrow" pitchFamily="34" charset="0"/>
              </a:rPr>
              <a:t>powerpoints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and supporting documents at least 2 hours before class (more likely the night before) if you would like to download them </a:t>
            </a:r>
            <a:r>
              <a:rPr lang="en-US" b="1" smtClean="0">
                <a:latin typeface="Arial Narrow" pitchFamily="34" charset="0"/>
              </a:rPr>
              <a:t>for taking notes. </a:t>
            </a:r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Tuesday: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3820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Lecture</a:t>
            </a:r>
            <a:r>
              <a:rPr lang="en-US" dirty="0"/>
              <a:t>: 	Mondays &amp; Wednesdays 10:20-11:10AM</a:t>
            </a:r>
          </a:p>
          <a:p>
            <a:pPr marL="0" indent="0">
              <a:buNone/>
            </a:pPr>
            <a:r>
              <a:rPr lang="en-US" dirty="0" smtClean="0"/>
              <a:t>		225 </a:t>
            </a:r>
            <a:r>
              <a:rPr lang="en-US" dirty="0"/>
              <a:t>Natural Resources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Labs: 	</a:t>
            </a:r>
            <a:r>
              <a:rPr lang="en-US" dirty="0" smtClean="0"/>
              <a:t>Section </a:t>
            </a:r>
            <a:r>
              <a:rPr lang="en-US" dirty="0"/>
              <a:t>1: Tuesdays 8-9:50AM, 1210 Anthony Hall</a:t>
            </a:r>
          </a:p>
          <a:p>
            <a:pPr marL="0" indent="0">
              <a:buNone/>
            </a:pPr>
            <a:r>
              <a:rPr lang="en-US" dirty="0" smtClean="0"/>
              <a:t>	Section </a:t>
            </a:r>
            <a:r>
              <a:rPr lang="en-US" dirty="0"/>
              <a:t>2: Tuesdays 10:20AM-12:10 pm, 1210 Anthony Hall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Office Hours: 	Mondays 11:30-12:30, NR40A</a:t>
            </a:r>
          </a:p>
          <a:p>
            <a:pPr marL="0" indent="0">
              <a:buNone/>
            </a:pPr>
            <a:r>
              <a:rPr lang="en-US" dirty="0" smtClean="0"/>
              <a:t>		Tuesday </a:t>
            </a:r>
            <a:r>
              <a:rPr lang="en-US" dirty="0"/>
              <a:t>9:50-10:20, 1210 Anthony Hall</a:t>
            </a:r>
          </a:p>
          <a:p>
            <a:pPr marL="0" indent="0">
              <a:buNone/>
            </a:pPr>
            <a:r>
              <a:rPr lang="en-US" dirty="0"/>
              <a:t>		 </a:t>
            </a:r>
          </a:p>
          <a:p>
            <a:pPr marL="0" indent="0">
              <a:buNone/>
            </a:pPr>
            <a:r>
              <a:rPr lang="en-US" dirty="0"/>
              <a:t>Final Exam:	Tuesday, Dec.10, 10AM-12pm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Course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believe in using formative assessments and summative assessments so I can adjust my teaching based on where you are. </a:t>
            </a:r>
          </a:p>
          <a:p>
            <a:r>
              <a:rPr lang="en-US" dirty="0" smtClean="0"/>
              <a:t>Please feel free to ask questions during the lecture or labs. </a:t>
            </a:r>
          </a:p>
          <a:p>
            <a:r>
              <a:rPr lang="en-US" dirty="0" smtClean="0"/>
              <a:t>Please feel free to contact me if you have a question. Office hours and email are the best ways to reach me.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Course Website</a:t>
            </a:r>
          </a:p>
          <a:p>
            <a:r>
              <a:rPr lang="en-US" u="sng" dirty="0"/>
              <a:t>Textbook (optional… but software required)</a:t>
            </a:r>
            <a:r>
              <a:rPr lang="en-US" dirty="0"/>
              <a:t>: </a:t>
            </a:r>
            <a:r>
              <a:rPr lang="en-US" dirty="0" err="1"/>
              <a:t>Akçakaya</a:t>
            </a:r>
            <a:r>
              <a:rPr lang="en-US" dirty="0"/>
              <a:t>, H.R., M.A. </a:t>
            </a:r>
            <a:r>
              <a:rPr lang="en-US" dirty="0" err="1"/>
              <a:t>Burgman</a:t>
            </a:r>
            <a:r>
              <a:rPr lang="en-US" dirty="0"/>
              <a:t>, and L.R. </a:t>
            </a:r>
            <a:r>
              <a:rPr lang="en-US" dirty="0" err="1"/>
              <a:t>Ginzburg</a:t>
            </a:r>
            <a:r>
              <a:rPr lang="en-US" dirty="0"/>
              <a:t>. 1999. </a:t>
            </a:r>
            <a:r>
              <a:rPr lang="en-US" i="1" dirty="0"/>
              <a:t>Applied population ecology: Principles and computer exercises using RAMAS </a:t>
            </a:r>
            <a:r>
              <a:rPr lang="en-US" i="1" dirty="0" err="1"/>
              <a:t>EcoLab</a:t>
            </a:r>
            <a:r>
              <a:rPr lang="en-US" i="1" dirty="0"/>
              <a:t>, Second Edition</a:t>
            </a:r>
            <a:r>
              <a:rPr lang="en-US" dirty="0"/>
              <a:t>. </a:t>
            </a:r>
            <a:r>
              <a:rPr lang="en-US" dirty="0" err="1"/>
              <a:t>Sinauer</a:t>
            </a:r>
            <a:r>
              <a:rPr lang="en-US" dirty="0"/>
              <a:t>, Sunderland, MA, USA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can use your own laptop during labs. </a:t>
            </a:r>
          </a:p>
          <a:p>
            <a:r>
              <a:rPr lang="en-US" dirty="0" smtClean="0"/>
              <a:t>Attendance is optional, but there will be in class work for grades during lectures and labs.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will be activities associated with the labs that will be due 2 weeks after they are assigned. </a:t>
            </a:r>
          </a:p>
          <a:p>
            <a:r>
              <a:rPr lang="en-US" dirty="0" smtClean="0"/>
              <a:t>Most of the labs will include a combination of hands-on and computer-based activities. </a:t>
            </a:r>
          </a:p>
          <a:p>
            <a:r>
              <a:rPr lang="en-US" dirty="0" smtClean="0"/>
              <a:t>Each lab will come with specific instructions for the write up to help you complete the activities.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95300" y="1371600"/>
            <a:ext cx="8153400" cy="304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200" b="1" u="sng" dirty="0" smtClean="0">
                <a:latin typeface="Arial Narrow" pitchFamily="34" charset="0"/>
              </a:rPr>
              <a:t>This is not your normal course!</a:t>
            </a:r>
          </a:p>
          <a:p>
            <a:pPr>
              <a:lnSpc>
                <a:spcPct val="80000"/>
              </a:lnSpc>
            </a:pPr>
            <a:endParaRPr lang="en-US" sz="2200" b="1" u="sng" dirty="0" smtClean="0">
              <a:latin typeface="Arial Narrow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200" b="1" dirty="0" smtClean="0">
                <a:latin typeface="Arial Narrow" pitchFamily="34" charset="0"/>
              </a:rPr>
              <a:t>Emphasis on a process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b="1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b="1" dirty="0" smtClean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b="1" dirty="0" smtClean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 smtClean="0">
                <a:latin typeface="Arial Narrow" pitchFamily="34" charset="0"/>
              </a:rPr>
              <a:t>Strong critical thinking component (not as much memorization)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b="1" dirty="0" smtClean="0">
                <a:latin typeface="Arial Narrow" pitchFamily="34" charset="0"/>
              </a:rPr>
              <a:t>Learning skills that are transferrable to your future work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01140" y="2514600"/>
            <a:ext cx="20802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Observations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3557016" y="2717145"/>
            <a:ext cx="557784" cy="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4800" y="2514600"/>
            <a:ext cx="1090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Model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5181600" y="2729132"/>
            <a:ext cx="557784" cy="0"/>
          </a:xfrm>
          <a:prstGeom prst="line">
            <a:avLst/>
          </a:prstGeom>
          <a:noFill/>
          <a:ln w="50800">
            <a:solidFill>
              <a:srgbClr val="00CC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CCFFCC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67400" y="2526585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Inference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3400" y="4267200"/>
            <a:ext cx="80947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Objectives:</a:t>
            </a:r>
          </a:p>
          <a:p>
            <a:pPr marL="457200" indent="-457200">
              <a:buAutoNum type="arabicParenR"/>
            </a:pPr>
            <a:r>
              <a:rPr lang="en-US" sz="2200" b="1" dirty="0" smtClean="0">
                <a:latin typeface="Arial Narrow" pitchFamily="34" charset="0"/>
              </a:rPr>
              <a:t>Provide introduction to quantitative analysis of natural resources problems</a:t>
            </a:r>
          </a:p>
          <a:p>
            <a:pPr marL="457200" indent="-457200">
              <a:buAutoNum type="arabicParenR"/>
            </a:pPr>
            <a:r>
              <a:rPr lang="en-US" sz="2200" b="1" dirty="0" smtClean="0">
                <a:latin typeface="Arial Narrow" pitchFamily="34" charset="0"/>
              </a:rPr>
              <a:t>Practice solving problems: provide tools to solve future problems you will encounter</a:t>
            </a:r>
          </a:p>
        </p:txBody>
      </p:sp>
    </p:spTree>
    <p:extLst>
      <p:ext uri="{BB962C8B-B14F-4D97-AF65-F5344CB8AC3E}">
        <p14:creationId xmlns:p14="http://schemas.microsoft.com/office/powerpoint/2010/main" val="167779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 Narrow" pitchFamily="34" charset="0"/>
              </a:rPr>
              <a:t>Ecosystem problems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Approach: 	Mass balance (checkbook science: balancing budgets)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Example: 	Balance of carbon flow in ecosystem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Tools: 	Pencil and paper, calculator, spreadsheet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 Narrow" pitchFamily="34" charset="0"/>
              </a:rPr>
              <a:t>Population problems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Examples: 	Endangered species management (extinction probabilities),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	effects of simulated harvesting (managing fishing/hunting)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Tools: 	Spreadsheet models, dynamic simulation models (</a:t>
            </a:r>
            <a:r>
              <a:rPr lang="en-US" b="1" dirty="0" err="1">
                <a:solidFill>
                  <a:schemeClr val="tx1"/>
                </a:solidFill>
                <a:latin typeface="Arial Narrow" pitchFamily="34" charset="0"/>
              </a:rPr>
              <a:t>Ramas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 Narrow" pitchFamily="34" charset="0"/>
              </a:rPr>
              <a:t>Community problems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Examples: 	Predator-prey and competition (effects of exotic species)</a:t>
            </a:r>
          </a:p>
          <a:p>
            <a:pPr marL="0" indent="0">
              <a:buNone/>
              <a:tabLst>
                <a:tab pos="1260475" algn="l"/>
              </a:tabLst>
            </a:pP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Tools: 	Spreadsheet models, dynamic simulation models (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Stella</a:t>
            </a:r>
            <a:r>
              <a:rPr lang="en-US" b="1" dirty="0">
                <a:solidFill>
                  <a:schemeClr val="tx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Ecological Problems…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33600" y="228771"/>
            <a:ext cx="5638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FFCC"/>
                </a:solidFill>
                <a:latin typeface="Bradley Hand ITC" pitchFamily="66" charset="0"/>
              </a:rPr>
              <a:t>e</a:t>
            </a:r>
            <a:r>
              <a:rPr lang="en-US" sz="4000" b="1" dirty="0" err="1" smtClean="0">
                <a:solidFill>
                  <a:srgbClr val="CCFFCC"/>
                </a:solidFill>
                <a:latin typeface="Bradley Hand ITC" pitchFamily="66" charset="0"/>
              </a:rPr>
              <a:t>neral</a:t>
            </a:r>
            <a:r>
              <a:rPr lang="en-US" sz="4000" b="1" dirty="0" smtClean="0">
                <a:solidFill>
                  <a:srgbClr val="CCFFCC"/>
                </a:solidFill>
                <a:latin typeface="Bradley Hand ITC" pitchFamily="66" charset="0"/>
              </a:rPr>
              <a:t> approach to course</a:t>
            </a:r>
            <a:endParaRPr lang="en-US" sz="4000" b="1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47800" y="-76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solidFill>
                  <a:srgbClr val="CCFFCC"/>
                </a:solidFill>
                <a:latin typeface="Bradley Hand ITC" pitchFamily="66" charset="0"/>
              </a:rPr>
              <a:t>G</a:t>
            </a:r>
            <a:endParaRPr lang="en-US" sz="7500" dirty="0">
              <a:solidFill>
                <a:srgbClr val="CCFFCC"/>
              </a:solidFill>
              <a:latin typeface="Bradley Hand ITC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514600" y="810064"/>
            <a:ext cx="4876800" cy="0"/>
          </a:xfrm>
          <a:prstGeom prst="line">
            <a:avLst/>
          </a:prstGeom>
          <a:ln w="28575">
            <a:solidFill>
              <a:srgbClr val="CC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8160" y="1066800"/>
            <a:ext cx="8094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Objective 1: Provide introduction to quantitative analysis of natural resources problems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981200"/>
            <a:ext cx="84933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latin typeface="Arial Narrow" pitchFamily="34" charset="0"/>
              </a:rPr>
              <a:t>By the end of course you should be comfortable with:</a:t>
            </a: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 smtClean="0">
              <a:latin typeface="Arial Narrow" pitchFamily="34" charset="0"/>
            </a:endParaRP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Mass-balance </a:t>
            </a:r>
            <a:r>
              <a:rPr lang="en-US" sz="2200" b="1" dirty="0">
                <a:latin typeface="Arial Narrow" pitchFamily="34" charset="0"/>
              </a:rPr>
              <a:t>(budget) </a:t>
            </a:r>
            <a:r>
              <a:rPr lang="en-US" sz="2200" b="1" dirty="0" smtClean="0">
                <a:latin typeface="Arial Narrow" pitchFamily="34" charset="0"/>
              </a:rPr>
              <a:t>problems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(ecosystem ecology)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basic algebra</a:t>
            </a:r>
          </a:p>
          <a:p>
            <a:r>
              <a:rPr lang="en-US" sz="20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concept of steady state</a:t>
            </a:r>
          </a:p>
          <a:p>
            <a:r>
              <a:rPr lang="en-US" sz="2000" b="1" dirty="0">
                <a:latin typeface="Arial Narrow" pitchFamily="34" charset="0"/>
              </a:rPr>
              <a:t>	</a:t>
            </a:r>
            <a:endParaRPr lang="en-US" sz="1000" b="1" dirty="0" smtClean="0">
              <a:latin typeface="Arial Narrow" pitchFamily="34" charset="0"/>
            </a:endParaRPr>
          </a:p>
          <a:p>
            <a:endParaRPr lang="en-US" sz="1000" b="1" dirty="0">
              <a:latin typeface="Arial Narrow" pitchFamily="34" charset="0"/>
            </a:endParaRPr>
          </a:p>
          <a:p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>
                <a:latin typeface="Arial Narrow" pitchFamily="34" charset="0"/>
              </a:rPr>
              <a:t>use of spreadsheets for basic population modeling and </a:t>
            </a:r>
            <a:r>
              <a:rPr lang="en-US" sz="2200" b="1" dirty="0" smtClean="0">
                <a:latin typeface="Arial Narrow" pitchFamily="34" charset="0"/>
              </a:rPr>
              <a:t>statistics</a:t>
            </a:r>
          </a:p>
          <a:p>
            <a:r>
              <a:rPr lang="en-US" sz="2200" b="1" dirty="0">
                <a:latin typeface="Arial Narrow" pitchFamily="34" charset="0"/>
              </a:rPr>
              <a:t>	</a:t>
            </a:r>
            <a:r>
              <a:rPr lang="en-US" sz="2000" b="1" dirty="0" smtClean="0">
                <a:latin typeface="Arial Narrow" pitchFamily="34" charset="0"/>
              </a:rPr>
              <a:t>mean</a:t>
            </a:r>
            <a:r>
              <a:rPr lang="en-US" sz="2000" b="1" dirty="0">
                <a:latin typeface="Arial Narrow" pitchFamily="34" charset="0"/>
              </a:rPr>
              <a:t>, </a:t>
            </a:r>
            <a:r>
              <a:rPr lang="en-US" sz="2000" b="1" dirty="0" smtClean="0">
                <a:latin typeface="Arial Narrow" pitchFamily="34" charset="0"/>
              </a:rPr>
              <a:t>standard deviation, regression</a:t>
            </a:r>
          </a:p>
          <a:p>
            <a:endParaRPr lang="en-US" sz="1000" b="1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3" t="2853" r="1363" b="1495"/>
          <a:stretch/>
        </p:blipFill>
        <p:spPr bwMode="auto">
          <a:xfrm>
            <a:off x="4876800" y="2735308"/>
            <a:ext cx="3352800" cy="2293892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1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375</TotalTime>
  <Words>1044</Words>
  <Application>Microsoft Office PowerPoint</Application>
  <PresentationFormat>On-screen Show (4:3)</PresentationFormat>
  <Paragraphs>325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Waveform</vt:lpstr>
      <vt:lpstr>FW364  Ecological Problem Solving</vt:lpstr>
      <vt:lpstr>Who am I?</vt:lpstr>
      <vt:lpstr>Course Information</vt:lpstr>
      <vt:lpstr>Teaching Style</vt:lpstr>
      <vt:lpstr>Syllabus Highlights</vt:lpstr>
      <vt:lpstr>Lab highlights</vt:lpstr>
      <vt:lpstr>PowerPoint Presentation</vt:lpstr>
      <vt:lpstr>Solving Ecological Problems…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</vt:lpstr>
      <vt:lpstr>For Tuesday: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FW364  Ecological Problem Solving</dc:title>
  <dc:creator>Sara</dc:creator>
  <cp:lastModifiedBy>Sara</cp:lastModifiedBy>
  <cp:revision>9</cp:revision>
  <dcterms:created xsi:type="dcterms:W3CDTF">2013-08-27T20:07:28Z</dcterms:created>
  <dcterms:modified xsi:type="dcterms:W3CDTF">2013-08-28T02:23:13Z</dcterms:modified>
</cp:coreProperties>
</file>