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26"/>
  </p:notesMasterIdLst>
  <p:sldIdLst>
    <p:sldId id="256" r:id="rId2"/>
    <p:sldId id="266" r:id="rId3"/>
    <p:sldId id="257" r:id="rId4"/>
    <p:sldId id="265" r:id="rId5"/>
    <p:sldId id="267" r:id="rId6"/>
    <p:sldId id="268" r:id="rId7"/>
    <p:sldId id="259" r:id="rId8"/>
    <p:sldId id="261" r:id="rId9"/>
    <p:sldId id="262" r:id="rId10"/>
    <p:sldId id="264" r:id="rId11"/>
    <p:sldId id="263" r:id="rId12"/>
    <p:sldId id="269" r:id="rId13"/>
    <p:sldId id="271" r:id="rId14"/>
    <p:sldId id="270" r:id="rId15"/>
    <p:sldId id="272" r:id="rId16"/>
    <p:sldId id="276" r:id="rId17"/>
    <p:sldId id="277" r:id="rId18"/>
    <p:sldId id="273" r:id="rId19"/>
    <p:sldId id="278" r:id="rId20"/>
    <p:sldId id="274" r:id="rId21"/>
    <p:sldId id="279" r:id="rId22"/>
    <p:sldId id="280" r:id="rId23"/>
    <p:sldId id="275"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4" d="100"/>
          <a:sy n="54" d="100"/>
        </p:scale>
        <p:origin x="-883" y="1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14CD6A-2848-41A8-8606-4D8CE8D875A3}" type="datetimeFigureOut">
              <a:rPr lang="en-US" smtClean="0"/>
              <a:t>2/16/2012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483D45-4466-432E-8277-9CC7DDE1F1E1}" type="slidenum">
              <a:rPr lang="en-US" smtClean="0"/>
              <a:t>‹#›</a:t>
            </a:fld>
            <a:endParaRPr lang="en-US"/>
          </a:p>
        </p:txBody>
      </p:sp>
    </p:spTree>
    <p:extLst>
      <p:ext uri="{BB962C8B-B14F-4D97-AF65-F5344CB8AC3E}">
        <p14:creationId xmlns:p14="http://schemas.microsoft.com/office/powerpoint/2010/main" val="4058877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Scientists contaminated</a:t>
            </a:r>
            <a:r>
              <a:rPr lang="en-US" baseline="0" dirty="0" smtClean="0"/>
              <a:t> soil with gold nanoparticles in different concentrations. Earthworms absorbed the gold through their skin, and the tobacco plants growing on the soil also absorbed the gold. As the tobacco plants were eaten by tobacco hornworms, the gold accumulated at greater concentrations within their tissues. </a:t>
            </a:r>
            <a:endParaRPr lang="en-US" dirty="0"/>
          </a:p>
        </p:txBody>
      </p:sp>
      <p:sp>
        <p:nvSpPr>
          <p:cNvPr id="4" name="Slide Number Placeholder 3"/>
          <p:cNvSpPr>
            <a:spLocks noGrp="1"/>
          </p:cNvSpPr>
          <p:nvPr>
            <p:ph type="sldNum" sz="quarter" idx="10"/>
          </p:nvPr>
        </p:nvSpPr>
        <p:spPr/>
        <p:txBody>
          <a:bodyPr/>
          <a:lstStyle/>
          <a:p>
            <a:fld id="{92483D45-4466-432E-8277-9CC7DDE1F1E1}" type="slidenum">
              <a:rPr lang="en-US" smtClean="0"/>
              <a:t>13</a:t>
            </a:fld>
            <a:endParaRPr lang="en-US"/>
          </a:p>
        </p:txBody>
      </p:sp>
    </p:spTree>
    <p:extLst>
      <p:ext uri="{BB962C8B-B14F-4D97-AF65-F5344CB8AC3E}">
        <p14:creationId xmlns:p14="http://schemas.microsoft.com/office/powerpoint/2010/main" val="2038654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E4752B-57BC-40E1-AF61-210E00A83160}" type="slidenum">
              <a:rPr lang="en-US" smtClean="0"/>
              <a:pPr eaLnBrk="1" hangingPunct="1"/>
              <a:t>16</a:t>
            </a:fld>
            <a:endParaRPr lang="en-US" smtClean="0"/>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Students read the information in the box and underline the names of organisms in the reading.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6EA273-88E2-49B9-847F-A4B588CAA193}" type="slidenum">
              <a:rPr lang="en-US" smtClean="0"/>
              <a:pPr eaLnBrk="1" hangingPunct="1"/>
              <a:t>17</a:t>
            </a:fld>
            <a:endParaRPr lang="en-US" smtClean="0"/>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Then they use the information in the reading to arrange the organisms on the organism cards to make a food web.</a:t>
            </a:r>
          </a:p>
          <a:p>
            <a:pPr eaLnBrk="1" hangingPunct="1"/>
            <a:r>
              <a:rPr lang="en-US" smtClean="0"/>
              <a:t>Ask Participants to follow the instructions for Part I.  </a:t>
            </a:r>
            <a:r>
              <a:rPr lang="en-US" smtClean="0">
                <a:solidFill>
                  <a:srgbClr val="FF0000"/>
                </a:solidFill>
              </a:rPr>
              <a:t>You will need to provide scissors and tape.  </a:t>
            </a: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133C99-FBBF-451A-A2ED-3BDEB43DD039}" type="slidenum">
              <a:rPr lang="en-US" smtClean="0"/>
              <a:pPr eaLnBrk="1" hangingPunct="1"/>
              <a:t>19</a:t>
            </a:fld>
            <a:endParaRPr lang="en-US" smtClean="0"/>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 Part 2, students model the flow of energy through the ecosystem.  Ask participants to complete Part 2.  You will need to provide water, 10 graduated cylinders, and 100 ml graduated cylinders.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9C7239-649E-42E2-A006-43F943100527}" type="slidenum">
              <a:rPr lang="en-US" smtClean="0"/>
              <a:pPr eaLnBrk="1" hangingPunct="1"/>
              <a:t>21</a:t>
            </a:fld>
            <a:endParaRPr lang="en-US" smtClean="0"/>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 Part 3, students model the flow of nanoparticles in an ecosystem.  Ask teachers to complete Part 3.</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0DED88-59F9-448B-90AD-5EE882CCE228}" type="slidenum">
              <a:rPr lang="en-US" smtClean="0"/>
              <a:pPr eaLnBrk="1" hangingPunct="1"/>
              <a:t>22</a:t>
            </a:fld>
            <a:endParaRPr lang="en-US" smtClean="0"/>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Questions at the end of Part 3 ask students to apply what they learned.  Participants complete Part 3.</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3622E6CF-B4CD-434E-89BE-DEACAD79E2CA}" type="datetimeFigureOut">
              <a:rPr lang="en-US" smtClean="0"/>
              <a:t>2/16/2012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3622E6CF-B4CD-434E-89BE-DEACAD79E2CA}" type="datetimeFigureOut">
              <a:rPr lang="en-US" smtClean="0"/>
              <a:t>2/16/2012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30203-416C-4D2B-839D-993B8000471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622E6CF-B4CD-434E-89BE-DEACAD79E2CA}" type="datetimeFigureOut">
              <a:rPr lang="en-US" smtClean="0"/>
              <a:t>2/16/2012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30203-416C-4D2B-839D-993B8000471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622E6CF-B4CD-434E-89BE-DEACAD79E2CA}" type="datetimeFigureOut">
              <a:rPr lang="en-US" smtClean="0"/>
              <a:t>2/16/2012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30203-416C-4D2B-839D-993B8000471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622E6CF-B4CD-434E-89BE-DEACAD79E2CA}" type="datetimeFigureOut">
              <a:rPr lang="en-US" smtClean="0"/>
              <a:t>2/16/2012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30203-416C-4D2B-839D-993B8000471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22E6CF-B4CD-434E-89BE-DEACAD79E2CA}" type="datetimeFigureOut">
              <a:rPr lang="en-US" smtClean="0"/>
              <a:t>2/16/2012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30203-416C-4D2B-839D-993B8000471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622E6CF-B4CD-434E-89BE-DEACAD79E2CA}" type="datetimeFigureOut">
              <a:rPr lang="en-US" smtClean="0"/>
              <a:t>2/16/2012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30203-416C-4D2B-839D-993B8000471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622E6CF-B4CD-434E-89BE-DEACAD79E2CA}" type="datetimeFigureOut">
              <a:rPr lang="en-US" smtClean="0"/>
              <a:t>2/16/2012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A30203-416C-4D2B-839D-993B8000471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622E6CF-B4CD-434E-89BE-DEACAD79E2CA}" type="datetimeFigureOut">
              <a:rPr lang="en-US" smtClean="0"/>
              <a:t>2/16/2012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A30203-416C-4D2B-839D-993B8000471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22E6CF-B4CD-434E-89BE-DEACAD79E2CA}" type="datetimeFigureOut">
              <a:rPr lang="en-US" smtClean="0"/>
              <a:t>2/16/2012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A30203-416C-4D2B-839D-993B8000471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22E6CF-B4CD-434E-89BE-DEACAD79E2CA}" type="datetimeFigureOut">
              <a:rPr lang="en-US" smtClean="0"/>
              <a:t>2/16/2012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30203-416C-4D2B-839D-993B8000471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3622E6CF-B4CD-434E-89BE-DEACAD79E2CA}" type="datetimeFigureOut">
              <a:rPr lang="en-US" smtClean="0"/>
              <a:t>2/16/2012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30203-416C-4D2B-839D-993B8000471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3622E6CF-B4CD-434E-89BE-DEACAD79E2CA}" type="datetimeFigureOut">
              <a:rPr lang="en-US" smtClean="0"/>
              <a:t>2/16/2012</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C3A30203-416C-4D2B-839D-993B8000471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pubs.acs.org/cen/news/88/i51/8851news.html?utm_source=feedburner&amp;utm_medium=feed&amp;utm_campaign=Feed%3A+cen_latestnews+(Chemical+%26+Engineering+News%3A+Latest+New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lifesciences.envmed.rochester.edu/lessons2.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michigan.gov/documents/dnr/FishingGuide_11-low-res_347106_7.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htwins.net/scale2/" TargetMode="External"/><Relationship Id="rId2" Type="http://schemas.openxmlformats.org/officeDocument/2006/relationships/hyperlink" Target="http://www.youtube.com/watch?v=qrUzfUcMta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Nanotechnology, You, and the Environment</a:t>
            </a:r>
            <a:endParaRPr lang="en-US" dirty="0"/>
          </a:p>
        </p:txBody>
      </p:sp>
      <p:sp>
        <p:nvSpPr>
          <p:cNvPr id="3" name="Subtitle 2"/>
          <p:cNvSpPr>
            <a:spLocks noGrp="1"/>
          </p:cNvSpPr>
          <p:nvPr>
            <p:ph type="subTitle" idx="1"/>
          </p:nvPr>
        </p:nvSpPr>
        <p:spPr/>
        <p:txBody>
          <a:bodyPr/>
          <a:lstStyle/>
          <a:p>
            <a:r>
              <a:rPr lang="en-US" dirty="0" smtClean="0"/>
              <a:t>Lisa </a:t>
            </a:r>
            <a:r>
              <a:rPr lang="en-US" dirty="0" err="1" smtClean="0"/>
              <a:t>Wininger</a:t>
            </a:r>
            <a:r>
              <a:rPr lang="en-US" dirty="0" smtClean="0"/>
              <a:t> and Sara Syswerda</a:t>
            </a:r>
            <a:endParaRPr lang="en-US" dirty="0"/>
          </a:p>
        </p:txBody>
      </p:sp>
    </p:spTree>
    <p:extLst>
      <p:ext uri="{BB962C8B-B14F-4D97-AF65-F5344CB8AC3E}">
        <p14:creationId xmlns:p14="http://schemas.microsoft.com/office/powerpoint/2010/main" val="1423312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 Generation” Applications</a:t>
            </a:r>
            <a:endParaRPr lang="en-US" dirty="0"/>
          </a:p>
        </p:txBody>
      </p:sp>
      <p:sp>
        <p:nvSpPr>
          <p:cNvPr id="3" name="Content Placeholder 2"/>
          <p:cNvSpPr>
            <a:spLocks noGrp="1"/>
          </p:cNvSpPr>
          <p:nvPr>
            <p:ph idx="1"/>
          </p:nvPr>
        </p:nvSpPr>
        <p:spPr/>
        <p:txBody>
          <a:bodyPr>
            <a:normAutofit/>
          </a:bodyPr>
          <a:lstStyle/>
          <a:p>
            <a:r>
              <a:rPr lang="en-US" dirty="0" smtClean="0"/>
              <a:t>Many of these are still in the development stages, but they will require further research before they are commercially viable…</a:t>
            </a:r>
          </a:p>
          <a:p>
            <a:r>
              <a:rPr lang="en-US" dirty="0" smtClean="0"/>
              <a:t>New medical approaches like chemotherapy that can target tumor cells (instead of harming the whole body).  </a:t>
            </a:r>
          </a:p>
          <a:p>
            <a:r>
              <a:rPr lang="en-US" dirty="0" smtClean="0"/>
              <a:t>Small parts used in microchips, computer processors, and cell phones. </a:t>
            </a:r>
          </a:p>
          <a:p>
            <a:endParaRPr lang="en-US" dirty="0"/>
          </a:p>
        </p:txBody>
      </p:sp>
    </p:spTree>
    <p:extLst>
      <p:ext uri="{BB962C8B-B14F-4D97-AF65-F5344CB8AC3E}">
        <p14:creationId xmlns:p14="http://schemas.microsoft.com/office/powerpoint/2010/main" val="2082213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Environmental Concerns</a:t>
            </a:r>
            <a:endParaRPr lang="en-US" dirty="0"/>
          </a:p>
        </p:txBody>
      </p:sp>
      <p:sp>
        <p:nvSpPr>
          <p:cNvPr id="3" name="Content Placeholder 2"/>
          <p:cNvSpPr>
            <a:spLocks noGrp="1"/>
          </p:cNvSpPr>
          <p:nvPr>
            <p:ph idx="1"/>
          </p:nvPr>
        </p:nvSpPr>
        <p:spPr/>
        <p:txBody>
          <a:bodyPr/>
          <a:lstStyle/>
          <a:p>
            <a:r>
              <a:rPr lang="en-US" dirty="0" smtClean="0"/>
              <a:t>Many of the technologies involve materials that aren’t “health-friendly” to humans or the environment</a:t>
            </a:r>
          </a:p>
          <a:p>
            <a:r>
              <a:rPr lang="en-US" dirty="0" smtClean="0"/>
              <a:t>There are big concerns as far as military applications (and terrorist usage)</a:t>
            </a:r>
          </a:p>
          <a:p>
            <a:r>
              <a:rPr lang="en-US" dirty="0" smtClean="0"/>
              <a:t>There is a risk the technology could be used to violate people’s privacy (tiny cameras or monitoring devices)</a:t>
            </a:r>
            <a:endParaRPr lang="en-US" dirty="0"/>
          </a:p>
        </p:txBody>
      </p:sp>
    </p:spTree>
    <p:extLst>
      <p:ext uri="{BB962C8B-B14F-4D97-AF65-F5344CB8AC3E}">
        <p14:creationId xmlns:p14="http://schemas.microsoft.com/office/powerpoint/2010/main" val="3586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Accumulation of Hazards in Ecosystems at the Nanoscale</a:t>
            </a:r>
            <a:endParaRPr lang="en-US" sz="4000" dirty="0"/>
          </a:p>
        </p:txBody>
      </p:sp>
      <p:sp>
        <p:nvSpPr>
          <p:cNvPr id="3" name="Content Placeholder 2"/>
          <p:cNvSpPr>
            <a:spLocks noGrp="1"/>
          </p:cNvSpPr>
          <p:nvPr>
            <p:ph idx="1"/>
          </p:nvPr>
        </p:nvSpPr>
        <p:spPr/>
        <p:txBody>
          <a:bodyPr/>
          <a:lstStyle/>
          <a:p>
            <a:r>
              <a:rPr lang="en-US" dirty="0" smtClean="0"/>
              <a:t>For most of the materials used in </a:t>
            </a:r>
            <a:r>
              <a:rPr lang="en-US" dirty="0" err="1" smtClean="0"/>
              <a:t>nanomaterials</a:t>
            </a:r>
            <a:r>
              <a:rPr lang="en-US" dirty="0" smtClean="0"/>
              <a:t>, no toxicology testing has been done. </a:t>
            </a:r>
          </a:p>
          <a:p>
            <a:r>
              <a:rPr lang="en-US" dirty="0" smtClean="0"/>
              <a:t>Many of the materials can result in nanoparticles escaping into the environment either during manufacture or during use. </a:t>
            </a:r>
          </a:p>
          <a:p>
            <a:r>
              <a:rPr lang="en-US" dirty="0" smtClean="0"/>
              <a:t>For example, when zinc oxide in sunscreen is washed off, it ends up in waste water treatment plants. Silver in clothing also gets into the waste water when these garments are washed. </a:t>
            </a:r>
          </a:p>
          <a:p>
            <a:endParaRPr lang="en-US" dirty="0"/>
          </a:p>
        </p:txBody>
      </p:sp>
    </p:spTree>
    <p:extLst>
      <p:ext uri="{BB962C8B-B14F-4D97-AF65-F5344CB8AC3E}">
        <p14:creationId xmlns:p14="http://schemas.microsoft.com/office/powerpoint/2010/main" val="3423750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Accumulation of Hazards in Ecosystems at the </a:t>
            </a:r>
            <a:r>
              <a:rPr lang="en-US" sz="4400" dirty="0" err="1" smtClean="0"/>
              <a:t>Nanoscale</a:t>
            </a:r>
            <a:endParaRPr lang="en-US" sz="4400" dirty="0"/>
          </a:p>
        </p:txBody>
      </p:sp>
      <p:sp>
        <p:nvSpPr>
          <p:cNvPr id="3" name="Content Placeholder 2"/>
          <p:cNvSpPr>
            <a:spLocks noGrp="1"/>
          </p:cNvSpPr>
          <p:nvPr>
            <p:ph idx="1"/>
          </p:nvPr>
        </p:nvSpPr>
        <p:spPr/>
        <p:txBody>
          <a:bodyPr/>
          <a:lstStyle/>
          <a:p>
            <a:r>
              <a:rPr lang="en-US" dirty="0" smtClean="0"/>
              <a:t>The water treatment plants concentrate the nanoparticles into the solid waste, which is sometimes applied onto fields as fertilizer. </a:t>
            </a:r>
          </a:p>
          <a:p>
            <a:r>
              <a:rPr lang="en-US" dirty="0" smtClean="0"/>
              <a:t>Some plants and animals  absorb the </a:t>
            </a:r>
            <a:r>
              <a:rPr lang="en-US" dirty="0" err="1" smtClean="0"/>
              <a:t>nanomaterials</a:t>
            </a:r>
            <a:r>
              <a:rPr lang="en-US" dirty="0" smtClean="0"/>
              <a:t> from the waste, and pass these materials on through their tissue to predators. </a:t>
            </a:r>
          </a:p>
        </p:txBody>
      </p:sp>
      <p:pic>
        <p:nvPicPr>
          <p:cNvPr id="1026" name="Picture 2" descr="UP THE CHAIN Tobacco hornworms that eat nanoparticle-tainted tobacco leaves concentrate the chemicals in their gu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038600"/>
            <a:ext cx="4191000" cy="22098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4648200"/>
            <a:ext cx="3733800" cy="1754326"/>
          </a:xfrm>
          <a:prstGeom prst="rect">
            <a:avLst/>
          </a:prstGeom>
          <a:noFill/>
        </p:spPr>
        <p:txBody>
          <a:bodyPr wrap="square" rtlCol="0">
            <a:spAutoFit/>
          </a:bodyPr>
          <a:lstStyle/>
          <a:p>
            <a:r>
              <a:rPr lang="en-US" dirty="0">
                <a:hlinkClick r:id="rId4"/>
              </a:rPr>
              <a:t>http://pubs.acs.org/cen/news/88/i51/8851news.html?utm_source=feedburner&amp;utm_medium=feed&amp;utm_campaign=Feed%3A+cen_latestnews+(Chemical+%26+Engineering+News%3A+Latest+News)</a:t>
            </a:r>
            <a:endParaRPr lang="en-US" dirty="0"/>
          </a:p>
        </p:txBody>
      </p:sp>
    </p:spTree>
    <p:extLst>
      <p:ext uri="{BB962C8B-B14F-4D97-AF65-F5344CB8AC3E}">
        <p14:creationId xmlns:p14="http://schemas.microsoft.com/office/powerpoint/2010/main" val="1070761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like a student…</a:t>
            </a:r>
            <a:endParaRPr lang="en-US" dirty="0"/>
          </a:p>
        </p:txBody>
      </p:sp>
      <p:sp>
        <p:nvSpPr>
          <p:cNvPr id="3" name="Content Placeholder 2"/>
          <p:cNvSpPr>
            <a:spLocks noGrp="1"/>
          </p:cNvSpPr>
          <p:nvPr>
            <p:ph idx="1"/>
          </p:nvPr>
        </p:nvSpPr>
        <p:spPr/>
        <p:txBody>
          <a:bodyPr/>
          <a:lstStyle/>
          <a:p>
            <a:r>
              <a:rPr lang="en-US" dirty="0" smtClean="0"/>
              <a:t>Students don’t have any personal, first-hand  experience with this realm of small particles, so we as teachers have to create that for them. </a:t>
            </a:r>
          </a:p>
          <a:p>
            <a:r>
              <a:rPr lang="en-US" dirty="0" smtClean="0"/>
              <a:t>Students also don’t always understand how matter and energy move through food webs.  </a:t>
            </a:r>
          </a:p>
          <a:p>
            <a:endParaRPr lang="en-US" dirty="0"/>
          </a:p>
        </p:txBody>
      </p:sp>
    </p:spTree>
    <p:extLst>
      <p:ext uri="{BB962C8B-B14F-4D97-AF65-F5344CB8AC3E}">
        <p14:creationId xmlns:p14="http://schemas.microsoft.com/office/powerpoint/2010/main" val="1629955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for today…	</a:t>
            </a:r>
            <a:endParaRPr lang="en-US" dirty="0"/>
          </a:p>
        </p:txBody>
      </p:sp>
      <p:sp>
        <p:nvSpPr>
          <p:cNvPr id="3" name="Subtitle 2"/>
          <p:cNvSpPr>
            <a:spLocks noGrp="1"/>
          </p:cNvSpPr>
          <p:nvPr>
            <p:ph idx="1"/>
          </p:nvPr>
        </p:nvSpPr>
        <p:spPr/>
        <p:txBody>
          <a:bodyPr/>
          <a:lstStyle/>
          <a:p>
            <a:r>
              <a:rPr lang="en-US" dirty="0" smtClean="0"/>
              <a:t>We’re running a simulation of a coastal ecosystem that has been contaminated by gold nanoparticles.</a:t>
            </a:r>
          </a:p>
          <a:p>
            <a:r>
              <a:rPr lang="en-US" dirty="0" smtClean="0"/>
              <a:t>First, let’s look at the ecosystem and food web…</a:t>
            </a:r>
          </a:p>
          <a:p>
            <a:r>
              <a:rPr lang="en-US" u="sng" dirty="0" smtClean="0">
                <a:hlinkClick r:id="rId2"/>
              </a:rPr>
              <a:t>Adapted from materials provided by: </a:t>
            </a:r>
            <a:r>
              <a:rPr lang="en-US" dirty="0" smtClean="0">
                <a:hlinkClick r:id="rId2"/>
              </a:rPr>
              <a:t> </a:t>
            </a:r>
            <a:r>
              <a:rPr lang="en-US" sz="2000" dirty="0" smtClean="0">
                <a:hlinkClick r:id="rId2"/>
              </a:rPr>
              <a:t>http</a:t>
            </a:r>
            <a:r>
              <a:rPr lang="en-US" sz="2000" dirty="0">
                <a:hlinkClick r:id="rId2"/>
              </a:rPr>
              <a:t>://</a:t>
            </a:r>
            <a:r>
              <a:rPr lang="en-US" sz="2000" dirty="0" smtClean="0">
                <a:hlinkClick r:id="rId2"/>
              </a:rPr>
              <a:t>lifesciences.envmed.rochester.edu/lessons2.htm</a:t>
            </a:r>
          </a:p>
        </p:txBody>
      </p:sp>
    </p:spTree>
    <p:extLst>
      <p:ext uri="{BB962C8B-B14F-4D97-AF65-F5344CB8AC3E}">
        <p14:creationId xmlns:p14="http://schemas.microsoft.com/office/powerpoint/2010/main" val="2114820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0" y="0"/>
            <a:ext cx="304800" cy="6858000"/>
          </a:xfrm>
          <a:prstGeom prst="rect">
            <a:avLst/>
          </a:prstGeom>
          <a:gradFill rotWithShape="1">
            <a:gsLst>
              <a:gs pos="0">
                <a:schemeClr val="bg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171" name="Rectangle 6"/>
          <p:cNvSpPr>
            <a:spLocks noChangeArrowheads="1"/>
          </p:cNvSpPr>
          <p:nvPr/>
        </p:nvSpPr>
        <p:spPr bwMode="auto">
          <a:xfrm>
            <a:off x="8839200" y="0"/>
            <a:ext cx="304800" cy="6858000"/>
          </a:xfrm>
          <a:prstGeom prst="rect">
            <a:avLst/>
          </a:prstGeom>
          <a:gradFill rotWithShape="1">
            <a:gsLst>
              <a:gs pos="0">
                <a:schemeClr val="accent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84322" name="Picture 2"/>
          <p:cNvPicPr>
            <a:picLocks noChangeAspect="1" noChangeArrowheads="1"/>
          </p:cNvPicPr>
          <p:nvPr/>
        </p:nvPicPr>
        <p:blipFill>
          <a:blip r:embed="rId3"/>
          <a:srcRect/>
          <a:stretch>
            <a:fillRect/>
          </a:stretch>
        </p:blipFill>
        <p:spPr bwMode="auto">
          <a:xfrm>
            <a:off x="2133600" y="457200"/>
            <a:ext cx="4535488" cy="5772150"/>
          </a:xfrm>
          <a:prstGeom prst="rect">
            <a:avLst/>
          </a:prstGeom>
          <a:noFill/>
          <a:ln w="9525">
            <a:solidFill>
              <a:schemeClr val="bg1">
                <a:lumMod val="75000"/>
              </a:schemeClr>
            </a:solidFill>
            <a:miter lim="800000"/>
            <a:headEnd/>
            <a:tailEnd/>
          </a:ln>
          <a:effectLst/>
        </p:spPr>
      </p:pic>
    </p:spTree>
    <p:extLst>
      <p:ext uri="{BB962C8B-B14F-4D97-AF65-F5344CB8AC3E}">
        <p14:creationId xmlns:p14="http://schemas.microsoft.com/office/powerpoint/2010/main" val="312877542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Nano Ecology </a:t>
            </a:r>
          </a:p>
        </p:txBody>
      </p:sp>
      <p:pic>
        <p:nvPicPr>
          <p:cNvPr id="819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55626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7"/>
          <p:cNvSpPr>
            <a:spLocks noChangeArrowheads="1"/>
          </p:cNvSpPr>
          <p:nvPr/>
        </p:nvSpPr>
        <p:spPr bwMode="auto">
          <a:xfrm>
            <a:off x="0" y="0"/>
            <a:ext cx="304800" cy="6858000"/>
          </a:xfrm>
          <a:prstGeom prst="rect">
            <a:avLst/>
          </a:prstGeom>
          <a:gradFill rotWithShape="1">
            <a:gsLst>
              <a:gs pos="0">
                <a:schemeClr val="bg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197" name="Rectangle 8"/>
          <p:cNvSpPr>
            <a:spLocks noChangeArrowheads="1"/>
          </p:cNvSpPr>
          <p:nvPr/>
        </p:nvSpPr>
        <p:spPr bwMode="auto">
          <a:xfrm>
            <a:off x="8839200" y="0"/>
            <a:ext cx="304800" cy="6858000"/>
          </a:xfrm>
          <a:prstGeom prst="rect">
            <a:avLst/>
          </a:prstGeom>
          <a:gradFill rotWithShape="1">
            <a:gsLst>
              <a:gs pos="0">
                <a:schemeClr val="accent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819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200400"/>
            <a:ext cx="5211763"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7858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look at energy transfer</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32458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ChangeArrowheads="1"/>
          </p:cNvSpPr>
          <p:nvPr/>
        </p:nvSpPr>
        <p:spPr bwMode="auto">
          <a:xfrm>
            <a:off x="0" y="0"/>
            <a:ext cx="304800" cy="6858000"/>
          </a:xfrm>
          <a:prstGeom prst="rect">
            <a:avLst/>
          </a:prstGeom>
          <a:gradFill rotWithShape="1">
            <a:gsLst>
              <a:gs pos="0">
                <a:schemeClr val="bg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219" name="Rectangle 6"/>
          <p:cNvSpPr>
            <a:spLocks noChangeArrowheads="1"/>
          </p:cNvSpPr>
          <p:nvPr/>
        </p:nvSpPr>
        <p:spPr bwMode="auto">
          <a:xfrm>
            <a:off x="8839200" y="0"/>
            <a:ext cx="304800" cy="6858000"/>
          </a:xfrm>
          <a:prstGeom prst="rect">
            <a:avLst/>
          </a:prstGeom>
          <a:gradFill rotWithShape="1">
            <a:gsLst>
              <a:gs pos="0">
                <a:schemeClr val="accent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81056"/>
            <a:ext cx="4741863" cy="627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210223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Nanotechnology?</a:t>
            </a:r>
            <a:endParaRPr lang="en-US" dirty="0"/>
          </a:p>
        </p:txBody>
      </p:sp>
      <p:sp>
        <p:nvSpPr>
          <p:cNvPr id="9" name="Content Placeholder 8"/>
          <p:cNvSpPr>
            <a:spLocks noGrp="1"/>
          </p:cNvSpPr>
          <p:nvPr>
            <p:ph sz="half" idx="1"/>
          </p:nvPr>
        </p:nvSpPr>
        <p:spPr/>
        <p:txBody>
          <a:bodyPr>
            <a:normAutofit lnSpcReduction="10000"/>
          </a:bodyPr>
          <a:lstStyle/>
          <a:p>
            <a:r>
              <a:rPr lang="en-US" dirty="0" smtClean="0"/>
              <a:t>Understanding and control of matter at the nanoscale with at </a:t>
            </a:r>
            <a:r>
              <a:rPr lang="en-US" dirty="0"/>
              <a:t>least one dimension sized from </a:t>
            </a:r>
            <a:r>
              <a:rPr lang="en-US" dirty="0" smtClean="0"/>
              <a:t>1 to 100 nanometers, where unique phenomena enable novel applications</a:t>
            </a:r>
          </a:p>
          <a:p>
            <a:r>
              <a:rPr lang="en-US" dirty="0" smtClean="0"/>
              <a:t>Includes </a:t>
            </a:r>
            <a:r>
              <a:rPr lang="en-US" dirty="0" smtClean="0"/>
              <a:t>nanoscale science, engineering, and technology, and involves imaging, measuring, modeling, and manipulating matter at this scale.</a:t>
            </a:r>
          </a:p>
          <a:p>
            <a:endParaRPr lang="en-US" dirty="0"/>
          </a:p>
          <a:p>
            <a:endParaRPr lang="en-US" dirty="0"/>
          </a:p>
        </p:txBody>
      </p:sp>
      <p:pic>
        <p:nvPicPr>
          <p:cNvPr id="2" name="Content Placeholder 1" descr="nanoshape.jpg"/>
          <p:cNvPicPr>
            <a:picLocks noGrp="1" noChangeAspect="1"/>
          </p:cNvPicPr>
          <p:nvPr>
            <p:ph sz="half" idx="2"/>
          </p:nvPr>
        </p:nvPicPr>
        <p:blipFill>
          <a:blip r:embed="rId2">
            <a:extLst>
              <a:ext uri="{28A0092B-C50C-407E-A947-70E740481C1C}">
                <a14:useLocalDpi xmlns:a14="http://schemas.microsoft.com/office/drawing/2010/main" val="0"/>
              </a:ext>
            </a:extLst>
          </a:blip>
          <a:srcRect l="11880" r="11880"/>
          <a:stretch>
            <a:fillRect/>
          </a:stretch>
        </p:blipFill>
        <p:spPr/>
      </p:pic>
    </p:spTree>
    <p:extLst>
      <p:ext uri="{BB962C8B-B14F-4D97-AF65-F5344CB8AC3E}">
        <p14:creationId xmlns:p14="http://schemas.microsoft.com/office/powerpoint/2010/main" val="35787966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look at </a:t>
            </a:r>
            <a:r>
              <a:rPr lang="en-US" dirty="0" err="1" smtClean="0"/>
              <a:t>bioaccummulation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32075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0" y="0"/>
            <a:ext cx="304800" cy="6858000"/>
          </a:xfrm>
          <a:prstGeom prst="rect">
            <a:avLst/>
          </a:prstGeom>
          <a:gradFill rotWithShape="1">
            <a:gsLst>
              <a:gs pos="0">
                <a:schemeClr val="bg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43" name="Rectangle 6"/>
          <p:cNvSpPr>
            <a:spLocks noChangeArrowheads="1"/>
          </p:cNvSpPr>
          <p:nvPr/>
        </p:nvSpPr>
        <p:spPr bwMode="auto">
          <a:xfrm>
            <a:off x="8839200" y="0"/>
            <a:ext cx="304800" cy="6858000"/>
          </a:xfrm>
          <a:prstGeom prst="rect">
            <a:avLst/>
          </a:prstGeom>
          <a:gradFill rotWithShape="1">
            <a:gsLst>
              <a:gs pos="0">
                <a:schemeClr val="accent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08619"/>
            <a:ext cx="4932363" cy="634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295014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0" y="0"/>
            <a:ext cx="304800" cy="6858000"/>
          </a:xfrm>
          <a:prstGeom prst="rect">
            <a:avLst/>
          </a:prstGeom>
          <a:gradFill rotWithShape="1">
            <a:gsLst>
              <a:gs pos="0">
                <a:schemeClr val="bg2"/>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67" name="Rectangle 6"/>
          <p:cNvSpPr>
            <a:spLocks noChangeArrowheads="1"/>
          </p:cNvSpPr>
          <p:nvPr/>
        </p:nvSpPr>
        <p:spPr bwMode="auto">
          <a:xfrm>
            <a:off x="8839200" y="0"/>
            <a:ext cx="304800" cy="6858000"/>
          </a:xfrm>
          <a:prstGeom prst="rect">
            <a:avLst/>
          </a:prstGeom>
          <a:gradFill rotWithShape="1">
            <a:gsLst>
              <a:gs pos="0">
                <a:schemeClr val="accent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51054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295400"/>
            <a:ext cx="3967163"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52167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Quantitative Reasoning problems…	</a:t>
            </a:r>
            <a:endParaRPr lang="en-US" dirty="0"/>
          </a:p>
        </p:txBody>
      </p:sp>
      <p:sp>
        <p:nvSpPr>
          <p:cNvPr id="3" name="Content Placeholder 2"/>
          <p:cNvSpPr>
            <a:spLocks noGrp="1"/>
          </p:cNvSpPr>
          <p:nvPr>
            <p:ph idx="1"/>
          </p:nvPr>
        </p:nvSpPr>
        <p:spPr/>
        <p:txBody>
          <a:bodyPr/>
          <a:lstStyle/>
          <a:p>
            <a:r>
              <a:rPr lang="en-US" dirty="0" smtClean="0"/>
              <a:t>Students sometimes have trouble with measuring or quantifying amounts (especially small amounts and also problems with metric units).</a:t>
            </a:r>
          </a:p>
          <a:p>
            <a:r>
              <a:rPr lang="en-US" dirty="0" smtClean="0"/>
              <a:t>Students have trouble thinking about concentrations (or fractions or proportions) and can’t go back and forth between measurements easily (g/mL or ppm)</a:t>
            </a:r>
          </a:p>
          <a:p>
            <a:r>
              <a:rPr lang="en-US" dirty="0" smtClean="0"/>
              <a:t>All of these skills are critical as they move into more complex coursework (especially chemistry).</a:t>
            </a:r>
          </a:p>
          <a:p>
            <a:endParaRPr lang="en-US" dirty="0"/>
          </a:p>
        </p:txBody>
      </p:sp>
    </p:spTree>
    <p:extLst>
      <p:ext uri="{BB962C8B-B14F-4D97-AF65-F5344CB8AC3E}">
        <p14:creationId xmlns:p14="http://schemas.microsoft.com/office/powerpoint/2010/main" val="1231909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What sort of problems do you think students would have in thinking about this activity? </a:t>
            </a:r>
          </a:p>
          <a:p>
            <a:r>
              <a:rPr lang="en-US" dirty="0" smtClean="0"/>
              <a:t>How would you “upgrade” this for advanced students or adjust it for lower achieving students?</a:t>
            </a:r>
          </a:p>
          <a:p>
            <a:r>
              <a:rPr lang="en-US" dirty="0" smtClean="0"/>
              <a:t>What sort of concerns or questions do you think your students will have ?</a:t>
            </a:r>
          </a:p>
          <a:p>
            <a:r>
              <a:rPr lang="en-US">
                <a:hlinkClick r:id="rId2"/>
              </a:rPr>
              <a:t>http://www.michigan.gov/documents/dnr/FishingGuide_11-low-res_347106_7.pdf</a:t>
            </a:r>
            <a:endParaRPr lang="en-US" dirty="0" smtClean="0"/>
          </a:p>
          <a:p>
            <a:endParaRPr lang="en-US" dirty="0"/>
          </a:p>
        </p:txBody>
      </p:sp>
    </p:spTree>
    <p:extLst>
      <p:ext uri="{BB962C8B-B14F-4D97-AF65-F5344CB8AC3E}">
        <p14:creationId xmlns:p14="http://schemas.microsoft.com/office/powerpoint/2010/main" val="545098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Small Is A Nanometer?</a:t>
            </a:r>
            <a:endParaRPr lang="en-US" dirty="0"/>
          </a:p>
        </p:txBody>
      </p:sp>
      <p:sp>
        <p:nvSpPr>
          <p:cNvPr id="3" name="Content Placeholder 2"/>
          <p:cNvSpPr>
            <a:spLocks noGrp="1"/>
          </p:cNvSpPr>
          <p:nvPr>
            <p:ph idx="1"/>
          </p:nvPr>
        </p:nvSpPr>
        <p:spPr>
          <a:xfrm>
            <a:off x="779462" y="1882588"/>
            <a:ext cx="7581901" cy="4746812"/>
          </a:xfrm>
        </p:spPr>
        <p:txBody>
          <a:bodyPr>
            <a:normAutofit fontScale="92500" lnSpcReduction="20000"/>
          </a:bodyPr>
          <a:lstStyle/>
          <a:p>
            <a:r>
              <a:rPr lang="en-US" dirty="0" smtClean="0"/>
              <a:t>One billionth of a </a:t>
            </a:r>
            <a:r>
              <a:rPr lang="en-US" dirty="0"/>
              <a:t> </a:t>
            </a:r>
            <a:r>
              <a:rPr lang="en-US" dirty="0" smtClean="0"/>
              <a:t>DNA double-helix </a:t>
            </a:r>
            <a:r>
              <a:rPr lang="en-US" dirty="0"/>
              <a:t>has a diameter around 2 </a:t>
            </a:r>
            <a:r>
              <a:rPr lang="en-US" dirty="0" smtClean="0"/>
              <a:t>nm</a:t>
            </a:r>
          </a:p>
          <a:p>
            <a:r>
              <a:rPr lang="en-US" dirty="0" smtClean="0"/>
              <a:t>A hydrogen atom has a diameter of ~0.25 nm</a:t>
            </a:r>
          </a:p>
          <a:p>
            <a:r>
              <a:rPr lang="en-US" dirty="0" smtClean="0"/>
              <a:t>A hair or a sheet of paper </a:t>
            </a:r>
            <a:r>
              <a:rPr lang="en-US" dirty="0"/>
              <a:t>is about 100,000 nanometers wide</a:t>
            </a:r>
            <a:r>
              <a:rPr lang="en-US" dirty="0" smtClean="0"/>
              <a:t>.</a:t>
            </a:r>
          </a:p>
          <a:p>
            <a:r>
              <a:rPr lang="en-US" dirty="0" smtClean="0"/>
              <a:t>25.4 million nm in one inch</a:t>
            </a:r>
          </a:p>
          <a:p>
            <a:r>
              <a:rPr lang="en-US" dirty="0"/>
              <a:t>Brochure link</a:t>
            </a:r>
            <a:r>
              <a:rPr lang="en-US" dirty="0" smtClean="0"/>
              <a:t>: http</a:t>
            </a:r>
            <a:r>
              <a:rPr lang="en-US" dirty="0"/>
              <a:t>://</a:t>
            </a:r>
            <a:r>
              <a:rPr lang="en-US" dirty="0" err="1"/>
              <a:t>www.nano.gov</a:t>
            </a:r>
            <a:r>
              <a:rPr lang="en-US" dirty="0"/>
              <a:t>/sites/default/files/</a:t>
            </a:r>
            <a:r>
              <a:rPr lang="en-US" dirty="0" err="1"/>
              <a:t>pub_resource</a:t>
            </a:r>
            <a:r>
              <a:rPr lang="en-US" dirty="0"/>
              <a:t>/</a:t>
            </a:r>
            <a:r>
              <a:rPr lang="en-US" dirty="0" err="1"/>
              <a:t>nanotechnology_bigthingsfromatinyworld-print.pdf</a:t>
            </a:r>
            <a:endParaRPr lang="en-US" dirty="0" smtClean="0"/>
          </a:p>
          <a:p>
            <a:r>
              <a:rPr lang="en-US" dirty="0" smtClean="0"/>
              <a:t>Video </a:t>
            </a:r>
            <a:r>
              <a:rPr lang="en-US" dirty="0" smtClean="0">
                <a:hlinkClick r:id="rId2"/>
              </a:rPr>
              <a:t>http://</a:t>
            </a:r>
            <a:r>
              <a:rPr lang="en-US" dirty="0" smtClean="0">
                <a:hlinkClick r:id="rId2"/>
              </a:rPr>
              <a:t>www.youtube.com/watch?v=qrUzfUcMtaA</a:t>
            </a:r>
            <a:endParaRPr lang="en-US" dirty="0" smtClean="0"/>
          </a:p>
          <a:p>
            <a:r>
              <a:rPr lang="en-US" b="0" u="sng" dirty="0">
                <a:effectLst/>
                <a:hlinkClick r:id="rId3"/>
              </a:rPr>
              <a:t>http://htwins.net/scale2/</a:t>
            </a:r>
            <a:endParaRPr lang="en-US" dirty="0" smtClean="0"/>
          </a:p>
          <a:p>
            <a:endParaRPr lang="en-US" dirty="0"/>
          </a:p>
        </p:txBody>
      </p:sp>
    </p:spTree>
    <p:extLst>
      <p:ext uri="{BB962C8B-B14F-4D97-AF65-F5344CB8AC3E}">
        <p14:creationId xmlns:p14="http://schemas.microsoft.com/office/powerpoint/2010/main" val="1487226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626"/>
            <a:ext cx="69342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6178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So Special About Nanoscale?</a:t>
            </a:r>
            <a:endParaRPr lang="en-US" dirty="0"/>
          </a:p>
        </p:txBody>
      </p:sp>
      <p:sp>
        <p:nvSpPr>
          <p:cNvPr id="3" name="Content Placeholder 2"/>
          <p:cNvSpPr>
            <a:spLocks noGrp="1"/>
          </p:cNvSpPr>
          <p:nvPr>
            <p:ph idx="1"/>
          </p:nvPr>
        </p:nvSpPr>
        <p:spPr/>
        <p:txBody>
          <a:bodyPr>
            <a:normAutofit fontScale="92500" lnSpcReduction="20000"/>
          </a:bodyPr>
          <a:lstStyle/>
          <a:p>
            <a:r>
              <a:rPr lang="en-US" dirty="0"/>
              <a:t>W</a:t>
            </a:r>
            <a:r>
              <a:rPr lang="en-US" dirty="0" smtClean="0"/>
              <a:t>hen </a:t>
            </a:r>
            <a:r>
              <a:rPr lang="en-US" dirty="0"/>
              <a:t>particles are created with dimensions of about 1–100 nanometers (where the particles can be “seen” only with powerful specialized microscopes), the materials’ properties change significantly from those at larger scales</a:t>
            </a:r>
            <a:r>
              <a:rPr lang="en-US" dirty="0" smtClean="0"/>
              <a:t>.</a:t>
            </a:r>
          </a:p>
          <a:p>
            <a:r>
              <a:rPr lang="en-US" dirty="0" smtClean="0"/>
              <a:t> </a:t>
            </a:r>
            <a:r>
              <a:rPr lang="en-US" dirty="0"/>
              <a:t>This is the size scale where so-called quantum effects rule the behavior and properties of particles. Properties of materials are size-dependent in this scale range. Thus, when particle size is made to be nanoscale, properties such as melting point, fluorescence, electrical conductivity, magnetic permeability, and chemical reactivity change as a function of the size of the particle.</a:t>
            </a:r>
          </a:p>
          <a:p>
            <a:endParaRPr lang="en-US" dirty="0"/>
          </a:p>
        </p:txBody>
      </p:sp>
    </p:spTree>
    <p:extLst>
      <p:ext uri="{BB962C8B-B14F-4D97-AF65-F5344CB8AC3E}">
        <p14:creationId xmlns:p14="http://schemas.microsoft.com/office/powerpoint/2010/main" val="1912381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Nanoscale Gold: An Example</a:t>
            </a:r>
            <a:endParaRPr lang="en-US" dirty="0"/>
          </a:p>
        </p:txBody>
      </p:sp>
      <p:sp>
        <p:nvSpPr>
          <p:cNvPr id="3" name="Content Placeholder 2"/>
          <p:cNvSpPr>
            <a:spLocks noGrp="1"/>
          </p:cNvSpPr>
          <p:nvPr>
            <p:ph idx="1"/>
          </p:nvPr>
        </p:nvSpPr>
        <p:spPr/>
        <p:txBody>
          <a:bodyPr>
            <a:normAutofit fontScale="92500" lnSpcReduction="20000"/>
          </a:bodyPr>
          <a:lstStyle/>
          <a:p>
            <a:r>
              <a:rPr lang="en-US" dirty="0"/>
              <a:t>Nanoscale gold illustrates the unique properties that occur at the nanoscale. Nanoscale gold particles are not the yellow color with which we are familiar; nanoscale gold can appear red or purple. </a:t>
            </a:r>
            <a:endParaRPr lang="en-US" dirty="0" smtClean="0"/>
          </a:p>
          <a:p>
            <a:r>
              <a:rPr lang="en-US" dirty="0" smtClean="0"/>
              <a:t>At </a:t>
            </a:r>
            <a:r>
              <a:rPr lang="en-US" dirty="0"/>
              <a:t>the nanoscale, the motion of the gold’s electrons is </a:t>
            </a:r>
            <a:r>
              <a:rPr lang="en-US" dirty="0" smtClean="0"/>
              <a:t>confined so that gold </a:t>
            </a:r>
            <a:r>
              <a:rPr lang="en-US" dirty="0"/>
              <a:t>nanoparticles react differently with light compared to larger-scale gold particles. Their size and optical properties can be put to practical use: nanoscale gold particles selectively accumulate in tumors, where they can enable both precise imaging and targeted laser destruction of the tumor by means that avoid harming healthy cells</a:t>
            </a:r>
            <a:r>
              <a:rPr lang="en-US" dirty="0" smtClean="0"/>
              <a:t>.</a:t>
            </a:r>
            <a:endParaRPr lang="en-US" dirty="0"/>
          </a:p>
        </p:txBody>
      </p:sp>
    </p:spTree>
    <p:extLst>
      <p:ext uri="{BB962C8B-B14F-4D97-AF65-F5344CB8AC3E}">
        <p14:creationId xmlns:p14="http://schemas.microsoft.com/office/powerpoint/2010/main" val="3604455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Nanotechnology History</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Initial discussions began in 1959.</a:t>
            </a:r>
          </a:p>
          <a:p>
            <a:r>
              <a:rPr lang="en-US" dirty="0" smtClean="0"/>
              <a:t>In the 1970s and 80s, developments in microscopy allowed scientists to see materials at the atomic level. </a:t>
            </a:r>
          </a:p>
          <a:p>
            <a:r>
              <a:rPr lang="en-US" dirty="0" smtClean="0"/>
              <a:t>In the 1990s, scientists focused on the basic research questions (both privately and publicly funded, </a:t>
            </a:r>
            <a:r>
              <a:rPr lang="en-US" dirty="0" err="1" smtClean="0"/>
              <a:t>espec</a:t>
            </a:r>
            <a:r>
              <a:rPr lang="en-US" dirty="0" smtClean="0"/>
              <a:t>. IBM)</a:t>
            </a:r>
          </a:p>
          <a:p>
            <a:r>
              <a:rPr lang="en-US" dirty="0" smtClean="0"/>
              <a:t>Around 2000, bulk commercial applications of </a:t>
            </a:r>
            <a:r>
              <a:rPr lang="en-US" dirty="0" err="1" smtClean="0"/>
              <a:t>nanomaterials</a:t>
            </a:r>
            <a:r>
              <a:rPr lang="en-US" dirty="0" smtClean="0"/>
              <a:t> were developed, and more research research money was designated for this purpose.</a:t>
            </a:r>
            <a:endParaRPr lang="en-US" dirty="0"/>
          </a:p>
        </p:txBody>
      </p:sp>
    </p:spTree>
    <p:extLst>
      <p:ext uri="{BB962C8B-B14F-4D97-AF65-F5344CB8AC3E}">
        <p14:creationId xmlns:p14="http://schemas.microsoft.com/office/powerpoint/2010/main" val="3253023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48" y="304800"/>
            <a:ext cx="9167812"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70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Generation” Applications </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Mostly passive additions of </a:t>
            </a:r>
            <a:r>
              <a:rPr lang="en-US" dirty="0" err="1" smtClean="0"/>
              <a:t>nanomaterials</a:t>
            </a:r>
            <a:r>
              <a:rPr lang="en-US" dirty="0" smtClean="0"/>
              <a:t> into other materials</a:t>
            </a:r>
          </a:p>
          <a:p>
            <a:r>
              <a:rPr lang="en-US" dirty="0" smtClean="0"/>
              <a:t>Silver in Clothing, food packaging, disinfectants, and bandages for controlling bacterial growth</a:t>
            </a:r>
          </a:p>
          <a:p>
            <a:r>
              <a:rPr lang="en-US" dirty="0" smtClean="0"/>
              <a:t>Zinc Oxides in sunscreen and cosmetics, Solar cells, and Surface coatings to reduce sun damage</a:t>
            </a:r>
          </a:p>
          <a:p>
            <a:r>
              <a:rPr lang="pt-BR" dirty="0"/>
              <a:t>C</a:t>
            </a:r>
            <a:r>
              <a:rPr lang="pt-BR" dirty="0" smtClean="0"/>
              <a:t>erium </a:t>
            </a:r>
            <a:r>
              <a:rPr lang="pt-BR" dirty="0"/>
              <a:t>oxide as a fuel catalyst</a:t>
            </a:r>
            <a:endParaRPr lang="en-US" dirty="0"/>
          </a:p>
        </p:txBody>
      </p:sp>
    </p:spTree>
    <p:extLst>
      <p:ext uri="{BB962C8B-B14F-4D97-AF65-F5344CB8AC3E}">
        <p14:creationId xmlns:p14="http://schemas.microsoft.com/office/powerpoint/2010/main" val="31509798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1470</TotalTime>
  <Words>1073</Words>
  <Application>Microsoft Office PowerPoint</Application>
  <PresentationFormat>On-screen Show (4:3)</PresentationFormat>
  <Paragraphs>77</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Orbit</vt:lpstr>
      <vt:lpstr>Nanotechnology, You, and the Environment</vt:lpstr>
      <vt:lpstr>What Is Nanotechnology?</vt:lpstr>
      <vt:lpstr>How Small Is A Nanometer?</vt:lpstr>
      <vt:lpstr>PowerPoint Presentation</vt:lpstr>
      <vt:lpstr>What’s So Special About Nanoscale?</vt:lpstr>
      <vt:lpstr>Nanoscale Gold: An Example</vt:lpstr>
      <vt:lpstr>Nanotechnology History</vt:lpstr>
      <vt:lpstr>PowerPoint Presentation</vt:lpstr>
      <vt:lpstr>“First Generation” Applications </vt:lpstr>
      <vt:lpstr>“Second Generation” Applications</vt:lpstr>
      <vt:lpstr>Environmental Concerns</vt:lpstr>
      <vt:lpstr>Accumulation of Hazards in Ecosystems at the Nanoscale</vt:lpstr>
      <vt:lpstr>Accumulation of Hazards in Ecosystems at the Nanoscale</vt:lpstr>
      <vt:lpstr>Thinking like a student…</vt:lpstr>
      <vt:lpstr>So for today… </vt:lpstr>
      <vt:lpstr>PowerPoint Presentation</vt:lpstr>
      <vt:lpstr>Nano Ecology </vt:lpstr>
      <vt:lpstr>Let’s look at energy transfer</vt:lpstr>
      <vt:lpstr>PowerPoint Presentation</vt:lpstr>
      <vt:lpstr>Let’s look at bioaccummulation</vt:lpstr>
      <vt:lpstr>PowerPoint Presentation</vt:lpstr>
      <vt:lpstr>PowerPoint Presentation</vt:lpstr>
      <vt:lpstr>Potential Quantitative Reasoning problems… </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Nanotechnology, You, and the Environment</dc:title>
  <dc:creator>Tim</dc:creator>
  <cp:lastModifiedBy>Tim</cp:lastModifiedBy>
  <cp:revision>29</cp:revision>
  <dcterms:created xsi:type="dcterms:W3CDTF">2012-01-31T20:54:01Z</dcterms:created>
  <dcterms:modified xsi:type="dcterms:W3CDTF">2012-02-16T21:02:44Z</dcterms:modified>
</cp:coreProperties>
</file>