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17"/>
  </p:notesMasterIdLst>
  <p:sldIdLst>
    <p:sldId id="256" r:id="rId2"/>
    <p:sldId id="261" r:id="rId3"/>
    <p:sldId id="257" r:id="rId4"/>
    <p:sldId id="258" r:id="rId5"/>
    <p:sldId id="263" r:id="rId6"/>
    <p:sldId id="264" r:id="rId7"/>
    <p:sldId id="265" r:id="rId8"/>
    <p:sldId id="266" r:id="rId9"/>
    <p:sldId id="259" r:id="rId10"/>
    <p:sldId id="269" r:id="rId11"/>
    <p:sldId id="270" r:id="rId12"/>
    <p:sldId id="271" r:id="rId13"/>
    <p:sldId id="260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CD386-BFC9-4C78-9234-E7CAD7D1A71C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4856-D993-4AB7-A225-3A9591520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0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2768-74F9-43F7-9AC4-E93A398F6FE7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D32D-D0F3-4355-8296-6AA762E6DAB7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B6CE-F0F6-4AC0-ABB2-2DB411AC9962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9753-E2A7-4915-8690-0A1A2D454775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2D39-1A30-4885-B313-5FEA348709D0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2750-504A-4195-9D9F-2E2001EA9711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5426-D10C-471B-AFC9-B57891626732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CBD6-E163-4335-B1AE-E9F50EF55346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DFBC-79DE-4CA4-B08B-92C080057001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2AFE-07DB-4B96-886F-2F44D868937E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64B-9984-43F2-90AD-13963901257E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E05ECB-2FE6-48C1-AD64-3E64BD573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9C5FB-37B1-43F9-9AC0-B3F861D86ABD}" type="datetime1">
              <a:rPr lang="en-US" smtClean="0"/>
              <a:pPr/>
              <a:t>6/26/2013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E05ECB-2FE6-48C1-AD64-3E64BD573A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057400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Water Quality </a:t>
            </a:r>
            <a:br>
              <a:rPr lang="en-US" dirty="0" smtClean="0"/>
            </a:br>
            <a:r>
              <a:rPr lang="en-US" dirty="0" smtClean="0"/>
              <a:t>Model for Brewster Lake</a:t>
            </a:r>
            <a:br>
              <a:rPr lang="en-US" dirty="0" smtClean="0"/>
            </a:br>
            <a:r>
              <a:rPr lang="en-US" dirty="0" smtClean="0"/>
              <a:t> – Simulation Phase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95800"/>
            <a:ext cx="5638800" cy="17388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Sarah </a:t>
            </a:r>
            <a:r>
              <a:rPr lang="en-US" dirty="0" err="1" smtClean="0"/>
              <a:t>Brunsvold</a:t>
            </a:r>
            <a:r>
              <a:rPr lang="en-US" dirty="0" smtClean="0"/>
              <a:t> and Kasey Marley</a:t>
            </a:r>
          </a:p>
          <a:p>
            <a:r>
              <a:rPr lang="en-US" dirty="0"/>
              <a:t>Faculty Mentor: </a:t>
            </a:r>
            <a:r>
              <a:rPr lang="en-US" dirty="0" smtClean="0"/>
              <a:t>Dr. </a:t>
            </a:r>
            <a:r>
              <a:rPr lang="en-US" dirty="0" err="1" smtClean="0"/>
              <a:t>Zuhdi</a:t>
            </a:r>
            <a:r>
              <a:rPr lang="en-US" dirty="0" smtClean="0"/>
              <a:t> </a:t>
            </a:r>
            <a:r>
              <a:rPr lang="en-US" dirty="0" err="1"/>
              <a:t>Aljobeh</a:t>
            </a:r>
            <a:endParaRPr lang="en-US" dirty="0"/>
          </a:p>
          <a:p>
            <a:r>
              <a:rPr lang="en-US" dirty="0" smtClean="0"/>
              <a:t>Department of Civil Engineering</a:t>
            </a:r>
          </a:p>
          <a:p>
            <a:r>
              <a:rPr lang="en-US" dirty="0" smtClean="0"/>
              <a:t>Valparaiso University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E/W Lab Values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7" descr="EW LA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34684"/>
            <a:ext cx="7848599" cy="43481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N/S Field Values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Content Placeholder 7" descr="NS FIEL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935163"/>
            <a:ext cx="533400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N/S Lab Values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Content Placeholder 7" descr="NS LA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935163"/>
            <a:ext cx="586740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results will be used as part of the finite element solution of the model - the initial conditions</a:t>
            </a:r>
          </a:p>
          <a:p>
            <a:r>
              <a:rPr lang="en-US" dirty="0" smtClean="0"/>
              <a:t>A second round of sampling will be conducted by the end of July</a:t>
            </a:r>
          </a:p>
          <a:p>
            <a:r>
              <a:rPr lang="en-US" dirty="0" smtClean="0"/>
              <a:t>These new results will be used to calibrate the model and correct any errors</a:t>
            </a:r>
          </a:p>
          <a:p>
            <a:r>
              <a:rPr lang="en-US" dirty="0" smtClean="0"/>
              <a:t>Need to collect boundary condition measurements</a:t>
            </a:r>
          </a:p>
          <a:p>
            <a:pPr lvl="1"/>
            <a:r>
              <a:rPr lang="en-US" dirty="0" smtClean="0"/>
              <a:t>Hydrodynamics – runoff, groundwater interaction, and evaporation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Pierce Cedar Creek Institute</a:t>
            </a:r>
          </a:p>
          <a:p>
            <a:r>
              <a:rPr lang="en-US" dirty="0" smtClean="0"/>
              <a:t>Dr. Hugh Brown</a:t>
            </a:r>
          </a:p>
          <a:p>
            <a:r>
              <a:rPr lang="en-US" dirty="0" smtClean="0"/>
              <a:t>Mr. Matt Dykstra</a:t>
            </a:r>
          </a:p>
          <a:p>
            <a:r>
              <a:rPr lang="en-US" dirty="0"/>
              <a:t>Valparaiso University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08120"/>
          </a:xfrm>
        </p:spPr>
        <p:txBody>
          <a:bodyPr/>
          <a:lstStyle/>
          <a:p>
            <a:r>
              <a:rPr lang="en-US" dirty="0" smtClean="0"/>
              <a:t>A dynamic model can be used to predict the water quality of Brewster Lake over time for different conditions</a:t>
            </a:r>
          </a:p>
          <a:p>
            <a:r>
              <a:rPr lang="en-US" dirty="0" smtClean="0"/>
              <a:t>It will help PCCI staff in making decisions about the conservation and preservation of the lake and its watershed</a:t>
            </a:r>
          </a:p>
          <a:p>
            <a:r>
              <a:rPr lang="en-US" dirty="0" smtClean="0"/>
              <a:t>This research is a continuation of last summer’s limited dissolved oxygen model developed by </a:t>
            </a:r>
            <a:r>
              <a:rPr lang="en-US" dirty="0" err="1" smtClean="0"/>
              <a:t>Argueta</a:t>
            </a:r>
            <a:r>
              <a:rPr lang="en-US" dirty="0" smtClean="0"/>
              <a:t> and </a:t>
            </a:r>
            <a:r>
              <a:rPr lang="en-US" dirty="0" err="1" smtClean="0"/>
              <a:t>Aljobeh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87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 a dynamic water quality model for Brewster Lake based on:</a:t>
            </a:r>
          </a:p>
          <a:p>
            <a:pPr lvl="1"/>
            <a:r>
              <a:rPr lang="en-US" dirty="0" smtClean="0"/>
              <a:t>Mathematical equations representing the lake’s water quality</a:t>
            </a:r>
          </a:p>
          <a:p>
            <a:pPr lvl="1"/>
            <a:r>
              <a:rPr lang="en-US" dirty="0" smtClean="0"/>
              <a:t>The lake’s watershed hydrodynamics</a:t>
            </a:r>
          </a:p>
          <a:p>
            <a:pPr lvl="1"/>
            <a:r>
              <a:rPr lang="en-US" dirty="0" smtClean="0"/>
              <a:t>The lake’s water chemical and biological analyses</a:t>
            </a:r>
          </a:p>
          <a:p>
            <a:r>
              <a:rPr lang="en-US" dirty="0" smtClean="0"/>
              <a:t>Compare the water quality of Brewster Lake with similar-sized lakes in the area</a:t>
            </a:r>
            <a:endParaRPr lang="en-US" dirty="0"/>
          </a:p>
        </p:txBody>
      </p:sp>
      <p:pic>
        <p:nvPicPr>
          <p:cNvPr id="8" name="Content Placeholder 7" descr="DSCN16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920875"/>
            <a:ext cx="2844690" cy="397288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 cross sections </a:t>
            </a:r>
          </a:p>
          <a:p>
            <a:r>
              <a:rPr lang="en-US" dirty="0" smtClean="0"/>
              <a:t>14 water columns</a:t>
            </a:r>
          </a:p>
          <a:p>
            <a:r>
              <a:rPr lang="en-US" dirty="0" smtClean="0"/>
              <a:t>3 sampling depths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200400" y="1905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 l="47560" t="27342" r="26505" b="18987"/>
          <a:stretch>
            <a:fillRect/>
          </a:stretch>
        </p:blipFill>
        <p:spPr bwMode="auto">
          <a:xfrm>
            <a:off x="4800600" y="1905000"/>
            <a:ext cx="3794394" cy="441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5400000">
            <a:off x="4991100" y="2781300"/>
            <a:ext cx="335280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105400" y="4800600"/>
            <a:ext cx="2133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0" y="259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4648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E-W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 cross sections </a:t>
            </a:r>
          </a:p>
          <a:p>
            <a:r>
              <a:rPr lang="en-US" dirty="0" smtClean="0"/>
              <a:t>14 water columns</a:t>
            </a:r>
          </a:p>
          <a:p>
            <a:r>
              <a:rPr lang="en-US" dirty="0" smtClean="0"/>
              <a:t>3 sampling depths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429000" y="243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 l="47560" t="27342" r="26505" b="18987"/>
          <a:stretch>
            <a:fillRect/>
          </a:stretch>
        </p:blipFill>
        <p:spPr bwMode="auto">
          <a:xfrm>
            <a:off x="4800600" y="1905000"/>
            <a:ext cx="3794394" cy="441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5400000">
            <a:off x="4991100" y="2781300"/>
            <a:ext cx="335280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105400" y="4800600"/>
            <a:ext cx="2133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ultiply 17"/>
          <p:cNvSpPr/>
          <p:nvPr/>
        </p:nvSpPr>
        <p:spPr>
          <a:xfrm>
            <a:off x="7620000" y="24384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7391400" y="27432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7162800" y="31242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6858000" y="34290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6324600" y="41910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6096000" y="44958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5791200" y="48768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5562600" y="52578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6629400" y="38100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6934200" y="46482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5334000" y="46482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6477000" y="46482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5715000" y="46482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6096000" y="46482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 cross sections</a:t>
            </a:r>
          </a:p>
          <a:p>
            <a:r>
              <a:rPr lang="en-US" dirty="0" smtClean="0"/>
              <a:t>14 water columns</a:t>
            </a:r>
          </a:p>
          <a:p>
            <a:r>
              <a:rPr lang="en-US" dirty="0" smtClean="0"/>
              <a:t>3 sampling depths</a:t>
            </a:r>
            <a:endParaRPr lang="en-US" dirty="0"/>
          </a:p>
        </p:txBody>
      </p:sp>
      <p:pic>
        <p:nvPicPr>
          <p:cNvPr id="6" name="Content Placeholder 5" descr="normal_ian-symbol-lake-2d-laminated-sediment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6620" r="33803" b="15734"/>
          <a:stretch>
            <a:fillRect/>
          </a:stretch>
        </p:blipFill>
        <p:spPr>
          <a:xfrm>
            <a:off x="5562600" y="1371600"/>
            <a:ext cx="2895600" cy="4826000"/>
          </a:xfrm>
        </p:spPr>
      </p:pic>
      <p:sp>
        <p:nvSpPr>
          <p:cNvPr id="5" name="Right Arrow 4"/>
          <p:cNvSpPr/>
          <p:nvPr/>
        </p:nvSpPr>
        <p:spPr>
          <a:xfrm>
            <a:off x="3581400" y="2895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219700" y="3695700"/>
            <a:ext cx="342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y 14"/>
          <p:cNvSpPr/>
          <p:nvPr/>
        </p:nvSpPr>
        <p:spPr>
          <a:xfrm>
            <a:off x="6781800" y="22860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6781800" y="35814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781800" y="4876800"/>
            <a:ext cx="3048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62800" y="2209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ft below</a:t>
            </a:r>
          </a:p>
          <a:p>
            <a:r>
              <a:rPr lang="en-US" dirty="0" smtClean="0"/>
              <a:t> surface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4724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ft above bottom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0" y="3505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Mid-point</a:t>
            </a:r>
            <a:endParaRPr lang="en-US" dirty="0"/>
          </a:p>
        </p:txBody>
      </p:sp>
      <p:pic>
        <p:nvPicPr>
          <p:cNvPr id="21" name="Picture 20" descr="DSCN1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810000"/>
            <a:ext cx="3556000" cy="2667000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 cross sections</a:t>
            </a:r>
          </a:p>
          <a:p>
            <a:r>
              <a:rPr lang="en-US" dirty="0" smtClean="0"/>
              <a:t>14 water columns</a:t>
            </a:r>
          </a:p>
          <a:p>
            <a:r>
              <a:rPr lang="en-US" dirty="0" smtClean="0"/>
              <a:t>3 sampling depths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YSI Unit</a:t>
            </a:r>
          </a:p>
          <a:p>
            <a:pPr lvl="1"/>
            <a:r>
              <a:rPr lang="en-US" dirty="0" smtClean="0"/>
              <a:t>Dissolved Oxygen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pH</a:t>
            </a:r>
          </a:p>
          <a:p>
            <a:pPr lvl="1"/>
            <a:r>
              <a:rPr lang="en-US" dirty="0" smtClean="0"/>
              <a:t>Conductivity</a:t>
            </a:r>
          </a:p>
          <a:p>
            <a:r>
              <a:rPr lang="en-US" dirty="0" smtClean="0"/>
              <a:t>Water Sampler</a:t>
            </a:r>
          </a:p>
          <a:p>
            <a:r>
              <a:rPr lang="en-US" dirty="0" smtClean="0"/>
              <a:t>GPS Unit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733800" y="243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SCN1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0"/>
            <a:ext cx="3276600" cy="2457450"/>
          </a:xfrm>
          <a:prstGeom prst="rect">
            <a:avLst/>
          </a:prstGeom>
        </p:spPr>
      </p:pic>
      <p:pic>
        <p:nvPicPr>
          <p:cNvPr id="7" name="Picture 6" descr="DSCN1693.JPG"/>
          <p:cNvPicPr>
            <a:picLocks noChangeAspect="1"/>
          </p:cNvPicPr>
          <p:nvPr/>
        </p:nvPicPr>
        <p:blipFill>
          <a:blip r:embed="rId3" cstate="print"/>
          <a:srcRect l="21818" t="13636" r="27273" b="12727"/>
          <a:stretch>
            <a:fillRect/>
          </a:stretch>
        </p:blipFill>
        <p:spPr>
          <a:xfrm>
            <a:off x="7467600" y="4196443"/>
            <a:ext cx="1143000" cy="220435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8 Parameters</a:t>
            </a:r>
          </a:p>
          <a:p>
            <a:pPr lvl="1"/>
            <a:r>
              <a:rPr lang="en-US" dirty="0" smtClean="0"/>
              <a:t>Total Nitrogen </a:t>
            </a:r>
          </a:p>
          <a:p>
            <a:pPr lvl="1"/>
            <a:r>
              <a:rPr lang="en-US" dirty="0" smtClean="0"/>
              <a:t>Total Phosphorus</a:t>
            </a:r>
          </a:p>
          <a:p>
            <a:pPr lvl="1"/>
            <a:r>
              <a:rPr lang="en-US" dirty="0" smtClean="0"/>
              <a:t>Reactive Phosphorus</a:t>
            </a:r>
          </a:p>
          <a:p>
            <a:pPr lvl="1"/>
            <a:r>
              <a:rPr lang="en-US" dirty="0" smtClean="0"/>
              <a:t>Ammonia</a:t>
            </a:r>
          </a:p>
          <a:p>
            <a:pPr lvl="1"/>
            <a:r>
              <a:rPr lang="en-US" dirty="0" smtClean="0"/>
              <a:t>Nitrates</a:t>
            </a:r>
          </a:p>
          <a:p>
            <a:pPr lvl="1"/>
            <a:r>
              <a:rPr lang="en-US" dirty="0" smtClean="0"/>
              <a:t>Chemical Oxygen Demand</a:t>
            </a:r>
          </a:p>
          <a:p>
            <a:pPr lvl="1"/>
            <a:r>
              <a:rPr lang="en-US" dirty="0" smtClean="0"/>
              <a:t>Biochemical Oxygen Demand</a:t>
            </a:r>
          </a:p>
          <a:p>
            <a:pPr lvl="1"/>
            <a:r>
              <a:rPr lang="en-US" dirty="0" smtClean="0"/>
              <a:t>Total Organic Content</a:t>
            </a:r>
            <a:endParaRPr lang="en-US" dirty="0"/>
          </a:p>
        </p:txBody>
      </p:sp>
      <p:pic>
        <p:nvPicPr>
          <p:cNvPr id="7" name="Content Placeholder 6" descr="IMG_02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447800"/>
            <a:ext cx="3657600" cy="2743200"/>
          </a:xfrm>
        </p:spPr>
      </p:pic>
      <p:pic>
        <p:nvPicPr>
          <p:cNvPr id="9" name="Picture 8" descr="IMG_0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2750" y="3962400"/>
            <a:ext cx="1924050" cy="2565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E/W Field Values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PCCI Summer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ECB-2FE6-48C1-AD64-3E64BD573AA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Content Placeholder 8" descr="EW FIEL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009404"/>
            <a:ext cx="7010400" cy="4335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456</TotalTime>
  <Words>366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Dynamic Water Quality  Model for Brewster Lake  – Simulation Phase</vt:lpstr>
      <vt:lpstr>Background </vt:lpstr>
      <vt:lpstr>Objectives</vt:lpstr>
      <vt:lpstr>Field Work</vt:lpstr>
      <vt:lpstr>Field Work</vt:lpstr>
      <vt:lpstr>Field Work</vt:lpstr>
      <vt:lpstr>Field Work</vt:lpstr>
      <vt:lpstr>Lab Work</vt:lpstr>
      <vt:lpstr>Results – E/W Field Values</vt:lpstr>
      <vt:lpstr>Results – E/W Lab Values</vt:lpstr>
      <vt:lpstr>Results – N/S Field Values</vt:lpstr>
      <vt:lpstr>Results – N/S Lab Values</vt:lpstr>
      <vt:lpstr>What’s Next?</vt:lpstr>
      <vt:lpstr>Acknowledgements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dynamic water quality model for Brewster Lake</dc:title>
  <dc:creator>user</dc:creator>
  <cp:lastModifiedBy>Hugh Brown</cp:lastModifiedBy>
  <cp:revision>46</cp:revision>
  <dcterms:created xsi:type="dcterms:W3CDTF">2013-06-20T15:15:33Z</dcterms:created>
  <dcterms:modified xsi:type="dcterms:W3CDTF">2013-06-26T14:59:51Z</dcterms:modified>
</cp:coreProperties>
</file>