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7"/>
  </p:notesMasterIdLst>
  <p:handoutMasterIdLst>
    <p:handoutMasterId r:id="rId38"/>
  </p:handoutMasterIdLst>
  <p:sldIdLst>
    <p:sldId id="469" r:id="rId2"/>
    <p:sldId id="470" r:id="rId3"/>
    <p:sldId id="471" r:id="rId4"/>
    <p:sldId id="477" r:id="rId5"/>
    <p:sldId id="472" r:id="rId6"/>
    <p:sldId id="473" r:id="rId7"/>
    <p:sldId id="474" r:id="rId8"/>
    <p:sldId id="414" r:id="rId9"/>
    <p:sldId id="415" r:id="rId10"/>
    <p:sldId id="416" r:id="rId11"/>
    <p:sldId id="419" r:id="rId12"/>
    <p:sldId id="417" r:id="rId13"/>
    <p:sldId id="420" r:id="rId14"/>
    <p:sldId id="421" r:id="rId15"/>
    <p:sldId id="423" r:id="rId16"/>
    <p:sldId id="422" r:id="rId17"/>
    <p:sldId id="424" r:id="rId18"/>
    <p:sldId id="478" r:id="rId19"/>
    <p:sldId id="425" r:id="rId20"/>
    <p:sldId id="426" r:id="rId21"/>
    <p:sldId id="427" r:id="rId22"/>
    <p:sldId id="428" r:id="rId23"/>
    <p:sldId id="430" r:id="rId24"/>
    <p:sldId id="431" r:id="rId25"/>
    <p:sldId id="432" r:id="rId26"/>
    <p:sldId id="433" r:id="rId27"/>
    <p:sldId id="434" r:id="rId28"/>
    <p:sldId id="435" r:id="rId29"/>
    <p:sldId id="436" r:id="rId30"/>
    <p:sldId id="437" r:id="rId31"/>
    <p:sldId id="438" r:id="rId32"/>
    <p:sldId id="439" r:id="rId33"/>
    <p:sldId id="440" r:id="rId34"/>
    <p:sldId id="475" r:id="rId35"/>
    <p:sldId id="476" r:id="rId36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3C051"/>
    <a:srgbClr val="F4FCC4"/>
    <a:srgbClr val="4A7EBB"/>
    <a:srgbClr val="9D4B07"/>
    <a:srgbClr val="007434"/>
    <a:srgbClr val="D1D153"/>
    <a:srgbClr val="F1FBB3"/>
    <a:srgbClr val="EDFA9E"/>
    <a:srgbClr val="EDF864"/>
    <a:srgbClr val="E1F11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79" autoAdjust="0"/>
    <p:restoredTop sz="91652" autoAdjust="0"/>
  </p:normalViewPr>
  <p:slideViewPr>
    <p:cSldViewPr>
      <p:cViewPr>
        <p:scale>
          <a:sx n="60" d="100"/>
          <a:sy n="60" d="100"/>
        </p:scale>
        <p:origin x="-1824" y="-59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2" d="100"/>
          <a:sy n="52" d="100"/>
        </p:scale>
        <p:origin x="-1854" y="-96"/>
      </p:cViewPr>
      <p:guideLst>
        <p:guide orient="horz" pos="2928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FA4B1C-258B-46A1-8275-B61B03884FB5}" type="datetimeFigureOut">
              <a:rPr lang="en-US" smtClean="0"/>
              <a:pPr/>
              <a:t>10/15/2013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92AA02-5520-4094-9864-8975EC995B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861009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CD161E-CF87-4295-8BBA-E14C65E3E1E1}" type="datetimeFigureOut">
              <a:rPr lang="en-US" smtClean="0"/>
              <a:pPr/>
              <a:t>10/15/2013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C82132-8101-4721-A024-5DF1371802B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677085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latin typeface="Arial Narrow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b="1">
                <a:solidFill>
                  <a:schemeClr val="tx1">
                    <a:tint val="75000"/>
                  </a:schemeClr>
                </a:solidFill>
                <a:latin typeface="Arial Narrow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ED0B0-45FE-4C6B-B1B0-58611179683F}" type="datetimeFigureOut">
              <a:rPr lang="en-US" smtClean="0"/>
              <a:pPr/>
              <a:t>10/15/2013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1BA29-2A07-4225-8297-8E1A1C961E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847182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ED0B0-45FE-4C6B-B1B0-58611179683F}" type="datetimeFigureOut">
              <a:rPr lang="en-US" smtClean="0"/>
              <a:pPr/>
              <a:t>10/15/2013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1BA29-2A07-4225-8297-8E1A1C961E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563177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ED0B0-45FE-4C6B-B1B0-58611179683F}" type="datetimeFigureOut">
              <a:rPr lang="en-US" smtClean="0"/>
              <a:pPr/>
              <a:t>10/15/2013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1BA29-2A07-4225-8297-8E1A1C961E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320371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ED0B0-45FE-4C6B-B1B0-58611179683F}" type="datetimeFigureOut">
              <a:rPr lang="en-US" smtClean="0"/>
              <a:pPr/>
              <a:t>10/15/2013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1BA29-2A07-4225-8297-8E1A1C961E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509234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ED0B0-45FE-4C6B-B1B0-58611179683F}" type="datetimeFigureOut">
              <a:rPr lang="en-US" smtClean="0"/>
              <a:pPr/>
              <a:t>10/15/2013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1BA29-2A07-4225-8297-8E1A1C961E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780038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ED0B0-45FE-4C6B-B1B0-58611179683F}" type="datetimeFigureOut">
              <a:rPr lang="en-US" smtClean="0"/>
              <a:pPr/>
              <a:t>10/15/2013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1BA29-2A07-4225-8297-8E1A1C961E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326237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ED0B0-45FE-4C6B-B1B0-58611179683F}" type="datetimeFigureOut">
              <a:rPr lang="en-US" smtClean="0"/>
              <a:pPr/>
              <a:t>10/15/2013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1BA29-2A07-4225-8297-8E1A1C961E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231720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ED0B0-45FE-4C6B-B1B0-58611179683F}" type="datetimeFigureOut">
              <a:rPr lang="en-US" smtClean="0"/>
              <a:pPr/>
              <a:t>10/15/2013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1BA29-2A07-4225-8297-8E1A1C961E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513572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ED0B0-45FE-4C6B-B1B0-58611179683F}" type="datetimeFigureOut">
              <a:rPr lang="en-US" smtClean="0"/>
              <a:pPr/>
              <a:t>10/15/2013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1BA29-2A07-4225-8297-8E1A1C961E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685337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ED0B0-45FE-4C6B-B1B0-58611179683F}" type="datetimeFigureOut">
              <a:rPr lang="en-US" smtClean="0"/>
              <a:pPr/>
              <a:t>10/15/2013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1BA29-2A07-4225-8297-8E1A1C961E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282671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ED0B0-45FE-4C6B-B1B0-58611179683F}" type="datetimeFigureOut">
              <a:rPr lang="en-US" smtClean="0"/>
              <a:pPr/>
              <a:t>10/15/2013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1BA29-2A07-4225-8297-8E1A1C961E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007344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EC8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7ED0B0-45FE-4C6B-B1B0-58611179683F}" type="datetimeFigureOut">
              <a:rPr lang="en-US" smtClean="0"/>
              <a:pPr/>
              <a:t>10/15/2013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71BA29-2A07-4225-8297-8E1A1C961E26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747252"/>
            <a:ext cx="9144000" cy="0"/>
          </a:xfrm>
          <a:prstGeom prst="line">
            <a:avLst/>
          </a:prstGeom>
          <a:ln w="63500">
            <a:solidFill>
              <a:srgbClr val="F4FCC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76200">
            <a:solidFill>
              <a:srgbClr val="F4FCC4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l"/>
            <a:endParaRPr lang="en-US" u="none">
              <a:latin typeface="Comic Sans MS" pitchFamily="66" charset="0"/>
            </a:endParaRPr>
          </a:p>
        </p:txBody>
      </p:sp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BEBA8EAE-BF5A-486C-A8C5-ECC9F3942E4B}">
                <a14:imgProps xmlns:a14="http://schemas.microsoft.com/office/drawing/2010/main" xmlns="">
                  <a14:imgLayer r:embed="rId14">
                    <a14:imgEffect>
                      <a14:backgroundRemoval t="10000" b="99394" l="620" r="89876">
                        <a14:foregroundMark x1="82645" y1="21061" x2="82645" y2="21061"/>
                        <a14:foregroundMark x1="79339" y1="20455" x2="79339" y2="20455"/>
                        <a14:foregroundMark x1="85744" y1="21667" x2="85744" y2="21667"/>
                        <a14:foregroundMark x1="35744" y1="30152" x2="35744" y2="30152"/>
                        <a14:foregroundMark x1="36570" y1="29091" x2="36570" y2="2909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flipH="1">
            <a:off x="8258502" y="-76200"/>
            <a:ext cx="898634" cy="12483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3381363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39471D"/>
          </a:solidFill>
          <a:latin typeface="Arial Narrow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b="1" kern="1200">
          <a:solidFill>
            <a:srgbClr val="39471D"/>
          </a:solidFill>
          <a:latin typeface="Arial Narrow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b="1" kern="1200">
          <a:solidFill>
            <a:srgbClr val="39471D"/>
          </a:solidFill>
          <a:latin typeface="Arial Narrow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b="1" kern="1200">
          <a:solidFill>
            <a:srgbClr val="39471D"/>
          </a:solidFill>
          <a:latin typeface="Arial Narrow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b="1" kern="1200">
          <a:solidFill>
            <a:srgbClr val="39471D"/>
          </a:solidFill>
          <a:latin typeface="Arial Narrow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b="1" kern="1200">
          <a:solidFill>
            <a:srgbClr val="39471D"/>
          </a:solidFill>
          <a:latin typeface="Arial Narrow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1066800" y="1418898"/>
            <a:ext cx="7086600" cy="3886200"/>
          </a:xfrm>
          <a:prstGeom prst="rect">
            <a:avLst/>
          </a:prstGeom>
          <a:solidFill>
            <a:srgbClr val="F1FBB3"/>
          </a:solidFill>
          <a:ln w="57150">
            <a:solidFill>
              <a:srgbClr val="D3C05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1676400" y="2120464"/>
            <a:ext cx="60198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 smtClean="0">
                <a:latin typeface="Arial Narrow" pitchFamily="34" charset="0"/>
              </a:rPr>
              <a:t>FW364 Ecological Problem Solving </a:t>
            </a:r>
            <a:endParaRPr lang="en-US" sz="3000" b="1" dirty="0">
              <a:latin typeface="Arial Narrow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537307" y="3415864"/>
            <a:ext cx="623509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 smtClean="0">
                <a:latin typeface="Arial Narrow" pitchFamily="34" charset="0"/>
              </a:rPr>
              <a:t>Class 13: Age Structure</a:t>
            </a:r>
            <a:endParaRPr lang="en-US" sz="3000" b="1" dirty="0">
              <a:latin typeface="Arial Narrow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514600" y="4025464"/>
            <a:ext cx="403700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 smtClean="0">
                <a:latin typeface="Arial Narrow" pitchFamily="34" charset="0"/>
              </a:rPr>
              <a:t>Oct. 21, 2013</a:t>
            </a:r>
            <a:endParaRPr lang="en-US" sz="3000" b="1" dirty="0">
              <a:latin typeface="Arial Narrow" pitchFamily="34" charset="0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3042939" y="3111064"/>
            <a:ext cx="3048000" cy="0"/>
          </a:xfrm>
          <a:prstGeom prst="line">
            <a:avLst/>
          </a:prstGeom>
          <a:ln w="38100">
            <a:solidFill>
              <a:srgbClr val="D3C05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756715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/>
          <p:cNvSpPr txBox="1"/>
          <p:nvPr/>
        </p:nvSpPr>
        <p:spPr>
          <a:xfrm>
            <a:off x="672664" y="107732"/>
            <a:ext cx="774086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 smtClean="0">
                <a:latin typeface="Arial Narrow" pitchFamily="34" charset="0"/>
              </a:rPr>
              <a:t>Matrix Algebra</a:t>
            </a:r>
            <a:endParaRPr lang="en-US" sz="3000" b="1" dirty="0">
              <a:latin typeface="Arial Narrow" pitchFamily="34" charset="0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838200" y="3883203"/>
            <a:ext cx="1334814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b="1" dirty="0" smtClean="0">
                <a:solidFill>
                  <a:srgbClr val="002060"/>
                </a:solidFill>
                <a:latin typeface="Arial Narrow" pitchFamily="34" charset="0"/>
              </a:rPr>
              <a:t>Row 1</a:t>
            </a:r>
            <a:endParaRPr lang="en-US" sz="1000" b="1" dirty="0">
              <a:solidFill>
                <a:srgbClr val="002060"/>
              </a:solidFill>
              <a:latin typeface="Arial Narrow" pitchFamily="34" charset="0"/>
            </a:endParaRPr>
          </a:p>
        </p:txBody>
      </p:sp>
      <p:graphicFrame>
        <p:nvGraphicFramePr>
          <p:cNvPr id="21" name="Group 27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277559148"/>
              </p:ext>
            </p:extLst>
          </p:nvPr>
        </p:nvGraphicFramePr>
        <p:xfrm>
          <a:off x="2141482" y="3822769"/>
          <a:ext cx="990600" cy="1280160"/>
        </p:xfrm>
        <a:graphic>
          <a:graphicData uri="http://schemas.openxmlformats.org/drawingml/2006/table">
            <a:tbl>
              <a:tblPr/>
              <a:tblGrid>
                <a:gridCol w="990600"/>
              </a:tblGrid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1  2  4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4  5  7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7  8  0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3" name="Rectangle 22"/>
          <p:cNvSpPr/>
          <p:nvPr/>
        </p:nvSpPr>
        <p:spPr>
          <a:xfrm>
            <a:off x="407350" y="961698"/>
            <a:ext cx="8279450" cy="14927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b="1" dirty="0" smtClean="0">
                <a:latin typeface="Arial Narrow" pitchFamily="34" charset="0"/>
              </a:rPr>
              <a:t>Matrix Basics:</a:t>
            </a:r>
          </a:p>
          <a:p>
            <a:pPr algn="ctr"/>
            <a:endParaRPr lang="en-US" sz="1500" b="1" dirty="0">
              <a:latin typeface="Arial Narrow" pitchFamily="34" charset="0"/>
            </a:endParaRPr>
          </a:p>
          <a:p>
            <a:pPr algn="ctr"/>
            <a:r>
              <a:rPr lang="en-US" sz="2200" b="1" dirty="0" smtClean="0">
                <a:latin typeface="Arial Narrow" pitchFamily="34" charset="0"/>
              </a:rPr>
              <a:t>A matrix is a table of numbers arranged in rows and columns</a:t>
            </a:r>
          </a:p>
          <a:p>
            <a:pPr algn="ctr"/>
            <a:r>
              <a:rPr lang="en-US" sz="2200" b="1" dirty="0" smtClean="0">
                <a:latin typeface="Arial Narrow" pitchFamily="34" charset="0"/>
              </a:rPr>
              <a:t>(kind of like a spreadsheet)</a:t>
            </a:r>
          </a:p>
          <a:p>
            <a:endParaRPr lang="en-US" sz="1000" b="1" dirty="0">
              <a:latin typeface="Arial Narrow" pitchFamily="34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846082" y="4258984"/>
            <a:ext cx="1334814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b="1" dirty="0" smtClean="0">
                <a:solidFill>
                  <a:srgbClr val="002060"/>
                </a:solidFill>
                <a:latin typeface="Arial Narrow" pitchFamily="34" charset="0"/>
              </a:rPr>
              <a:t>Row 2</a:t>
            </a:r>
            <a:endParaRPr lang="en-US" sz="1000" b="1" dirty="0">
              <a:solidFill>
                <a:srgbClr val="002060"/>
              </a:solidFill>
              <a:latin typeface="Arial Narrow" pitchFamily="34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846082" y="4658339"/>
            <a:ext cx="1334814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b="1" dirty="0" smtClean="0">
                <a:solidFill>
                  <a:srgbClr val="002060"/>
                </a:solidFill>
                <a:latin typeface="Arial Narrow" pitchFamily="34" charset="0"/>
              </a:rPr>
              <a:t>Row 3</a:t>
            </a:r>
            <a:endParaRPr lang="en-US" sz="1000" b="1" dirty="0">
              <a:solidFill>
                <a:srgbClr val="002060"/>
              </a:solidFill>
              <a:latin typeface="Arial Narrow" pitchFamily="34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1303282" y="2985095"/>
            <a:ext cx="1334814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b="1" dirty="0" smtClean="0">
                <a:solidFill>
                  <a:srgbClr val="002060"/>
                </a:solidFill>
                <a:latin typeface="Arial Narrow" pitchFamily="34" charset="0"/>
              </a:rPr>
              <a:t>Column 1</a:t>
            </a:r>
            <a:endParaRPr lang="en-US" sz="1000" b="1" dirty="0">
              <a:solidFill>
                <a:srgbClr val="002060"/>
              </a:solidFill>
              <a:latin typeface="Arial Narrow" pitchFamily="34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2025868" y="2588329"/>
            <a:ext cx="1334814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b="1" dirty="0" smtClean="0">
                <a:solidFill>
                  <a:srgbClr val="002060"/>
                </a:solidFill>
                <a:latin typeface="Arial Narrow" pitchFamily="34" charset="0"/>
              </a:rPr>
              <a:t>Column 2</a:t>
            </a:r>
            <a:endParaRPr lang="en-US" sz="1000" b="1" dirty="0">
              <a:solidFill>
                <a:srgbClr val="002060"/>
              </a:solidFill>
              <a:latin typeface="Arial Narrow" pitchFamily="34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2674882" y="2985095"/>
            <a:ext cx="1334814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b="1" dirty="0" smtClean="0">
                <a:solidFill>
                  <a:srgbClr val="002060"/>
                </a:solidFill>
                <a:latin typeface="Arial Narrow" pitchFamily="34" charset="0"/>
              </a:rPr>
              <a:t>Column 3</a:t>
            </a:r>
            <a:endParaRPr lang="en-US" sz="1000" b="1" dirty="0">
              <a:solidFill>
                <a:srgbClr val="002060"/>
              </a:solidFill>
              <a:latin typeface="Arial Narrow" pitchFamily="34" charset="0"/>
            </a:endParaRPr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2010102" y="3368684"/>
            <a:ext cx="268014" cy="467221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2627584" y="3019216"/>
            <a:ext cx="0" cy="79833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flipH="1">
            <a:off x="2950780" y="3402617"/>
            <a:ext cx="273268" cy="42548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Rectangle 44"/>
          <p:cNvSpPr/>
          <p:nvPr/>
        </p:nvSpPr>
        <p:spPr>
          <a:xfrm>
            <a:off x="3838902" y="2693313"/>
            <a:ext cx="507905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b="1" dirty="0" smtClean="0">
                <a:latin typeface="Arial Narrow" pitchFamily="34" charset="0"/>
              </a:rPr>
              <a:t>Can have single </a:t>
            </a:r>
            <a:r>
              <a:rPr lang="en-US" sz="2200" b="1" u="sng" dirty="0" smtClean="0">
                <a:latin typeface="Arial Narrow" pitchFamily="34" charset="0"/>
              </a:rPr>
              <a:t>column matrices</a:t>
            </a:r>
            <a:r>
              <a:rPr lang="en-US" sz="2200" b="1" dirty="0" smtClean="0">
                <a:latin typeface="Arial Narrow" pitchFamily="34" charset="0"/>
              </a:rPr>
              <a:t>:</a:t>
            </a:r>
          </a:p>
        </p:txBody>
      </p:sp>
      <p:sp>
        <p:nvSpPr>
          <p:cNvPr id="15" name="Rectangle 14"/>
          <p:cNvSpPr/>
          <p:nvPr/>
        </p:nvSpPr>
        <p:spPr>
          <a:xfrm>
            <a:off x="3886200" y="4800600"/>
            <a:ext cx="5110582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b="1" dirty="0" smtClean="0">
                <a:latin typeface="Arial Narrow" pitchFamily="34" charset="0"/>
              </a:rPr>
              <a:t>Column matrices are called </a:t>
            </a:r>
            <a:r>
              <a:rPr lang="en-US" sz="2200" b="1" u="sng" dirty="0" smtClean="0">
                <a:latin typeface="Arial Narrow" pitchFamily="34" charset="0"/>
              </a:rPr>
              <a:t>column vectors</a:t>
            </a:r>
          </a:p>
          <a:p>
            <a:pPr algn="ctr"/>
            <a:endParaRPr lang="en-US" sz="1500" b="1" u="sng" dirty="0">
              <a:latin typeface="Arial Narrow" pitchFamily="34" charset="0"/>
            </a:endParaRPr>
          </a:p>
          <a:p>
            <a:pPr algn="ctr"/>
            <a:r>
              <a:rPr lang="en-US" sz="2200" b="1" dirty="0" smtClean="0">
                <a:solidFill>
                  <a:srgbClr val="002060"/>
                </a:solidFill>
                <a:latin typeface="Arial Narrow" pitchFamily="34" charset="0"/>
              </a:rPr>
              <a:t>The above column vector has</a:t>
            </a:r>
          </a:p>
          <a:p>
            <a:pPr algn="ctr"/>
            <a:r>
              <a:rPr lang="en-US" sz="2200" b="1" dirty="0" smtClean="0">
                <a:solidFill>
                  <a:srgbClr val="002060"/>
                </a:solidFill>
                <a:latin typeface="Arial Narrow" pitchFamily="34" charset="0"/>
              </a:rPr>
              <a:t>dimensions of 3 x 1</a:t>
            </a:r>
          </a:p>
        </p:txBody>
      </p:sp>
      <p:graphicFrame>
        <p:nvGraphicFramePr>
          <p:cNvPr id="16" name="Group 28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805558270"/>
              </p:ext>
            </p:extLst>
          </p:nvPr>
        </p:nvGraphicFramePr>
        <p:xfrm>
          <a:off x="6197086" y="3276600"/>
          <a:ext cx="511066" cy="1279950"/>
        </p:xfrm>
        <a:graphic>
          <a:graphicData uri="http://schemas.openxmlformats.org/drawingml/2006/table">
            <a:tbl>
              <a:tblPr/>
              <a:tblGrid>
                <a:gridCol w="511066"/>
              </a:tblGrid>
              <a:tr h="2741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17</a:t>
                      </a:r>
                    </a:p>
                  </a:txBody>
                  <a:tcPr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1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35</a:t>
                      </a:r>
                    </a:p>
                  </a:txBody>
                  <a:tcPr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1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23</a:t>
                      </a:r>
                    </a:p>
                  </a:txBody>
                  <a:tcPr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86790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/>
          <p:cNvSpPr txBox="1"/>
          <p:nvPr/>
        </p:nvSpPr>
        <p:spPr>
          <a:xfrm>
            <a:off x="672664" y="107732"/>
            <a:ext cx="774086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 smtClean="0">
                <a:latin typeface="Arial Narrow" pitchFamily="34" charset="0"/>
              </a:rPr>
              <a:t>Matrix Algebra</a:t>
            </a:r>
            <a:endParaRPr lang="en-US" sz="3000" b="1" dirty="0">
              <a:latin typeface="Arial Narrow" pitchFamily="34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407350" y="991850"/>
            <a:ext cx="8279450" cy="18312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b="1" dirty="0" smtClean="0">
                <a:latin typeface="Arial Narrow" pitchFamily="34" charset="0"/>
              </a:rPr>
              <a:t>We can </a:t>
            </a:r>
            <a:r>
              <a:rPr lang="en-US" sz="2200" b="1" u="sng" dirty="0" smtClean="0">
                <a:latin typeface="Arial Narrow" pitchFamily="34" charset="0"/>
              </a:rPr>
              <a:t>multiply</a:t>
            </a:r>
            <a:r>
              <a:rPr lang="en-US" sz="2200" b="1" dirty="0" smtClean="0">
                <a:latin typeface="Arial Narrow" pitchFamily="34" charset="0"/>
              </a:rPr>
              <a:t> matrices together</a:t>
            </a:r>
          </a:p>
          <a:p>
            <a:pPr algn="ctr"/>
            <a:endParaRPr lang="en-US" sz="1500" b="1" dirty="0">
              <a:latin typeface="Arial Narrow" pitchFamily="34" charset="0"/>
            </a:endParaRPr>
          </a:p>
          <a:p>
            <a:pPr algn="ctr"/>
            <a:r>
              <a:rPr lang="en-US" sz="2200" b="1" dirty="0" smtClean="0">
                <a:latin typeface="Arial Narrow" pitchFamily="34" charset="0"/>
              </a:rPr>
              <a:t>All of our ecological examples will involve</a:t>
            </a:r>
          </a:p>
          <a:p>
            <a:pPr algn="ctr"/>
            <a:r>
              <a:rPr lang="en-US" sz="2200" b="1" dirty="0" smtClean="0">
                <a:latin typeface="Arial Narrow" pitchFamily="34" charset="0"/>
              </a:rPr>
              <a:t>square matrices multiplied by column vectors</a:t>
            </a:r>
          </a:p>
          <a:p>
            <a:pPr algn="ctr"/>
            <a:endParaRPr lang="en-US" sz="1000" b="1" dirty="0" smtClean="0">
              <a:latin typeface="Arial Narrow" pitchFamily="34" charset="0"/>
            </a:endParaRPr>
          </a:p>
          <a:p>
            <a:pPr algn="ctr"/>
            <a:r>
              <a:rPr lang="en-US" sz="2200" b="1" dirty="0" smtClean="0">
                <a:latin typeface="Arial Narrow" pitchFamily="34" charset="0"/>
                <a:sym typeface="Wingdings" pitchFamily="2" charset="2"/>
              </a:rPr>
              <a:t> Focus of my review</a:t>
            </a:r>
            <a:endParaRPr lang="en-US" sz="2200" b="1" dirty="0">
              <a:latin typeface="Arial Narrow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03373" y="3078540"/>
            <a:ext cx="8279450" cy="31854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b="1" u="sng" dirty="0" smtClean="0">
                <a:latin typeface="Arial Narrow" pitchFamily="34" charset="0"/>
              </a:rPr>
              <a:t>General Form</a:t>
            </a:r>
            <a:r>
              <a:rPr lang="en-US" sz="2200" b="1" dirty="0" smtClean="0">
                <a:latin typeface="Arial Narrow" pitchFamily="34" charset="0"/>
              </a:rPr>
              <a:t>:</a:t>
            </a:r>
          </a:p>
          <a:p>
            <a:pPr algn="ctr"/>
            <a:endParaRPr lang="en-US" sz="1500" b="1" dirty="0">
              <a:latin typeface="Arial Narrow" pitchFamily="34" charset="0"/>
            </a:endParaRPr>
          </a:p>
          <a:p>
            <a:pPr algn="ctr"/>
            <a:r>
              <a:rPr lang="en-US" sz="2200" b="1" dirty="0" smtClean="0">
                <a:latin typeface="Arial Narrow" pitchFamily="34" charset="0"/>
              </a:rPr>
              <a:t>Square matrix  x  Column vector  =  Column vector</a:t>
            </a:r>
          </a:p>
          <a:p>
            <a:pPr algn="ctr"/>
            <a:endParaRPr lang="en-US" sz="1500" b="1" dirty="0" smtClean="0">
              <a:latin typeface="Arial Narrow" pitchFamily="34" charset="0"/>
              <a:sym typeface="Wingdings" pitchFamily="2" charset="2"/>
            </a:endParaRPr>
          </a:p>
          <a:p>
            <a:pPr algn="ctr"/>
            <a:endParaRPr lang="en-US" sz="1500" b="1" dirty="0">
              <a:latin typeface="Arial Narrow" pitchFamily="34" charset="0"/>
              <a:sym typeface="Wingdings" pitchFamily="2" charset="2"/>
            </a:endParaRPr>
          </a:p>
          <a:p>
            <a:pPr algn="ctr"/>
            <a:endParaRPr lang="en-US" sz="1500" b="1" dirty="0" smtClean="0">
              <a:latin typeface="Arial Narrow" pitchFamily="34" charset="0"/>
              <a:sym typeface="Wingdings" pitchFamily="2" charset="2"/>
            </a:endParaRPr>
          </a:p>
          <a:p>
            <a:pPr algn="ctr"/>
            <a:endParaRPr lang="en-US" sz="1500" b="1" dirty="0">
              <a:latin typeface="Arial Narrow" pitchFamily="34" charset="0"/>
              <a:sym typeface="Wingdings" pitchFamily="2" charset="2"/>
            </a:endParaRPr>
          </a:p>
          <a:p>
            <a:pPr algn="ctr"/>
            <a:endParaRPr lang="en-US" sz="1500" b="1" dirty="0" smtClean="0">
              <a:latin typeface="Arial Narrow" pitchFamily="34" charset="0"/>
              <a:sym typeface="Wingdings" pitchFamily="2" charset="2"/>
            </a:endParaRPr>
          </a:p>
          <a:p>
            <a:pPr algn="ctr"/>
            <a:endParaRPr lang="en-US" sz="1500" b="1" dirty="0" smtClean="0">
              <a:latin typeface="Arial Narrow" pitchFamily="34" charset="0"/>
              <a:sym typeface="Wingdings" pitchFamily="2" charset="2"/>
            </a:endParaRPr>
          </a:p>
          <a:p>
            <a:pPr algn="ctr"/>
            <a:endParaRPr lang="en-US" sz="1500" b="1" dirty="0">
              <a:latin typeface="Arial Narrow" pitchFamily="34" charset="0"/>
              <a:sym typeface="Wingdings" pitchFamily="2" charset="2"/>
            </a:endParaRPr>
          </a:p>
          <a:p>
            <a:pPr algn="ctr"/>
            <a:endParaRPr lang="en-US" sz="1500" b="1" dirty="0" smtClean="0">
              <a:latin typeface="Arial Narrow" pitchFamily="34" charset="0"/>
              <a:sym typeface="Wingdings" pitchFamily="2" charset="2"/>
            </a:endParaRPr>
          </a:p>
          <a:p>
            <a:pPr marL="342900" indent="-342900" algn="ctr">
              <a:buFont typeface="Wingdings"/>
              <a:buChar char="à"/>
            </a:pPr>
            <a:r>
              <a:rPr lang="en-US" sz="2200" b="1" dirty="0" smtClean="0">
                <a:latin typeface="Arial Narrow" pitchFamily="34" charset="0"/>
                <a:sym typeface="Wingdings" pitchFamily="2" charset="2"/>
              </a:rPr>
              <a:t>I’ll call the resulting column vector the “results vector”</a:t>
            </a:r>
          </a:p>
        </p:txBody>
      </p:sp>
      <p:graphicFrame>
        <p:nvGraphicFramePr>
          <p:cNvPr id="19" name="Group 27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937152032"/>
              </p:ext>
            </p:extLst>
          </p:nvPr>
        </p:nvGraphicFramePr>
        <p:xfrm>
          <a:off x="2819400" y="4191000"/>
          <a:ext cx="990600" cy="1280160"/>
        </p:xfrm>
        <a:graphic>
          <a:graphicData uri="http://schemas.openxmlformats.org/drawingml/2006/table">
            <a:tbl>
              <a:tblPr/>
              <a:tblGrid>
                <a:gridCol w="990600"/>
              </a:tblGrid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1  2  4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4  5  7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7  8  0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0" name="Group 28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612243826"/>
              </p:ext>
            </p:extLst>
          </p:nvPr>
        </p:nvGraphicFramePr>
        <p:xfrm>
          <a:off x="5432534" y="4191000"/>
          <a:ext cx="511066" cy="1279950"/>
        </p:xfrm>
        <a:graphic>
          <a:graphicData uri="http://schemas.openxmlformats.org/drawingml/2006/table">
            <a:tbl>
              <a:tblPr/>
              <a:tblGrid>
                <a:gridCol w="511066"/>
              </a:tblGrid>
              <a:tr h="2741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17</a:t>
                      </a:r>
                    </a:p>
                  </a:txBody>
                  <a:tcPr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1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35</a:t>
                      </a:r>
                    </a:p>
                  </a:txBody>
                  <a:tcPr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1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23</a:t>
                      </a:r>
                    </a:p>
                  </a:txBody>
                  <a:tcPr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6" name="Group 2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665814762"/>
              </p:ext>
            </p:extLst>
          </p:nvPr>
        </p:nvGraphicFramePr>
        <p:xfrm>
          <a:off x="4955629" y="4616668"/>
          <a:ext cx="228600" cy="457200"/>
        </p:xfrm>
        <a:graphic>
          <a:graphicData uri="http://schemas.openxmlformats.org/drawingml/2006/table">
            <a:tbl>
              <a:tblPr/>
              <a:tblGrid>
                <a:gridCol w="228600"/>
              </a:tblGrid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=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8" name="Group 27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217072"/>
              </p:ext>
            </p:extLst>
          </p:nvPr>
        </p:nvGraphicFramePr>
        <p:xfrm>
          <a:off x="4343400" y="4191000"/>
          <a:ext cx="381000" cy="1280160"/>
        </p:xfrm>
        <a:graphic>
          <a:graphicData uri="http://schemas.openxmlformats.org/drawingml/2006/table">
            <a:tbl>
              <a:tblPr/>
              <a:tblGrid>
                <a:gridCol w="381000"/>
              </a:tblGrid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9" name="Group 1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203141528"/>
              </p:ext>
            </p:extLst>
          </p:nvPr>
        </p:nvGraphicFramePr>
        <p:xfrm>
          <a:off x="3946634" y="4666229"/>
          <a:ext cx="208280" cy="457200"/>
        </p:xfrm>
        <a:graphic>
          <a:graphicData uri="http://schemas.openxmlformats.org/drawingml/2006/table">
            <a:tbl>
              <a:tblPr/>
              <a:tblGrid>
                <a:gridCol w="208280"/>
              </a:tblGrid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*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540337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/>
          <p:cNvSpPr txBox="1"/>
          <p:nvPr/>
        </p:nvSpPr>
        <p:spPr>
          <a:xfrm>
            <a:off x="672664" y="107732"/>
            <a:ext cx="774086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 smtClean="0">
                <a:latin typeface="Arial Narrow" pitchFamily="34" charset="0"/>
              </a:rPr>
              <a:t>Matrix Algebra</a:t>
            </a:r>
            <a:endParaRPr lang="en-US" sz="3000" b="1" dirty="0">
              <a:latin typeface="Arial Narrow" pitchFamily="34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407350" y="1077347"/>
            <a:ext cx="827945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b="1" u="sng" dirty="0" smtClean="0">
                <a:latin typeface="Arial Narrow" pitchFamily="34" charset="0"/>
              </a:rPr>
              <a:t>Order matters</a:t>
            </a:r>
            <a:r>
              <a:rPr lang="en-US" sz="2200" b="1" dirty="0" smtClean="0">
                <a:latin typeface="Arial Narrow" pitchFamily="34" charset="0"/>
              </a:rPr>
              <a:t> for matrix algebra!</a:t>
            </a:r>
          </a:p>
        </p:txBody>
      </p:sp>
      <p:graphicFrame>
        <p:nvGraphicFramePr>
          <p:cNvPr id="19" name="Group 27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886892214"/>
              </p:ext>
            </p:extLst>
          </p:nvPr>
        </p:nvGraphicFramePr>
        <p:xfrm>
          <a:off x="2057400" y="1905000"/>
          <a:ext cx="990600" cy="1280160"/>
        </p:xfrm>
        <a:graphic>
          <a:graphicData uri="http://schemas.openxmlformats.org/drawingml/2006/table">
            <a:tbl>
              <a:tblPr/>
              <a:tblGrid>
                <a:gridCol w="990600"/>
              </a:tblGrid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1  2  4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4  5  7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7  8  0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6" name="Group 2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454047498"/>
              </p:ext>
            </p:extLst>
          </p:nvPr>
        </p:nvGraphicFramePr>
        <p:xfrm>
          <a:off x="4346029" y="2330668"/>
          <a:ext cx="225971" cy="457200"/>
        </p:xfrm>
        <a:graphic>
          <a:graphicData uri="http://schemas.openxmlformats.org/drawingml/2006/table">
            <a:tbl>
              <a:tblPr/>
              <a:tblGrid>
                <a:gridCol w="225971"/>
              </a:tblGrid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≠</a:t>
                      </a:r>
                      <a:endParaRPr kumimoji="0" lang="en-US" sz="2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12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8" name="Group 27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759157"/>
              </p:ext>
            </p:extLst>
          </p:nvPr>
        </p:nvGraphicFramePr>
        <p:xfrm>
          <a:off x="3581400" y="1905000"/>
          <a:ext cx="381000" cy="1280160"/>
        </p:xfrm>
        <a:graphic>
          <a:graphicData uri="http://schemas.openxmlformats.org/drawingml/2006/table">
            <a:tbl>
              <a:tblPr/>
              <a:tblGrid>
                <a:gridCol w="381000"/>
              </a:tblGrid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9" name="Group 1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281905567"/>
              </p:ext>
            </p:extLst>
          </p:nvPr>
        </p:nvGraphicFramePr>
        <p:xfrm>
          <a:off x="3184634" y="2380229"/>
          <a:ext cx="208280" cy="457200"/>
        </p:xfrm>
        <a:graphic>
          <a:graphicData uri="http://schemas.openxmlformats.org/drawingml/2006/table">
            <a:tbl>
              <a:tblPr/>
              <a:tblGrid>
                <a:gridCol w="208280"/>
              </a:tblGrid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*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0" name="Group 27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681520943"/>
              </p:ext>
            </p:extLst>
          </p:nvPr>
        </p:nvGraphicFramePr>
        <p:xfrm>
          <a:off x="6019800" y="1905000"/>
          <a:ext cx="990600" cy="1280160"/>
        </p:xfrm>
        <a:graphic>
          <a:graphicData uri="http://schemas.openxmlformats.org/drawingml/2006/table">
            <a:tbl>
              <a:tblPr/>
              <a:tblGrid>
                <a:gridCol w="990600"/>
              </a:tblGrid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1  2  4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4  5  7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7  8  0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3" name="Group 27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724846796"/>
              </p:ext>
            </p:extLst>
          </p:nvPr>
        </p:nvGraphicFramePr>
        <p:xfrm>
          <a:off x="5016064" y="1905000"/>
          <a:ext cx="381000" cy="1280160"/>
        </p:xfrm>
        <a:graphic>
          <a:graphicData uri="http://schemas.openxmlformats.org/drawingml/2006/table">
            <a:tbl>
              <a:tblPr/>
              <a:tblGrid>
                <a:gridCol w="381000"/>
              </a:tblGrid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5" name="Group 1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107183634"/>
              </p:ext>
            </p:extLst>
          </p:nvPr>
        </p:nvGraphicFramePr>
        <p:xfrm>
          <a:off x="5546834" y="2380229"/>
          <a:ext cx="208280" cy="457200"/>
        </p:xfrm>
        <a:graphic>
          <a:graphicData uri="http://schemas.openxmlformats.org/drawingml/2006/table">
            <a:tbl>
              <a:tblPr/>
              <a:tblGrid>
                <a:gridCol w="208280"/>
              </a:tblGrid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*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8" name="Group 7"/>
          <p:cNvGrpSpPr/>
          <p:nvPr/>
        </p:nvGrpSpPr>
        <p:grpSpPr>
          <a:xfrm>
            <a:off x="1463566" y="3162299"/>
            <a:ext cx="3124200" cy="1464440"/>
            <a:chOff x="1463566" y="3162299"/>
            <a:chExt cx="3124200" cy="1464440"/>
          </a:xfrm>
        </p:grpSpPr>
        <p:sp>
          <p:nvSpPr>
            <p:cNvPr id="2" name="Right Bracket 1"/>
            <p:cNvSpPr/>
            <p:nvPr/>
          </p:nvSpPr>
          <p:spPr>
            <a:xfrm rot="5400000">
              <a:off x="2879834" y="2133599"/>
              <a:ext cx="266700" cy="2324100"/>
            </a:xfrm>
            <a:prstGeom prst="rightBracket">
              <a:avLst/>
            </a:prstGeom>
            <a:ln w="28575">
              <a:solidFill>
                <a:srgbClr val="4A7EB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" name="Straight Arrow Connector 4"/>
            <p:cNvCxnSpPr>
              <a:stCxn id="2" idx="2"/>
            </p:cNvCxnSpPr>
            <p:nvPr/>
          </p:nvCxnSpPr>
          <p:spPr>
            <a:xfrm>
              <a:off x="3013184" y="3428999"/>
              <a:ext cx="0" cy="381001"/>
            </a:xfrm>
            <a:prstGeom prst="straightConnector1">
              <a:avLst/>
            </a:prstGeom>
            <a:ln w="28575">
              <a:solidFill>
                <a:srgbClr val="4A7EBB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Rectangle 36"/>
            <p:cNvSpPr/>
            <p:nvPr/>
          </p:nvSpPr>
          <p:spPr>
            <a:xfrm>
              <a:off x="1463566" y="3857298"/>
              <a:ext cx="3124200" cy="76944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2200" b="1" dirty="0" smtClean="0">
                  <a:latin typeface="Arial Narrow" pitchFamily="34" charset="0"/>
                </a:rPr>
                <a:t>Our matrix multiplication will use this order</a:t>
              </a: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1935718" y="5065444"/>
            <a:ext cx="5304096" cy="694730"/>
            <a:chOff x="1935718" y="5065444"/>
            <a:chExt cx="5304096" cy="694730"/>
          </a:xfrm>
        </p:grpSpPr>
        <p:sp>
          <p:nvSpPr>
            <p:cNvPr id="39" name="Rectangle 38"/>
            <p:cNvSpPr/>
            <p:nvPr/>
          </p:nvSpPr>
          <p:spPr>
            <a:xfrm>
              <a:off x="1935718" y="5065444"/>
              <a:ext cx="5304096" cy="694730"/>
            </a:xfrm>
            <a:prstGeom prst="rect">
              <a:avLst/>
            </a:prstGeom>
            <a:solidFill>
              <a:srgbClr val="F1FBB3"/>
            </a:solidFill>
            <a:ln w="28575">
              <a:solidFill>
                <a:srgbClr val="D3C05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37"/>
            <p:cNvSpPr/>
            <p:nvPr/>
          </p:nvSpPr>
          <p:spPr>
            <a:xfrm>
              <a:off x="2286000" y="5181600"/>
              <a:ext cx="4572000" cy="43088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2200" b="1" dirty="0" smtClean="0">
                  <a:latin typeface="Arial Narrow" pitchFamily="34" charset="0"/>
                </a:rPr>
                <a:t>Let’s do some matrix multiplication!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xmlns="" val="656235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/>
          <p:cNvSpPr txBox="1"/>
          <p:nvPr/>
        </p:nvSpPr>
        <p:spPr>
          <a:xfrm>
            <a:off x="672664" y="107732"/>
            <a:ext cx="774086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 smtClean="0">
                <a:latin typeface="Arial Narrow" pitchFamily="34" charset="0"/>
              </a:rPr>
              <a:t>Matrix Algebra</a:t>
            </a:r>
            <a:endParaRPr lang="en-US" sz="3000" b="1" dirty="0">
              <a:latin typeface="Arial Narrow" pitchFamily="34" charset="0"/>
            </a:endParaRPr>
          </a:p>
        </p:txBody>
      </p:sp>
      <p:graphicFrame>
        <p:nvGraphicFramePr>
          <p:cNvPr id="18" name="Group 18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485946063"/>
              </p:ext>
            </p:extLst>
          </p:nvPr>
        </p:nvGraphicFramePr>
        <p:xfrm>
          <a:off x="3841532" y="1737148"/>
          <a:ext cx="381000" cy="853652"/>
        </p:xfrm>
        <a:graphic>
          <a:graphicData uri="http://schemas.openxmlformats.org/drawingml/2006/table">
            <a:tbl>
              <a:tblPr/>
              <a:tblGrid>
                <a:gridCol w="381000"/>
              </a:tblGrid>
              <a:tr h="274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X</a:t>
                      </a:r>
                    </a:p>
                  </a:txBody>
                  <a:tcPr marT="45773" marB="4577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Y</a:t>
                      </a:r>
                    </a:p>
                  </a:txBody>
                  <a:tcPr marT="45773" marB="4577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0" name="Group 15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190534506"/>
              </p:ext>
            </p:extLst>
          </p:nvPr>
        </p:nvGraphicFramePr>
        <p:xfrm>
          <a:off x="3429000" y="1965748"/>
          <a:ext cx="457200" cy="426720"/>
        </p:xfrm>
        <a:graphic>
          <a:graphicData uri="http://schemas.openxmlformats.org/drawingml/2006/table">
            <a:tbl>
              <a:tblPr/>
              <a:tblGrid>
                <a:gridCol w="4572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*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1" name="Group 16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144842616"/>
              </p:ext>
            </p:extLst>
          </p:nvPr>
        </p:nvGraphicFramePr>
        <p:xfrm>
          <a:off x="4267200" y="1921080"/>
          <a:ext cx="228600" cy="457200"/>
        </p:xfrm>
        <a:graphic>
          <a:graphicData uri="http://schemas.openxmlformats.org/drawingml/2006/table">
            <a:tbl>
              <a:tblPr/>
              <a:tblGrid>
                <a:gridCol w="228600"/>
              </a:tblGrid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=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4" name="Group 18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412056503"/>
              </p:ext>
            </p:extLst>
          </p:nvPr>
        </p:nvGraphicFramePr>
        <p:xfrm>
          <a:off x="4724400" y="1737148"/>
          <a:ext cx="1524000" cy="853652"/>
        </p:xfrm>
        <a:graphic>
          <a:graphicData uri="http://schemas.openxmlformats.org/drawingml/2006/table">
            <a:tbl>
              <a:tblPr/>
              <a:tblGrid>
                <a:gridCol w="1524000"/>
              </a:tblGrid>
              <a:tr h="274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A*X + B*Y</a:t>
                      </a:r>
                    </a:p>
                  </a:txBody>
                  <a:tcPr marT="45773" marB="4577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C*X + D*Y</a:t>
                      </a:r>
                    </a:p>
                  </a:txBody>
                  <a:tcPr marT="45773" marB="4577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5" name="Group 18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010815029"/>
              </p:ext>
            </p:extLst>
          </p:nvPr>
        </p:nvGraphicFramePr>
        <p:xfrm>
          <a:off x="2438400" y="1737148"/>
          <a:ext cx="838200" cy="853440"/>
        </p:xfrm>
        <a:graphic>
          <a:graphicData uri="http://schemas.openxmlformats.org/drawingml/2006/table">
            <a:tbl>
              <a:tblPr/>
              <a:tblGrid>
                <a:gridCol w="838200"/>
              </a:tblGrid>
              <a:tr h="274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A   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C   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7" name="Rectangle 26"/>
          <p:cNvSpPr/>
          <p:nvPr/>
        </p:nvSpPr>
        <p:spPr>
          <a:xfrm>
            <a:off x="2895600" y="1127548"/>
            <a:ext cx="33528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b="1" dirty="0" smtClean="0">
                <a:latin typeface="Arial Narrow" pitchFamily="34" charset="0"/>
              </a:rPr>
              <a:t>General process: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2409498" y="1707932"/>
            <a:ext cx="1841936" cy="457200"/>
            <a:chOff x="2409498" y="1707932"/>
            <a:chExt cx="1841936" cy="457200"/>
          </a:xfrm>
        </p:grpSpPr>
        <p:sp>
          <p:nvSpPr>
            <p:cNvPr id="3" name="Oval 2"/>
            <p:cNvSpPr/>
            <p:nvPr/>
          </p:nvSpPr>
          <p:spPr>
            <a:xfrm>
              <a:off x="2409498" y="1707932"/>
              <a:ext cx="457200" cy="45720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Oval 31"/>
            <p:cNvSpPr/>
            <p:nvPr/>
          </p:nvSpPr>
          <p:spPr>
            <a:xfrm rot="5400000">
              <a:off x="3794234" y="1707932"/>
              <a:ext cx="457200" cy="45720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" name="Rectangle 3"/>
          <p:cNvSpPr/>
          <p:nvPr/>
        </p:nvSpPr>
        <p:spPr>
          <a:xfrm>
            <a:off x="1752600" y="3200400"/>
            <a:ext cx="5715000" cy="32624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 u="sng" dirty="0" smtClean="0">
                <a:latin typeface="Arial Narrow" pitchFamily="34" charset="0"/>
              </a:rPr>
              <a:t>Step 1</a:t>
            </a:r>
            <a:r>
              <a:rPr lang="en-US" sz="2200" b="1" dirty="0" smtClean="0">
                <a:latin typeface="Arial Narrow" pitchFamily="34" charset="0"/>
              </a:rPr>
              <a:t>:</a:t>
            </a:r>
          </a:p>
          <a:p>
            <a:endParaRPr lang="en-US" sz="1500" b="1" dirty="0">
              <a:latin typeface="Arial Narrow" pitchFamily="34" charset="0"/>
            </a:endParaRPr>
          </a:p>
          <a:p>
            <a:r>
              <a:rPr lang="en-US" sz="2200" b="1" dirty="0" smtClean="0">
                <a:latin typeface="Arial Narrow" pitchFamily="34" charset="0"/>
              </a:rPr>
              <a:t>Multiply </a:t>
            </a:r>
            <a:r>
              <a:rPr lang="en-US" sz="2200" b="1" dirty="0">
                <a:latin typeface="Arial Narrow" pitchFamily="34" charset="0"/>
              </a:rPr>
              <a:t>the first element </a:t>
            </a:r>
            <a:r>
              <a:rPr lang="en-US" sz="2200" b="1" dirty="0" smtClean="0">
                <a:latin typeface="Arial Narrow" pitchFamily="34" charset="0"/>
              </a:rPr>
              <a:t>in </a:t>
            </a:r>
            <a:r>
              <a:rPr lang="en-US" sz="2200" b="1" dirty="0">
                <a:latin typeface="Arial Narrow" pitchFamily="34" charset="0"/>
              </a:rPr>
              <a:t>the </a:t>
            </a:r>
            <a:r>
              <a:rPr lang="en-US" sz="2200" b="1" dirty="0" smtClean="0">
                <a:latin typeface="Arial Narrow" pitchFamily="34" charset="0"/>
              </a:rPr>
              <a:t>first </a:t>
            </a:r>
            <a:r>
              <a:rPr lang="en-US" sz="2200" b="1" dirty="0">
                <a:latin typeface="Arial Narrow" pitchFamily="34" charset="0"/>
              </a:rPr>
              <a:t>matrix </a:t>
            </a:r>
            <a:r>
              <a:rPr lang="en-US" sz="2200" b="1" dirty="0" smtClean="0">
                <a:latin typeface="Arial Narrow" pitchFamily="34" charset="0"/>
              </a:rPr>
              <a:t>row</a:t>
            </a:r>
          </a:p>
          <a:p>
            <a:r>
              <a:rPr lang="en-US" sz="2200" b="1" dirty="0" smtClean="0">
                <a:latin typeface="Arial Narrow" pitchFamily="34" charset="0"/>
              </a:rPr>
              <a:t>by </a:t>
            </a:r>
            <a:r>
              <a:rPr lang="en-US" sz="2200" b="1" dirty="0">
                <a:latin typeface="Arial Narrow" pitchFamily="34" charset="0"/>
              </a:rPr>
              <a:t>the </a:t>
            </a:r>
            <a:r>
              <a:rPr lang="en-US" sz="2200" b="1" dirty="0" smtClean="0">
                <a:latin typeface="Arial Narrow" pitchFamily="34" charset="0"/>
              </a:rPr>
              <a:t>top </a:t>
            </a:r>
            <a:r>
              <a:rPr lang="en-US" sz="2200" b="1" dirty="0">
                <a:latin typeface="Arial Narrow" pitchFamily="34" charset="0"/>
              </a:rPr>
              <a:t>element </a:t>
            </a:r>
            <a:r>
              <a:rPr lang="en-US" sz="2200" b="1" dirty="0" smtClean="0">
                <a:latin typeface="Arial Narrow" pitchFamily="34" charset="0"/>
              </a:rPr>
              <a:t>in </a:t>
            </a:r>
            <a:r>
              <a:rPr lang="en-US" sz="2200" b="1" dirty="0">
                <a:latin typeface="Arial Narrow" pitchFamily="34" charset="0"/>
              </a:rPr>
              <a:t>the column </a:t>
            </a:r>
            <a:r>
              <a:rPr lang="en-US" sz="2200" b="1" dirty="0" smtClean="0">
                <a:latin typeface="Arial Narrow" pitchFamily="34" charset="0"/>
              </a:rPr>
              <a:t>vector</a:t>
            </a:r>
          </a:p>
          <a:p>
            <a:endParaRPr lang="en-US" sz="1500" b="1" dirty="0" smtClean="0">
              <a:latin typeface="Arial Narrow" pitchFamily="34" charset="0"/>
            </a:endParaRPr>
          </a:p>
          <a:p>
            <a:r>
              <a:rPr lang="en-US" sz="2200" b="1" dirty="0" smtClean="0">
                <a:latin typeface="Arial Narrow" pitchFamily="34" charset="0"/>
              </a:rPr>
              <a:t>Multiply the </a:t>
            </a:r>
            <a:r>
              <a:rPr lang="en-US" sz="2200" b="1" dirty="0">
                <a:latin typeface="Arial Narrow" pitchFamily="34" charset="0"/>
              </a:rPr>
              <a:t>second element in the first matrix row by the second element in the column </a:t>
            </a:r>
            <a:r>
              <a:rPr lang="en-US" sz="2200" b="1" dirty="0" smtClean="0">
                <a:latin typeface="Arial Narrow" pitchFamily="34" charset="0"/>
              </a:rPr>
              <a:t>vector</a:t>
            </a:r>
          </a:p>
          <a:p>
            <a:endParaRPr lang="en-US" sz="1500" b="1" dirty="0" smtClean="0">
              <a:latin typeface="Arial Narrow" pitchFamily="34" charset="0"/>
            </a:endParaRPr>
          </a:p>
          <a:p>
            <a:r>
              <a:rPr lang="en-US" sz="2200" b="1" dirty="0" smtClean="0">
                <a:latin typeface="Arial Narrow" pitchFamily="34" charset="0"/>
              </a:rPr>
              <a:t>Add </a:t>
            </a:r>
            <a:r>
              <a:rPr lang="en-US" sz="2200" b="1" dirty="0">
                <a:latin typeface="Arial Narrow" pitchFamily="34" charset="0"/>
              </a:rPr>
              <a:t>these products </a:t>
            </a:r>
            <a:r>
              <a:rPr lang="en-US" sz="2200" b="1" dirty="0" smtClean="0">
                <a:latin typeface="Arial Narrow" pitchFamily="34" charset="0"/>
              </a:rPr>
              <a:t>together to get top element in results vector</a:t>
            </a:r>
            <a:endParaRPr lang="en-US" sz="2200" b="1" dirty="0">
              <a:latin typeface="Arial Narrow" pitchFamily="34" charset="0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2819400" y="1707932"/>
            <a:ext cx="1432034" cy="882868"/>
            <a:chOff x="2819400" y="1707932"/>
            <a:chExt cx="1432034" cy="882868"/>
          </a:xfrm>
        </p:grpSpPr>
        <p:sp>
          <p:nvSpPr>
            <p:cNvPr id="42" name="Oval 41"/>
            <p:cNvSpPr/>
            <p:nvPr/>
          </p:nvSpPr>
          <p:spPr>
            <a:xfrm>
              <a:off x="2819400" y="1707932"/>
              <a:ext cx="457200" cy="457200"/>
            </a:xfrm>
            <a:prstGeom prst="ellipse">
              <a:avLst/>
            </a:prstGeom>
            <a:noFill/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Oval 43"/>
            <p:cNvSpPr/>
            <p:nvPr/>
          </p:nvSpPr>
          <p:spPr>
            <a:xfrm rot="5400000">
              <a:off x="3794234" y="2133600"/>
              <a:ext cx="457200" cy="457200"/>
            </a:xfrm>
            <a:prstGeom prst="ellipse">
              <a:avLst/>
            </a:prstGeom>
            <a:noFill/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Oval 45"/>
          <p:cNvSpPr/>
          <p:nvPr/>
        </p:nvSpPr>
        <p:spPr>
          <a:xfrm rot="5400000">
            <a:off x="5248602" y="1075998"/>
            <a:ext cx="457200" cy="1721068"/>
          </a:xfrm>
          <a:prstGeom prst="ellipse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33921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/>
          <p:cNvSpPr txBox="1"/>
          <p:nvPr/>
        </p:nvSpPr>
        <p:spPr>
          <a:xfrm>
            <a:off x="672664" y="107732"/>
            <a:ext cx="774086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 smtClean="0">
                <a:latin typeface="Arial Narrow" pitchFamily="34" charset="0"/>
              </a:rPr>
              <a:t>Matrix Algebra</a:t>
            </a:r>
            <a:endParaRPr lang="en-US" sz="3000" b="1" dirty="0">
              <a:latin typeface="Arial Narrow" pitchFamily="34" charset="0"/>
            </a:endParaRPr>
          </a:p>
        </p:txBody>
      </p:sp>
      <p:graphicFrame>
        <p:nvGraphicFramePr>
          <p:cNvPr id="18" name="Group 18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970114067"/>
              </p:ext>
            </p:extLst>
          </p:nvPr>
        </p:nvGraphicFramePr>
        <p:xfrm>
          <a:off x="3841532" y="1737148"/>
          <a:ext cx="381000" cy="853652"/>
        </p:xfrm>
        <a:graphic>
          <a:graphicData uri="http://schemas.openxmlformats.org/drawingml/2006/table">
            <a:tbl>
              <a:tblPr/>
              <a:tblGrid>
                <a:gridCol w="381000"/>
              </a:tblGrid>
              <a:tr h="274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X</a:t>
                      </a:r>
                    </a:p>
                  </a:txBody>
                  <a:tcPr marT="45773" marB="4577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Y</a:t>
                      </a:r>
                    </a:p>
                  </a:txBody>
                  <a:tcPr marT="45773" marB="4577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0" name="Group 15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243041049"/>
              </p:ext>
            </p:extLst>
          </p:nvPr>
        </p:nvGraphicFramePr>
        <p:xfrm>
          <a:off x="3429000" y="1965748"/>
          <a:ext cx="457200" cy="426720"/>
        </p:xfrm>
        <a:graphic>
          <a:graphicData uri="http://schemas.openxmlformats.org/drawingml/2006/table">
            <a:tbl>
              <a:tblPr/>
              <a:tblGrid>
                <a:gridCol w="4572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*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1" name="Group 16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550517273"/>
              </p:ext>
            </p:extLst>
          </p:nvPr>
        </p:nvGraphicFramePr>
        <p:xfrm>
          <a:off x="4267200" y="1921080"/>
          <a:ext cx="228600" cy="457200"/>
        </p:xfrm>
        <a:graphic>
          <a:graphicData uri="http://schemas.openxmlformats.org/drawingml/2006/table">
            <a:tbl>
              <a:tblPr/>
              <a:tblGrid>
                <a:gridCol w="228600"/>
              </a:tblGrid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=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4" name="Group 18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207495135"/>
              </p:ext>
            </p:extLst>
          </p:nvPr>
        </p:nvGraphicFramePr>
        <p:xfrm>
          <a:off x="4724400" y="1737148"/>
          <a:ext cx="1524000" cy="853652"/>
        </p:xfrm>
        <a:graphic>
          <a:graphicData uri="http://schemas.openxmlformats.org/drawingml/2006/table">
            <a:tbl>
              <a:tblPr/>
              <a:tblGrid>
                <a:gridCol w="1524000"/>
              </a:tblGrid>
              <a:tr h="274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A*X + B*Y</a:t>
                      </a:r>
                    </a:p>
                  </a:txBody>
                  <a:tcPr marT="45773" marB="4577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682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C*X + D*Y</a:t>
                      </a:r>
                    </a:p>
                  </a:txBody>
                  <a:tcPr marT="45773" marB="4577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5" name="Group 18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797745071"/>
              </p:ext>
            </p:extLst>
          </p:nvPr>
        </p:nvGraphicFramePr>
        <p:xfrm>
          <a:off x="2438400" y="1737148"/>
          <a:ext cx="838200" cy="853440"/>
        </p:xfrm>
        <a:graphic>
          <a:graphicData uri="http://schemas.openxmlformats.org/drawingml/2006/table">
            <a:tbl>
              <a:tblPr/>
              <a:tblGrid>
                <a:gridCol w="838200"/>
              </a:tblGrid>
              <a:tr h="274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A   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C   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7" name="Rectangle 26"/>
          <p:cNvSpPr/>
          <p:nvPr/>
        </p:nvSpPr>
        <p:spPr>
          <a:xfrm>
            <a:off x="2895600" y="1127548"/>
            <a:ext cx="33528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b="1" dirty="0" smtClean="0">
                <a:latin typeface="Arial Narrow" pitchFamily="34" charset="0"/>
              </a:rPr>
              <a:t>General process: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2409498" y="1707932"/>
            <a:ext cx="1841936" cy="882868"/>
            <a:chOff x="2409498" y="1707932"/>
            <a:chExt cx="1841936" cy="882868"/>
          </a:xfrm>
        </p:grpSpPr>
        <p:sp>
          <p:nvSpPr>
            <p:cNvPr id="3" name="Oval 2"/>
            <p:cNvSpPr/>
            <p:nvPr/>
          </p:nvSpPr>
          <p:spPr>
            <a:xfrm>
              <a:off x="2409498" y="2133600"/>
              <a:ext cx="457200" cy="45720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Oval 31"/>
            <p:cNvSpPr/>
            <p:nvPr/>
          </p:nvSpPr>
          <p:spPr>
            <a:xfrm rot="5400000">
              <a:off x="3794234" y="1707932"/>
              <a:ext cx="457200" cy="45720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" name="Rectangle 3"/>
          <p:cNvSpPr/>
          <p:nvPr/>
        </p:nvSpPr>
        <p:spPr>
          <a:xfrm>
            <a:off x="1752600" y="3200400"/>
            <a:ext cx="6172200" cy="32624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 u="sng" dirty="0" smtClean="0">
                <a:latin typeface="Arial Narrow" pitchFamily="34" charset="0"/>
              </a:rPr>
              <a:t>Step 2</a:t>
            </a:r>
            <a:r>
              <a:rPr lang="en-US" sz="2200" b="1" dirty="0" smtClean="0">
                <a:latin typeface="Arial Narrow" pitchFamily="34" charset="0"/>
              </a:rPr>
              <a:t>:</a:t>
            </a:r>
          </a:p>
          <a:p>
            <a:endParaRPr lang="en-US" sz="1500" b="1" dirty="0">
              <a:latin typeface="Arial Narrow" pitchFamily="34" charset="0"/>
            </a:endParaRPr>
          </a:p>
          <a:p>
            <a:r>
              <a:rPr lang="en-US" sz="2200" b="1" dirty="0" smtClean="0">
                <a:latin typeface="Arial Narrow" pitchFamily="34" charset="0"/>
              </a:rPr>
              <a:t>Multiply </a:t>
            </a:r>
            <a:r>
              <a:rPr lang="en-US" sz="2200" b="1" dirty="0">
                <a:latin typeface="Arial Narrow" pitchFamily="34" charset="0"/>
              </a:rPr>
              <a:t>the first element </a:t>
            </a:r>
            <a:r>
              <a:rPr lang="en-US" sz="2200" b="1" dirty="0" smtClean="0">
                <a:latin typeface="Arial Narrow" pitchFamily="34" charset="0"/>
              </a:rPr>
              <a:t>in </a:t>
            </a:r>
            <a:r>
              <a:rPr lang="en-US" sz="2200" b="1" dirty="0">
                <a:latin typeface="Arial Narrow" pitchFamily="34" charset="0"/>
              </a:rPr>
              <a:t>the </a:t>
            </a:r>
            <a:r>
              <a:rPr lang="en-US" sz="2200" b="1" dirty="0" smtClean="0">
                <a:latin typeface="Arial Narrow" pitchFamily="34" charset="0"/>
              </a:rPr>
              <a:t>second </a:t>
            </a:r>
            <a:r>
              <a:rPr lang="en-US" sz="2200" b="1" dirty="0">
                <a:latin typeface="Arial Narrow" pitchFamily="34" charset="0"/>
              </a:rPr>
              <a:t>matrix </a:t>
            </a:r>
            <a:r>
              <a:rPr lang="en-US" sz="2200" b="1" dirty="0" smtClean="0">
                <a:latin typeface="Arial Narrow" pitchFamily="34" charset="0"/>
              </a:rPr>
              <a:t>row</a:t>
            </a:r>
          </a:p>
          <a:p>
            <a:r>
              <a:rPr lang="en-US" sz="2200" b="1" dirty="0" smtClean="0">
                <a:latin typeface="Arial Narrow" pitchFamily="34" charset="0"/>
              </a:rPr>
              <a:t>by </a:t>
            </a:r>
            <a:r>
              <a:rPr lang="en-US" sz="2200" b="1" dirty="0">
                <a:latin typeface="Arial Narrow" pitchFamily="34" charset="0"/>
              </a:rPr>
              <a:t>the </a:t>
            </a:r>
            <a:r>
              <a:rPr lang="en-US" sz="2200" b="1" dirty="0" smtClean="0">
                <a:latin typeface="Arial Narrow" pitchFamily="34" charset="0"/>
              </a:rPr>
              <a:t>top </a:t>
            </a:r>
            <a:r>
              <a:rPr lang="en-US" sz="2200" b="1" dirty="0">
                <a:latin typeface="Arial Narrow" pitchFamily="34" charset="0"/>
              </a:rPr>
              <a:t>element </a:t>
            </a:r>
            <a:r>
              <a:rPr lang="en-US" sz="2200" b="1" dirty="0" smtClean="0">
                <a:latin typeface="Arial Narrow" pitchFamily="34" charset="0"/>
              </a:rPr>
              <a:t>in </a:t>
            </a:r>
            <a:r>
              <a:rPr lang="en-US" sz="2200" b="1" dirty="0">
                <a:latin typeface="Arial Narrow" pitchFamily="34" charset="0"/>
              </a:rPr>
              <a:t>the column </a:t>
            </a:r>
            <a:r>
              <a:rPr lang="en-US" sz="2200" b="1" dirty="0" smtClean="0">
                <a:latin typeface="Arial Narrow" pitchFamily="34" charset="0"/>
              </a:rPr>
              <a:t>vector</a:t>
            </a:r>
          </a:p>
          <a:p>
            <a:endParaRPr lang="en-US" sz="1500" b="1" dirty="0" smtClean="0">
              <a:latin typeface="Arial Narrow" pitchFamily="34" charset="0"/>
            </a:endParaRPr>
          </a:p>
          <a:p>
            <a:r>
              <a:rPr lang="en-US" sz="2200" b="1" dirty="0" smtClean="0">
                <a:latin typeface="Arial Narrow" pitchFamily="34" charset="0"/>
              </a:rPr>
              <a:t>Multiply the </a:t>
            </a:r>
            <a:r>
              <a:rPr lang="en-US" sz="2200" b="1" dirty="0">
                <a:latin typeface="Arial Narrow" pitchFamily="34" charset="0"/>
              </a:rPr>
              <a:t>second element in the </a:t>
            </a:r>
            <a:r>
              <a:rPr lang="en-US" sz="2200" b="1" dirty="0" smtClean="0">
                <a:latin typeface="Arial Narrow" pitchFamily="34" charset="0"/>
              </a:rPr>
              <a:t>second </a:t>
            </a:r>
            <a:r>
              <a:rPr lang="en-US" sz="2200" b="1" dirty="0">
                <a:latin typeface="Arial Narrow" pitchFamily="34" charset="0"/>
              </a:rPr>
              <a:t>matrix row by the second element in the column </a:t>
            </a:r>
            <a:r>
              <a:rPr lang="en-US" sz="2200" b="1" dirty="0" smtClean="0">
                <a:latin typeface="Arial Narrow" pitchFamily="34" charset="0"/>
              </a:rPr>
              <a:t>vector</a:t>
            </a:r>
          </a:p>
          <a:p>
            <a:endParaRPr lang="en-US" sz="1500" b="1" dirty="0" smtClean="0">
              <a:latin typeface="Arial Narrow" pitchFamily="34" charset="0"/>
            </a:endParaRPr>
          </a:p>
          <a:p>
            <a:r>
              <a:rPr lang="en-US" sz="2200" b="1" dirty="0" smtClean="0">
                <a:latin typeface="Arial Narrow" pitchFamily="34" charset="0"/>
              </a:rPr>
              <a:t>Add </a:t>
            </a:r>
            <a:r>
              <a:rPr lang="en-US" sz="2200" b="1" dirty="0">
                <a:latin typeface="Arial Narrow" pitchFamily="34" charset="0"/>
              </a:rPr>
              <a:t>these products </a:t>
            </a:r>
            <a:r>
              <a:rPr lang="en-US" sz="2200" b="1" dirty="0" smtClean="0">
                <a:latin typeface="Arial Narrow" pitchFamily="34" charset="0"/>
              </a:rPr>
              <a:t>together to get bottom element in results vector</a:t>
            </a:r>
            <a:endParaRPr lang="en-US" sz="2200" b="1" dirty="0">
              <a:latin typeface="Arial Narrow" pitchFamily="34" charset="0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2819400" y="2133600"/>
            <a:ext cx="1432034" cy="457200"/>
            <a:chOff x="2819400" y="2133600"/>
            <a:chExt cx="1432034" cy="457200"/>
          </a:xfrm>
        </p:grpSpPr>
        <p:sp>
          <p:nvSpPr>
            <p:cNvPr id="42" name="Oval 41"/>
            <p:cNvSpPr/>
            <p:nvPr/>
          </p:nvSpPr>
          <p:spPr>
            <a:xfrm>
              <a:off x="2819400" y="2133600"/>
              <a:ext cx="457200" cy="457200"/>
            </a:xfrm>
            <a:prstGeom prst="ellipse">
              <a:avLst/>
            </a:prstGeom>
            <a:noFill/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Oval 43"/>
            <p:cNvSpPr/>
            <p:nvPr/>
          </p:nvSpPr>
          <p:spPr>
            <a:xfrm rot="5400000">
              <a:off x="3794234" y="2133600"/>
              <a:ext cx="457200" cy="457200"/>
            </a:xfrm>
            <a:prstGeom prst="ellipse">
              <a:avLst/>
            </a:prstGeom>
            <a:noFill/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9" name="Oval 18"/>
          <p:cNvSpPr/>
          <p:nvPr/>
        </p:nvSpPr>
        <p:spPr>
          <a:xfrm rot="5400000">
            <a:off x="5248602" y="1501666"/>
            <a:ext cx="457200" cy="1721068"/>
          </a:xfrm>
          <a:prstGeom prst="ellipse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89906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/>
          <p:cNvSpPr txBox="1"/>
          <p:nvPr/>
        </p:nvSpPr>
        <p:spPr>
          <a:xfrm>
            <a:off x="672664" y="107732"/>
            <a:ext cx="774086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 smtClean="0">
                <a:latin typeface="Arial Narrow" pitchFamily="34" charset="0"/>
              </a:rPr>
              <a:t>Matrix Algebra</a:t>
            </a:r>
            <a:endParaRPr lang="en-US" sz="3000" b="1" dirty="0">
              <a:latin typeface="Arial Narrow" pitchFamily="34" charset="0"/>
            </a:endParaRPr>
          </a:p>
        </p:txBody>
      </p:sp>
      <p:graphicFrame>
        <p:nvGraphicFramePr>
          <p:cNvPr id="18" name="Group 18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7896528"/>
              </p:ext>
            </p:extLst>
          </p:nvPr>
        </p:nvGraphicFramePr>
        <p:xfrm>
          <a:off x="2879834" y="1737148"/>
          <a:ext cx="701566" cy="853652"/>
        </p:xfrm>
        <a:graphic>
          <a:graphicData uri="http://schemas.openxmlformats.org/drawingml/2006/table">
            <a:tbl>
              <a:tblPr/>
              <a:tblGrid>
                <a:gridCol w="701566"/>
              </a:tblGrid>
              <a:tr h="274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100</a:t>
                      </a:r>
                      <a:endParaRPr kumimoji="0" lang="en-US" sz="2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12" charset="0"/>
                      </a:endParaRPr>
                    </a:p>
                  </a:txBody>
                  <a:tcPr marT="45773" marB="4577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10</a:t>
                      </a:r>
                      <a:endParaRPr kumimoji="0" lang="en-US" sz="2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12" charset="0"/>
                      </a:endParaRPr>
                    </a:p>
                  </a:txBody>
                  <a:tcPr marT="45773" marB="4577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0" name="Group 15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078217405"/>
              </p:ext>
            </p:extLst>
          </p:nvPr>
        </p:nvGraphicFramePr>
        <p:xfrm>
          <a:off x="2467302" y="1965748"/>
          <a:ext cx="457200" cy="426720"/>
        </p:xfrm>
        <a:graphic>
          <a:graphicData uri="http://schemas.openxmlformats.org/drawingml/2006/table">
            <a:tbl>
              <a:tblPr/>
              <a:tblGrid>
                <a:gridCol w="4572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*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1" name="Group 16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329484461"/>
              </p:ext>
            </p:extLst>
          </p:nvPr>
        </p:nvGraphicFramePr>
        <p:xfrm>
          <a:off x="6230004" y="1921080"/>
          <a:ext cx="228600" cy="457200"/>
        </p:xfrm>
        <a:graphic>
          <a:graphicData uri="http://schemas.openxmlformats.org/drawingml/2006/table">
            <a:tbl>
              <a:tblPr/>
              <a:tblGrid>
                <a:gridCol w="228600"/>
              </a:tblGrid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=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4" name="Group 18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380494924"/>
              </p:ext>
            </p:extLst>
          </p:nvPr>
        </p:nvGraphicFramePr>
        <p:xfrm>
          <a:off x="6687204" y="1737148"/>
          <a:ext cx="752802" cy="853652"/>
        </p:xfrm>
        <a:graphic>
          <a:graphicData uri="http://schemas.openxmlformats.org/drawingml/2006/table">
            <a:tbl>
              <a:tblPr/>
              <a:tblGrid>
                <a:gridCol w="752802"/>
              </a:tblGrid>
              <a:tr h="274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120</a:t>
                      </a:r>
                      <a:endParaRPr kumimoji="0" lang="en-US" sz="2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12" charset="0"/>
                      </a:endParaRPr>
                    </a:p>
                  </a:txBody>
                  <a:tcPr marT="45773" marB="4577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682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340</a:t>
                      </a:r>
                      <a:endParaRPr kumimoji="0" lang="en-US" sz="2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12" charset="0"/>
                      </a:endParaRPr>
                    </a:p>
                  </a:txBody>
                  <a:tcPr marT="45773" marB="4577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5" name="Group 18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795464807"/>
              </p:ext>
            </p:extLst>
          </p:nvPr>
        </p:nvGraphicFramePr>
        <p:xfrm>
          <a:off x="1476702" y="1737148"/>
          <a:ext cx="838200" cy="853440"/>
        </p:xfrm>
        <a:graphic>
          <a:graphicData uri="http://schemas.openxmlformats.org/drawingml/2006/table">
            <a:tbl>
              <a:tblPr/>
              <a:tblGrid>
                <a:gridCol w="838200"/>
              </a:tblGrid>
              <a:tr h="274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1   2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3   4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7" name="Rectangle 26"/>
          <p:cNvSpPr/>
          <p:nvPr/>
        </p:nvSpPr>
        <p:spPr>
          <a:xfrm>
            <a:off x="2895600" y="1127548"/>
            <a:ext cx="33528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b="1" dirty="0" smtClean="0">
                <a:latin typeface="Arial Narrow" pitchFamily="34" charset="0"/>
              </a:rPr>
              <a:t>Now with numbers: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1447800" y="1707932"/>
            <a:ext cx="2162502" cy="470336"/>
            <a:chOff x="2409498" y="1707932"/>
            <a:chExt cx="2162502" cy="470336"/>
          </a:xfrm>
        </p:grpSpPr>
        <p:sp>
          <p:nvSpPr>
            <p:cNvPr id="3" name="Oval 2"/>
            <p:cNvSpPr/>
            <p:nvPr/>
          </p:nvSpPr>
          <p:spPr>
            <a:xfrm>
              <a:off x="2409498" y="1721068"/>
              <a:ext cx="457200" cy="45720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Oval 31"/>
            <p:cNvSpPr/>
            <p:nvPr/>
          </p:nvSpPr>
          <p:spPr>
            <a:xfrm rot="5400000">
              <a:off x="3954517" y="1547649"/>
              <a:ext cx="457200" cy="777766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" name="Rectangle 3"/>
          <p:cNvSpPr/>
          <p:nvPr/>
        </p:nvSpPr>
        <p:spPr>
          <a:xfrm>
            <a:off x="1752600" y="3200400"/>
            <a:ext cx="6172200" cy="32624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 u="sng" dirty="0" smtClean="0">
                <a:latin typeface="Arial Narrow" pitchFamily="34" charset="0"/>
              </a:rPr>
              <a:t>Step 2</a:t>
            </a:r>
            <a:r>
              <a:rPr lang="en-US" sz="2200" b="1" dirty="0" smtClean="0">
                <a:latin typeface="Arial Narrow" pitchFamily="34" charset="0"/>
              </a:rPr>
              <a:t>:</a:t>
            </a:r>
          </a:p>
          <a:p>
            <a:endParaRPr lang="en-US" sz="1500" b="1" dirty="0">
              <a:latin typeface="Arial Narrow" pitchFamily="34" charset="0"/>
            </a:endParaRPr>
          </a:p>
          <a:p>
            <a:r>
              <a:rPr lang="en-US" sz="2200" b="1" dirty="0" smtClean="0">
                <a:latin typeface="Arial Narrow" pitchFamily="34" charset="0"/>
              </a:rPr>
              <a:t>Multiply </a:t>
            </a:r>
            <a:r>
              <a:rPr lang="en-US" sz="2200" b="1" dirty="0">
                <a:latin typeface="Arial Narrow" pitchFamily="34" charset="0"/>
              </a:rPr>
              <a:t>the first element </a:t>
            </a:r>
            <a:r>
              <a:rPr lang="en-US" sz="2200" b="1" dirty="0" smtClean="0">
                <a:latin typeface="Arial Narrow" pitchFamily="34" charset="0"/>
              </a:rPr>
              <a:t>in </a:t>
            </a:r>
            <a:r>
              <a:rPr lang="en-US" sz="2200" b="1" dirty="0">
                <a:latin typeface="Arial Narrow" pitchFamily="34" charset="0"/>
              </a:rPr>
              <a:t>the </a:t>
            </a:r>
            <a:r>
              <a:rPr lang="en-US" sz="2200" b="1" dirty="0" smtClean="0">
                <a:latin typeface="Arial Narrow" pitchFamily="34" charset="0"/>
              </a:rPr>
              <a:t>first </a:t>
            </a:r>
            <a:r>
              <a:rPr lang="en-US" sz="2200" b="1" dirty="0">
                <a:latin typeface="Arial Narrow" pitchFamily="34" charset="0"/>
              </a:rPr>
              <a:t>matrix </a:t>
            </a:r>
            <a:r>
              <a:rPr lang="en-US" sz="2200" b="1" dirty="0" smtClean="0">
                <a:latin typeface="Arial Narrow" pitchFamily="34" charset="0"/>
              </a:rPr>
              <a:t>row</a:t>
            </a:r>
          </a:p>
          <a:p>
            <a:r>
              <a:rPr lang="en-US" sz="2200" b="1" dirty="0" smtClean="0">
                <a:latin typeface="Arial Narrow" pitchFamily="34" charset="0"/>
              </a:rPr>
              <a:t>by </a:t>
            </a:r>
            <a:r>
              <a:rPr lang="en-US" sz="2200" b="1" dirty="0">
                <a:latin typeface="Arial Narrow" pitchFamily="34" charset="0"/>
              </a:rPr>
              <a:t>the </a:t>
            </a:r>
            <a:r>
              <a:rPr lang="en-US" sz="2200" b="1" dirty="0" smtClean="0">
                <a:latin typeface="Arial Narrow" pitchFamily="34" charset="0"/>
              </a:rPr>
              <a:t>top </a:t>
            </a:r>
            <a:r>
              <a:rPr lang="en-US" sz="2200" b="1" dirty="0">
                <a:latin typeface="Arial Narrow" pitchFamily="34" charset="0"/>
              </a:rPr>
              <a:t>element </a:t>
            </a:r>
            <a:r>
              <a:rPr lang="en-US" sz="2200" b="1" dirty="0" smtClean="0">
                <a:latin typeface="Arial Narrow" pitchFamily="34" charset="0"/>
              </a:rPr>
              <a:t>in </a:t>
            </a:r>
            <a:r>
              <a:rPr lang="en-US" sz="2200" b="1" dirty="0">
                <a:latin typeface="Arial Narrow" pitchFamily="34" charset="0"/>
              </a:rPr>
              <a:t>the column </a:t>
            </a:r>
            <a:r>
              <a:rPr lang="en-US" sz="2200" b="1" dirty="0" smtClean="0">
                <a:latin typeface="Arial Narrow" pitchFamily="34" charset="0"/>
              </a:rPr>
              <a:t>vector</a:t>
            </a:r>
          </a:p>
          <a:p>
            <a:endParaRPr lang="en-US" sz="1500" b="1" dirty="0" smtClean="0">
              <a:latin typeface="Arial Narrow" pitchFamily="34" charset="0"/>
            </a:endParaRPr>
          </a:p>
          <a:p>
            <a:r>
              <a:rPr lang="en-US" sz="2200" b="1" dirty="0" smtClean="0">
                <a:latin typeface="Arial Narrow" pitchFamily="34" charset="0"/>
              </a:rPr>
              <a:t>Multiply the </a:t>
            </a:r>
            <a:r>
              <a:rPr lang="en-US" sz="2200" b="1" dirty="0">
                <a:latin typeface="Arial Narrow" pitchFamily="34" charset="0"/>
              </a:rPr>
              <a:t>second element in the </a:t>
            </a:r>
            <a:r>
              <a:rPr lang="en-US" sz="2200" b="1" dirty="0" smtClean="0">
                <a:latin typeface="Arial Narrow" pitchFamily="34" charset="0"/>
              </a:rPr>
              <a:t>first </a:t>
            </a:r>
            <a:r>
              <a:rPr lang="en-US" sz="2200" b="1" dirty="0">
                <a:latin typeface="Arial Narrow" pitchFamily="34" charset="0"/>
              </a:rPr>
              <a:t>matrix </a:t>
            </a:r>
            <a:r>
              <a:rPr lang="en-US" sz="2200" b="1" dirty="0" smtClean="0">
                <a:latin typeface="Arial Narrow" pitchFamily="34" charset="0"/>
              </a:rPr>
              <a:t>row</a:t>
            </a:r>
          </a:p>
          <a:p>
            <a:r>
              <a:rPr lang="en-US" sz="2200" b="1" dirty="0" smtClean="0">
                <a:latin typeface="Arial Narrow" pitchFamily="34" charset="0"/>
              </a:rPr>
              <a:t>by </a:t>
            </a:r>
            <a:r>
              <a:rPr lang="en-US" sz="2200" b="1" dirty="0">
                <a:latin typeface="Arial Narrow" pitchFamily="34" charset="0"/>
              </a:rPr>
              <a:t>the second element in the column </a:t>
            </a:r>
            <a:r>
              <a:rPr lang="en-US" sz="2200" b="1" dirty="0" smtClean="0">
                <a:latin typeface="Arial Narrow" pitchFamily="34" charset="0"/>
              </a:rPr>
              <a:t>vector</a:t>
            </a:r>
          </a:p>
          <a:p>
            <a:endParaRPr lang="en-US" sz="1500" b="1" dirty="0" smtClean="0">
              <a:latin typeface="Arial Narrow" pitchFamily="34" charset="0"/>
            </a:endParaRPr>
          </a:p>
          <a:p>
            <a:r>
              <a:rPr lang="en-US" sz="2200" b="1" dirty="0" smtClean="0">
                <a:latin typeface="Arial Narrow" pitchFamily="34" charset="0"/>
              </a:rPr>
              <a:t>Add </a:t>
            </a:r>
            <a:r>
              <a:rPr lang="en-US" sz="2200" b="1" dirty="0">
                <a:latin typeface="Arial Narrow" pitchFamily="34" charset="0"/>
              </a:rPr>
              <a:t>these products </a:t>
            </a:r>
            <a:r>
              <a:rPr lang="en-US" sz="2200" b="1" dirty="0" smtClean="0">
                <a:latin typeface="Arial Narrow" pitchFamily="34" charset="0"/>
              </a:rPr>
              <a:t>together to get top element in results vector</a:t>
            </a:r>
            <a:endParaRPr lang="en-US" sz="2200" b="1" dirty="0">
              <a:latin typeface="Arial Narrow" pitchFamily="34" charset="0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1857702" y="1721068"/>
            <a:ext cx="1752600" cy="869732"/>
            <a:chOff x="2819400" y="1721068"/>
            <a:chExt cx="1752600" cy="869732"/>
          </a:xfrm>
        </p:grpSpPr>
        <p:sp>
          <p:nvSpPr>
            <p:cNvPr id="42" name="Oval 41"/>
            <p:cNvSpPr/>
            <p:nvPr/>
          </p:nvSpPr>
          <p:spPr>
            <a:xfrm>
              <a:off x="2819400" y="1721068"/>
              <a:ext cx="457200" cy="457200"/>
            </a:xfrm>
            <a:prstGeom prst="ellipse">
              <a:avLst/>
            </a:prstGeom>
            <a:noFill/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Oval 43"/>
            <p:cNvSpPr/>
            <p:nvPr/>
          </p:nvSpPr>
          <p:spPr>
            <a:xfrm rot="5400000">
              <a:off x="3954517" y="1973317"/>
              <a:ext cx="457200" cy="777766"/>
            </a:xfrm>
            <a:prstGeom prst="ellipse">
              <a:avLst/>
            </a:prstGeom>
            <a:noFill/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9" name="Oval 18"/>
          <p:cNvSpPr/>
          <p:nvPr/>
        </p:nvSpPr>
        <p:spPr>
          <a:xfrm rot="5400000">
            <a:off x="6833036" y="1517432"/>
            <a:ext cx="457200" cy="869732"/>
          </a:xfrm>
          <a:prstGeom prst="ellipse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7" name="Group 16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22487699"/>
              </p:ext>
            </p:extLst>
          </p:nvPr>
        </p:nvGraphicFramePr>
        <p:xfrm>
          <a:off x="3715404" y="1921080"/>
          <a:ext cx="228600" cy="457200"/>
        </p:xfrm>
        <a:graphic>
          <a:graphicData uri="http://schemas.openxmlformats.org/drawingml/2006/table">
            <a:tbl>
              <a:tblPr/>
              <a:tblGrid>
                <a:gridCol w="228600"/>
              </a:tblGrid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=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3" name="Group 18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9811909"/>
              </p:ext>
            </p:extLst>
          </p:nvPr>
        </p:nvGraphicFramePr>
        <p:xfrm>
          <a:off x="4172604" y="1737148"/>
          <a:ext cx="1952298" cy="853652"/>
        </p:xfrm>
        <a:graphic>
          <a:graphicData uri="http://schemas.openxmlformats.org/drawingml/2006/table">
            <a:tbl>
              <a:tblPr/>
              <a:tblGrid>
                <a:gridCol w="1952298"/>
              </a:tblGrid>
              <a:tr h="274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1*100 + 2*10</a:t>
                      </a:r>
                      <a:endParaRPr kumimoji="0" lang="en-US" sz="2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12" charset="0"/>
                      </a:endParaRPr>
                    </a:p>
                  </a:txBody>
                  <a:tcPr marT="45773" marB="4577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682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3*100 + 4*10</a:t>
                      </a:r>
                      <a:endParaRPr kumimoji="0" lang="en-US" sz="2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12" charset="0"/>
                      </a:endParaRPr>
                    </a:p>
                  </a:txBody>
                  <a:tcPr marT="45773" marB="4577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6" name="Oval 25"/>
          <p:cNvSpPr/>
          <p:nvPr/>
        </p:nvSpPr>
        <p:spPr>
          <a:xfrm rot="5400000">
            <a:off x="4918838" y="853966"/>
            <a:ext cx="457200" cy="2165132"/>
          </a:xfrm>
          <a:prstGeom prst="ellipse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73325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/>
          <p:cNvSpPr txBox="1"/>
          <p:nvPr/>
        </p:nvSpPr>
        <p:spPr>
          <a:xfrm>
            <a:off x="672664" y="107732"/>
            <a:ext cx="774086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 smtClean="0">
                <a:latin typeface="Arial Narrow" pitchFamily="34" charset="0"/>
              </a:rPr>
              <a:t>Matrix Algebra</a:t>
            </a:r>
            <a:endParaRPr lang="en-US" sz="3000" b="1" dirty="0">
              <a:latin typeface="Arial Narrow" pitchFamily="34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2895600" y="1127548"/>
            <a:ext cx="33528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b="1" dirty="0" smtClean="0">
                <a:latin typeface="Arial Narrow" pitchFamily="34" charset="0"/>
              </a:rPr>
              <a:t>Now with numbers:</a:t>
            </a:r>
          </a:p>
        </p:txBody>
      </p:sp>
      <p:sp>
        <p:nvSpPr>
          <p:cNvPr id="4" name="Rectangle 3"/>
          <p:cNvSpPr/>
          <p:nvPr/>
        </p:nvSpPr>
        <p:spPr>
          <a:xfrm>
            <a:off x="1752600" y="3200400"/>
            <a:ext cx="6172200" cy="32624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 u="sng" dirty="0" smtClean="0">
                <a:latin typeface="Arial Narrow" pitchFamily="34" charset="0"/>
              </a:rPr>
              <a:t>Step 2</a:t>
            </a:r>
            <a:r>
              <a:rPr lang="en-US" sz="2200" b="1" dirty="0" smtClean="0">
                <a:latin typeface="Arial Narrow" pitchFamily="34" charset="0"/>
              </a:rPr>
              <a:t>:</a:t>
            </a:r>
          </a:p>
          <a:p>
            <a:endParaRPr lang="en-US" sz="1500" b="1" dirty="0">
              <a:latin typeface="Arial Narrow" pitchFamily="34" charset="0"/>
            </a:endParaRPr>
          </a:p>
          <a:p>
            <a:r>
              <a:rPr lang="en-US" sz="2200" b="1" dirty="0" smtClean="0">
                <a:latin typeface="Arial Narrow" pitchFamily="34" charset="0"/>
              </a:rPr>
              <a:t>Multiply </a:t>
            </a:r>
            <a:r>
              <a:rPr lang="en-US" sz="2200" b="1" dirty="0">
                <a:latin typeface="Arial Narrow" pitchFamily="34" charset="0"/>
              </a:rPr>
              <a:t>the first element </a:t>
            </a:r>
            <a:r>
              <a:rPr lang="en-US" sz="2200" b="1" dirty="0" smtClean="0">
                <a:latin typeface="Arial Narrow" pitchFamily="34" charset="0"/>
              </a:rPr>
              <a:t>in </a:t>
            </a:r>
            <a:r>
              <a:rPr lang="en-US" sz="2200" b="1" dirty="0">
                <a:latin typeface="Arial Narrow" pitchFamily="34" charset="0"/>
              </a:rPr>
              <a:t>the </a:t>
            </a:r>
            <a:r>
              <a:rPr lang="en-US" sz="2200" b="1" dirty="0" smtClean="0">
                <a:latin typeface="Arial Narrow" pitchFamily="34" charset="0"/>
              </a:rPr>
              <a:t>second </a:t>
            </a:r>
            <a:r>
              <a:rPr lang="en-US" sz="2200" b="1" dirty="0">
                <a:latin typeface="Arial Narrow" pitchFamily="34" charset="0"/>
              </a:rPr>
              <a:t>matrix </a:t>
            </a:r>
            <a:r>
              <a:rPr lang="en-US" sz="2200" b="1" dirty="0" smtClean="0">
                <a:latin typeface="Arial Narrow" pitchFamily="34" charset="0"/>
              </a:rPr>
              <a:t>row</a:t>
            </a:r>
          </a:p>
          <a:p>
            <a:r>
              <a:rPr lang="en-US" sz="2200" b="1" dirty="0" smtClean="0">
                <a:latin typeface="Arial Narrow" pitchFamily="34" charset="0"/>
              </a:rPr>
              <a:t>by </a:t>
            </a:r>
            <a:r>
              <a:rPr lang="en-US" sz="2200" b="1" dirty="0">
                <a:latin typeface="Arial Narrow" pitchFamily="34" charset="0"/>
              </a:rPr>
              <a:t>the </a:t>
            </a:r>
            <a:r>
              <a:rPr lang="en-US" sz="2200" b="1" dirty="0" smtClean="0">
                <a:latin typeface="Arial Narrow" pitchFamily="34" charset="0"/>
              </a:rPr>
              <a:t>top </a:t>
            </a:r>
            <a:r>
              <a:rPr lang="en-US" sz="2200" b="1" dirty="0">
                <a:latin typeface="Arial Narrow" pitchFamily="34" charset="0"/>
              </a:rPr>
              <a:t>element </a:t>
            </a:r>
            <a:r>
              <a:rPr lang="en-US" sz="2200" b="1" dirty="0" smtClean="0">
                <a:latin typeface="Arial Narrow" pitchFamily="34" charset="0"/>
              </a:rPr>
              <a:t>in </a:t>
            </a:r>
            <a:r>
              <a:rPr lang="en-US" sz="2200" b="1" dirty="0">
                <a:latin typeface="Arial Narrow" pitchFamily="34" charset="0"/>
              </a:rPr>
              <a:t>the column </a:t>
            </a:r>
            <a:r>
              <a:rPr lang="en-US" sz="2200" b="1" dirty="0" smtClean="0">
                <a:latin typeface="Arial Narrow" pitchFamily="34" charset="0"/>
              </a:rPr>
              <a:t>vector</a:t>
            </a:r>
          </a:p>
          <a:p>
            <a:endParaRPr lang="en-US" sz="1500" b="1" dirty="0" smtClean="0">
              <a:latin typeface="Arial Narrow" pitchFamily="34" charset="0"/>
            </a:endParaRPr>
          </a:p>
          <a:p>
            <a:r>
              <a:rPr lang="en-US" sz="2200" b="1" dirty="0" smtClean="0">
                <a:latin typeface="Arial Narrow" pitchFamily="34" charset="0"/>
              </a:rPr>
              <a:t>Multiply the </a:t>
            </a:r>
            <a:r>
              <a:rPr lang="en-US" sz="2200" b="1" dirty="0">
                <a:latin typeface="Arial Narrow" pitchFamily="34" charset="0"/>
              </a:rPr>
              <a:t>second element in the </a:t>
            </a:r>
            <a:r>
              <a:rPr lang="en-US" sz="2200" b="1" dirty="0" smtClean="0">
                <a:latin typeface="Arial Narrow" pitchFamily="34" charset="0"/>
              </a:rPr>
              <a:t>second </a:t>
            </a:r>
            <a:r>
              <a:rPr lang="en-US" sz="2200" b="1" dirty="0">
                <a:latin typeface="Arial Narrow" pitchFamily="34" charset="0"/>
              </a:rPr>
              <a:t>matrix row by the second element in the column </a:t>
            </a:r>
            <a:r>
              <a:rPr lang="en-US" sz="2200" b="1" dirty="0" smtClean="0">
                <a:latin typeface="Arial Narrow" pitchFamily="34" charset="0"/>
              </a:rPr>
              <a:t>vector</a:t>
            </a:r>
          </a:p>
          <a:p>
            <a:endParaRPr lang="en-US" sz="1500" b="1" dirty="0" smtClean="0">
              <a:latin typeface="Arial Narrow" pitchFamily="34" charset="0"/>
            </a:endParaRPr>
          </a:p>
          <a:p>
            <a:r>
              <a:rPr lang="en-US" sz="2200" b="1" dirty="0" smtClean="0">
                <a:latin typeface="Arial Narrow" pitchFamily="34" charset="0"/>
              </a:rPr>
              <a:t>Add </a:t>
            </a:r>
            <a:r>
              <a:rPr lang="en-US" sz="2200" b="1" dirty="0">
                <a:latin typeface="Arial Narrow" pitchFamily="34" charset="0"/>
              </a:rPr>
              <a:t>these products </a:t>
            </a:r>
            <a:r>
              <a:rPr lang="en-US" sz="2200" b="1" dirty="0" smtClean="0">
                <a:latin typeface="Arial Narrow" pitchFamily="34" charset="0"/>
              </a:rPr>
              <a:t>together to get bottom element in results vector</a:t>
            </a:r>
            <a:endParaRPr lang="en-US" sz="2200" b="1" dirty="0">
              <a:latin typeface="Arial Narrow" pitchFamily="34" charset="0"/>
            </a:endParaRPr>
          </a:p>
        </p:txBody>
      </p:sp>
      <p:graphicFrame>
        <p:nvGraphicFramePr>
          <p:cNvPr id="17" name="Group 18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107728701"/>
              </p:ext>
            </p:extLst>
          </p:nvPr>
        </p:nvGraphicFramePr>
        <p:xfrm>
          <a:off x="2879834" y="1737148"/>
          <a:ext cx="701566" cy="853652"/>
        </p:xfrm>
        <a:graphic>
          <a:graphicData uri="http://schemas.openxmlformats.org/drawingml/2006/table">
            <a:tbl>
              <a:tblPr/>
              <a:tblGrid>
                <a:gridCol w="701566"/>
              </a:tblGrid>
              <a:tr h="274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100</a:t>
                      </a:r>
                      <a:endParaRPr kumimoji="0" lang="en-US" sz="2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12" charset="0"/>
                      </a:endParaRPr>
                    </a:p>
                  </a:txBody>
                  <a:tcPr marT="45773" marB="4577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10</a:t>
                      </a:r>
                      <a:endParaRPr kumimoji="0" lang="en-US" sz="2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12" charset="0"/>
                      </a:endParaRPr>
                    </a:p>
                  </a:txBody>
                  <a:tcPr marT="45773" marB="4577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3" name="Group 15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579653930"/>
              </p:ext>
            </p:extLst>
          </p:nvPr>
        </p:nvGraphicFramePr>
        <p:xfrm>
          <a:off x="2467302" y="1965748"/>
          <a:ext cx="457200" cy="426720"/>
        </p:xfrm>
        <a:graphic>
          <a:graphicData uri="http://schemas.openxmlformats.org/drawingml/2006/table">
            <a:tbl>
              <a:tblPr/>
              <a:tblGrid>
                <a:gridCol w="4572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*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6" name="Group 16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970038102"/>
              </p:ext>
            </p:extLst>
          </p:nvPr>
        </p:nvGraphicFramePr>
        <p:xfrm>
          <a:off x="6230004" y="1921080"/>
          <a:ext cx="228600" cy="457200"/>
        </p:xfrm>
        <a:graphic>
          <a:graphicData uri="http://schemas.openxmlformats.org/drawingml/2006/table">
            <a:tbl>
              <a:tblPr/>
              <a:tblGrid>
                <a:gridCol w="228600"/>
              </a:tblGrid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=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8" name="Group 18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160278429"/>
              </p:ext>
            </p:extLst>
          </p:nvPr>
        </p:nvGraphicFramePr>
        <p:xfrm>
          <a:off x="6687204" y="1737148"/>
          <a:ext cx="752802" cy="853652"/>
        </p:xfrm>
        <a:graphic>
          <a:graphicData uri="http://schemas.openxmlformats.org/drawingml/2006/table">
            <a:tbl>
              <a:tblPr/>
              <a:tblGrid>
                <a:gridCol w="752802"/>
              </a:tblGrid>
              <a:tr h="274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120</a:t>
                      </a:r>
                      <a:endParaRPr kumimoji="0" lang="en-US" sz="2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12" charset="0"/>
                      </a:endParaRPr>
                    </a:p>
                  </a:txBody>
                  <a:tcPr marT="45773" marB="4577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682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340</a:t>
                      </a:r>
                      <a:endParaRPr kumimoji="0" lang="en-US" sz="2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12" charset="0"/>
                      </a:endParaRPr>
                    </a:p>
                  </a:txBody>
                  <a:tcPr marT="45773" marB="4577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9" name="Group 18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745855818"/>
              </p:ext>
            </p:extLst>
          </p:nvPr>
        </p:nvGraphicFramePr>
        <p:xfrm>
          <a:off x="1476702" y="1737148"/>
          <a:ext cx="838200" cy="853440"/>
        </p:xfrm>
        <a:graphic>
          <a:graphicData uri="http://schemas.openxmlformats.org/drawingml/2006/table">
            <a:tbl>
              <a:tblPr/>
              <a:tblGrid>
                <a:gridCol w="838200"/>
              </a:tblGrid>
              <a:tr h="274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1   2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3   4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30" name="Group 29"/>
          <p:cNvGrpSpPr/>
          <p:nvPr/>
        </p:nvGrpSpPr>
        <p:grpSpPr>
          <a:xfrm>
            <a:off x="1463566" y="1707932"/>
            <a:ext cx="2146736" cy="882868"/>
            <a:chOff x="2425264" y="1707932"/>
            <a:chExt cx="2146736" cy="882868"/>
          </a:xfrm>
        </p:grpSpPr>
        <p:sp>
          <p:nvSpPr>
            <p:cNvPr id="31" name="Oval 30"/>
            <p:cNvSpPr/>
            <p:nvPr/>
          </p:nvSpPr>
          <p:spPr>
            <a:xfrm>
              <a:off x="2425264" y="2133600"/>
              <a:ext cx="457200" cy="45720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 rot="5400000">
              <a:off x="3954517" y="1547649"/>
              <a:ext cx="457200" cy="777766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1857702" y="2133600"/>
            <a:ext cx="1752600" cy="457200"/>
            <a:chOff x="2819400" y="2133600"/>
            <a:chExt cx="1752600" cy="457200"/>
          </a:xfrm>
        </p:grpSpPr>
        <p:sp>
          <p:nvSpPr>
            <p:cNvPr id="35" name="Oval 34"/>
            <p:cNvSpPr/>
            <p:nvPr/>
          </p:nvSpPr>
          <p:spPr>
            <a:xfrm>
              <a:off x="2819400" y="2133600"/>
              <a:ext cx="457200" cy="457200"/>
            </a:xfrm>
            <a:prstGeom prst="ellipse">
              <a:avLst/>
            </a:prstGeom>
            <a:noFill/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Oval 35"/>
            <p:cNvSpPr/>
            <p:nvPr/>
          </p:nvSpPr>
          <p:spPr>
            <a:xfrm rot="5400000">
              <a:off x="3954517" y="1973317"/>
              <a:ext cx="457200" cy="777766"/>
            </a:xfrm>
            <a:prstGeom prst="ellipse">
              <a:avLst/>
            </a:prstGeom>
            <a:noFill/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7" name="Oval 36"/>
          <p:cNvSpPr/>
          <p:nvPr/>
        </p:nvSpPr>
        <p:spPr>
          <a:xfrm rot="5400000">
            <a:off x="6833036" y="1927334"/>
            <a:ext cx="457200" cy="869732"/>
          </a:xfrm>
          <a:prstGeom prst="ellipse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8" name="Group 16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466273467"/>
              </p:ext>
            </p:extLst>
          </p:nvPr>
        </p:nvGraphicFramePr>
        <p:xfrm>
          <a:off x="3715404" y="1921080"/>
          <a:ext cx="228600" cy="457200"/>
        </p:xfrm>
        <a:graphic>
          <a:graphicData uri="http://schemas.openxmlformats.org/drawingml/2006/table">
            <a:tbl>
              <a:tblPr/>
              <a:tblGrid>
                <a:gridCol w="228600"/>
              </a:tblGrid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=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9" name="Group 18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700919529"/>
              </p:ext>
            </p:extLst>
          </p:nvPr>
        </p:nvGraphicFramePr>
        <p:xfrm>
          <a:off x="4172604" y="1737148"/>
          <a:ext cx="1952298" cy="853652"/>
        </p:xfrm>
        <a:graphic>
          <a:graphicData uri="http://schemas.openxmlformats.org/drawingml/2006/table">
            <a:tbl>
              <a:tblPr/>
              <a:tblGrid>
                <a:gridCol w="1952298"/>
              </a:tblGrid>
              <a:tr h="274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1*100 + 2*10</a:t>
                      </a:r>
                      <a:endParaRPr kumimoji="0" lang="en-US" sz="2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12" charset="0"/>
                      </a:endParaRPr>
                    </a:p>
                  </a:txBody>
                  <a:tcPr marT="45773" marB="4577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682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3*100 + 4*10</a:t>
                      </a:r>
                      <a:endParaRPr kumimoji="0" lang="en-US" sz="2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12" charset="0"/>
                      </a:endParaRPr>
                    </a:p>
                  </a:txBody>
                  <a:tcPr marT="45773" marB="4577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0" name="Oval 39"/>
          <p:cNvSpPr/>
          <p:nvPr/>
        </p:nvSpPr>
        <p:spPr>
          <a:xfrm rot="5400000">
            <a:off x="4918838" y="1279634"/>
            <a:ext cx="457200" cy="2165132"/>
          </a:xfrm>
          <a:prstGeom prst="ellipse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16904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4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3534102" y="3774159"/>
            <a:ext cx="4114800" cy="1712241"/>
          </a:xfrm>
          <a:prstGeom prst="rect">
            <a:avLst/>
          </a:prstGeom>
          <a:solidFill>
            <a:srgbClr val="F1FBB3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672664" y="107732"/>
            <a:ext cx="774086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 smtClean="0">
                <a:latin typeface="Arial Narrow" pitchFamily="34" charset="0"/>
              </a:rPr>
              <a:t>Matrix Algebra</a:t>
            </a:r>
            <a:endParaRPr lang="en-US" sz="3000" b="1" dirty="0">
              <a:latin typeface="Arial Narrow" pitchFamily="34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1905000" y="1127548"/>
            <a:ext cx="51816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b="1" dirty="0" smtClean="0">
                <a:latin typeface="Arial Narrow" pitchFamily="34" charset="0"/>
              </a:rPr>
              <a:t>The same process is used for larger matrices:</a:t>
            </a:r>
          </a:p>
        </p:txBody>
      </p:sp>
      <p:graphicFrame>
        <p:nvGraphicFramePr>
          <p:cNvPr id="28" name="Group 2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506634287"/>
              </p:ext>
            </p:extLst>
          </p:nvPr>
        </p:nvGraphicFramePr>
        <p:xfrm>
          <a:off x="3628698" y="2286000"/>
          <a:ext cx="228600" cy="457200"/>
        </p:xfrm>
        <a:graphic>
          <a:graphicData uri="http://schemas.openxmlformats.org/drawingml/2006/table">
            <a:tbl>
              <a:tblPr/>
              <a:tblGrid>
                <a:gridCol w="228600"/>
              </a:tblGrid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=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9" name="Group 27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985304949"/>
              </p:ext>
            </p:extLst>
          </p:nvPr>
        </p:nvGraphicFramePr>
        <p:xfrm>
          <a:off x="4164728" y="1828800"/>
          <a:ext cx="2286000" cy="1279950"/>
        </p:xfrm>
        <a:graphic>
          <a:graphicData uri="http://schemas.openxmlformats.org/drawingml/2006/table">
            <a:tbl>
              <a:tblPr/>
              <a:tblGrid>
                <a:gridCol w="2286000"/>
              </a:tblGrid>
              <a:tr h="27410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1*1 + 2*2 + 4*3</a:t>
                      </a:r>
                    </a:p>
                  </a:txBody>
                  <a:tcPr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10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4*1 + 5*2 + 7*3</a:t>
                      </a:r>
                    </a:p>
                  </a:txBody>
                  <a:tcPr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10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7*1 + 8*2 + 0*3</a:t>
                      </a:r>
                    </a:p>
                  </a:txBody>
                  <a:tcPr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0" name="Group 28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391614381"/>
              </p:ext>
            </p:extLst>
          </p:nvPr>
        </p:nvGraphicFramePr>
        <p:xfrm>
          <a:off x="7162800" y="1828800"/>
          <a:ext cx="533400" cy="1279950"/>
        </p:xfrm>
        <a:graphic>
          <a:graphicData uri="http://schemas.openxmlformats.org/drawingml/2006/table">
            <a:tbl>
              <a:tblPr/>
              <a:tblGrid>
                <a:gridCol w="533400"/>
              </a:tblGrid>
              <a:tr h="27410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17</a:t>
                      </a:r>
                    </a:p>
                  </a:txBody>
                  <a:tcPr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10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35</a:t>
                      </a:r>
                    </a:p>
                  </a:txBody>
                  <a:tcPr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10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23</a:t>
                      </a:r>
                    </a:p>
                  </a:txBody>
                  <a:tcPr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1" name="Group 29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042914498"/>
              </p:ext>
            </p:extLst>
          </p:nvPr>
        </p:nvGraphicFramePr>
        <p:xfrm>
          <a:off x="6613634" y="2268113"/>
          <a:ext cx="228600" cy="457200"/>
        </p:xfrm>
        <a:graphic>
          <a:graphicData uri="http://schemas.openxmlformats.org/drawingml/2006/table">
            <a:tbl>
              <a:tblPr/>
              <a:tblGrid>
                <a:gridCol w="228600"/>
              </a:tblGrid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=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3" name="Group 27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742726249"/>
              </p:ext>
            </p:extLst>
          </p:nvPr>
        </p:nvGraphicFramePr>
        <p:xfrm>
          <a:off x="1311166" y="1828800"/>
          <a:ext cx="1066800" cy="1280160"/>
        </p:xfrm>
        <a:graphic>
          <a:graphicData uri="http://schemas.openxmlformats.org/drawingml/2006/table">
            <a:tbl>
              <a:tblPr/>
              <a:tblGrid>
                <a:gridCol w="1066800"/>
              </a:tblGrid>
              <a:tr h="274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1  2  4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4  5  7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7  8  0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4" name="Group 27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932805863"/>
              </p:ext>
            </p:extLst>
          </p:nvPr>
        </p:nvGraphicFramePr>
        <p:xfrm>
          <a:off x="3063766" y="1828800"/>
          <a:ext cx="381000" cy="1280160"/>
        </p:xfrm>
        <a:graphic>
          <a:graphicData uri="http://schemas.openxmlformats.org/drawingml/2006/table">
            <a:tbl>
              <a:tblPr/>
              <a:tblGrid>
                <a:gridCol w="381000"/>
              </a:tblGrid>
              <a:tr h="274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5" name="Group 1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58301560"/>
              </p:ext>
            </p:extLst>
          </p:nvPr>
        </p:nvGraphicFramePr>
        <p:xfrm>
          <a:off x="2561898" y="2317532"/>
          <a:ext cx="228600" cy="457200"/>
        </p:xfrm>
        <a:graphic>
          <a:graphicData uri="http://schemas.openxmlformats.org/drawingml/2006/table">
            <a:tbl>
              <a:tblPr/>
              <a:tblGrid>
                <a:gridCol w="228600"/>
              </a:tblGrid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*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7" name="Oval 16"/>
          <p:cNvSpPr/>
          <p:nvPr/>
        </p:nvSpPr>
        <p:spPr>
          <a:xfrm rot="5400000">
            <a:off x="6504728" y="2008928"/>
            <a:ext cx="1849543" cy="990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3654970" y="3887698"/>
            <a:ext cx="38862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b="1" dirty="0" smtClean="0">
                <a:latin typeface="Arial Narrow" pitchFamily="34" charset="0"/>
              </a:rPr>
              <a:t>Note:</a:t>
            </a:r>
          </a:p>
          <a:p>
            <a:pPr algn="ctr"/>
            <a:r>
              <a:rPr lang="en-US" sz="2200" b="1" dirty="0" smtClean="0">
                <a:latin typeface="Arial Narrow" pitchFamily="34" charset="0"/>
              </a:rPr>
              <a:t>The results vector will always have the same dimensions as the column vector being multiplied</a:t>
            </a:r>
          </a:p>
        </p:txBody>
      </p:sp>
      <p:cxnSp>
        <p:nvCxnSpPr>
          <p:cNvPr id="20" name="Straight Arrow Connector 19"/>
          <p:cNvCxnSpPr/>
          <p:nvPr/>
        </p:nvCxnSpPr>
        <p:spPr>
          <a:xfrm flipH="1" flipV="1">
            <a:off x="3581400" y="3048000"/>
            <a:ext cx="1066800" cy="609601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V="1">
            <a:off x="6400800" y="3200401"/>
            <a:ext cx="533399" cy="4572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504964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17" grpId="0" animBg="1"/>
      <p:bldP spid="1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/>
          <p:cNvSpPr txBox="1"/>
          <p:nvPr/>
        </p:nvSpPr>
        <p:spPr>
          <a:xfrm>
            <a:off x="672664" y="107732"/>
            <a:ext cx="774086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 smtClean="0">
                <a:latin typeface="Arial Narrow" pitchFamily="34" charset="0"/>
              </a:rPr>
              <a:t>Matrix Algebra</a:t>
            </a:r>
            <a:endParaRPr lang="en-US" sz="3000" b="1" dirty="0">
              <a:latin typeface="Arial Narrow" pitchFamily="34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1905000" y="1127548"/>
            <a:ext cx="51816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b="1" dirty="0" smtClean="0">
                <a:latin typeface="Arial Narrow" pitchFamily="34" charset="0"/>
              </a:rPr>
              <a:t>The same process is used for larger matrices:</a:t>
            </a:r>
          </a:p>
        </p:txBody>
      </p:sp>
      <p:graphicFrame>
        <p:nvGraphicFramePr>
          <p:cNvPr id="28" name="Group 2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42136655"/>
              </p:ext>
            </p:extLst>
          </p:nvPr>
        </p:nvGraphicFramePr>
        <p:xfrm>
          <a:off x="3628698" y="2286000"/>
          <a:ext cx="228600" cy="457200"/>
        </p:xfrm>
        <a:graphic>
          <a:graphicData uri="http://schemas.openxmlformats.org/drawingml/2006/table">
            <a:tbl>
              <a:tblPr/>
              <a:tblGrid>
                <a:gridCol w="228600"/>
              </a:tblGrid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=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9" name="Group 27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525956476"/>
              </p:ext>
            </p:extLst>
          </p:nvPr>
        </p:nvGraphicFramePr>
        <p:xfrm>
          <a:off x="4164728" y="1828800"/>
          <a:ext cx="2286000" cy="1279950"/>
        </p:xfrm>
        <a:graphic>
          <a:graphicData uri="http://schemas.openxmlformats.org/drawingml/2006/table">
            <a:tbl>
              <a:tblPr/>
              <a:tblGrid>
                <a:gridCol w="2286000"/>
              </a:tblGrid>
              <a:tr h="27410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1*1 + 2*2 + 4*3</a:t>
                      </a:r>
                    </a:p>
                  </a:txBody>
                  <a:tcPr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10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4*1 + 5*2 + 7*3</a:t>
                      </a:r>
                    </a:p>
                  </a:txBody>
                  <a:tcPr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10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7*1 + 8*2 + 0*3</a:t>
                      </a:r>
                    </a:p>
                  </a:txBody>
                  <a:tcPr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0" name="Group 28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463180407"/>
              </p:ext>
            </p:extLst>
          </p:nvPr>
        </p:nvGraphicFramePr>
        <p:xfrm>
          <a:off x="7162800" y="1828800"/>
          <a:ext cx="533400" cy="1279950"/>
        </p:xfrm>
        <a:graphic>
          <a:graphicData uri="http://schemas.openxmlformats.org/drawingml/2006/table">
            <a:tbl>
              <a:tblPr/>
              <a:tblGrid>
                <a:gridCol w="533400"/>
              </a:tblGrid>
              <a:tr h="27410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17</a:t>
                      </a:r>
                    </a:p>
                  </a:txBody>
                  <a:tcPr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10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35</a:t>
                      </a:r>
                    </a:p>
                  </a:txBody>
                  <a:tcPr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10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23</a:t>
                      </a:r>
                    </a:p>
                  </a:txBody>
                  <a:tcPr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1" name="Group 29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887543333"/>
              </p:ext>
            </p:extLst>
          </p:nvPr>
        </p:nvGraphicFramePr>
        <p:xfrm>
          <a:off x="6613634" y="2268113"/>
          <a:ext cx="228600" cy="457200"/>
        </p:xfrm>
        <a:graphic>
          <a:graphicData uri="http://schemas.openxmlformats.org/drawingml/2006/table">
            <a:tbl>
              <a:tblPr/>
              <a:tblGrid>
                <a:gridCol w="228600"/>
              </a:tblGrid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=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3" name="Group 27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172308774"/>
              </p:ext>
            </p:extLst>
          </p:nvPr>
        </p:nvGraphicFramePr>
        <p:xfrm>
          <a:off x="1311166" y="1828800"/>
          <a:ext cx="1066800" cy="1280160"/>
        </p:xfrm>
        <a:graphic>
          <a:graphicData uri="http://schemas.openxmlformats.org/drawingml/2006/table">
            <a:tbl>
              <a:tblPr/>
              <a:tblGrid>
                <a:gridCol w="1066800"/>
              </a:tblGrid>
              <a:tr h="274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1  2  4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4  5  7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7  8  0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4" name="Group 27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943979561"/>
              </p:ext>
            </p:extLst>
          </p:nvPr>
        </p:nvGraphicFramePr>
        <p:xfrm>
          <a:off x="3063766" y="1828800"/>
          <a:ext cx="381000" cy="1280160"/>
        </p:xfrm>
        <a:graphic>
          <a:graphicData uri="http://schemas.openxmlformats.org/drawingml/2006/table">
            <a:tbl>
              <a:tblPr/>
              <a:tblGrid>
                <a:gridCol w="381000"/>
              </a:tblGrid>
              <a:tr h="274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5" name="Group 1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315322095"/>
              </p:ext>
            </p:extLst>
          </p:nvPr>
        </p:nvGraphicFramePr>
        <p:xfrm>
          <a:off x="2561898" y="2317532"/>
          <a:ext cx="228600" cy="457200"/>
        </p:xfrm>
        <a:graphic>
          <a:graphicData uri="http://schemas.openxmlformats.org/drawingml/2006/table">
            <a:tbl>
              <a:tblPr/>
              <a:tblGrid>
                <a:gridCol w="228600"/>
              </a:tblGrid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*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6" name="Group 2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097704237"/>
              </p:ext>
            </p:extLst>
          </p:nvPr>
        </p:nvGraphicFramePr>
        <p:xfrm>
          <a:off x="3612932" y="4545687"/>
          <a:ext cx="228600" cy="457200"/>
        </p:xfrm>
        <a:graphic>
          <a:graphicData uri="http://schemas.openxmlformats.org/drawingml/2006/table">
            <a:tbl>
              <a:tblPr/>
              <a:tblGrid>
                <a:gridCol w="228600"/>
              </a:tblGrid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=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0" name="Group 27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333832689"/>
              </p:ext>
            </p:extLst>
          </p:nvPr>
        </p:nvGraphicFramePr>
        <p:xfrm>
          <a:off x="1295400" y="4088487"/>
          <a:ext cx="1066800" cy="1280160"/>
        </p:xfrm>
        <a:graphic>
          <a:graphicData uri="http://schemas.openxmlformats.org/drawingml/2006/table">
            <a:tbl>
              <a:tblPr/>
              <a:tblGrid>
                <a:gridCol w="1066800"/>
              </a:tblGrid>
              <a:tr h="274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9  8  7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6  5  4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3  2  1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1" name="Group 27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376751909"/>
              </p:ext>
            </p:extLst>
          </p:nvPr>
        </p:nvGraphicFramePr>
        <p:xfrm>
          <a:off x="3048000" y="4088487"/>
          <a:ext cx="381000" cy="1280160"/>
        </p:xfrm>
        <a:graphic>
          <a:graphicData uri="http://schemas.openxmlformats.org/drawingml/2006/table">
            <a:tbl>
              <a:tblPr/>
              <a:tblGrid>
                <a:gridCol w="381000"/>
              </a:tblGrid>
              <a:tr h="274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3" name="Group 1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406649773"/>
              </p:ext>
            </p:extLst>
          </p:nvPr>
        </p:nvGraphicFramePr>
        <p:xfrm>
          <a:off x="2546132" y="4577219"/>
          <a:ext cx="228600" cy="457200"/>
        </p:xfrm>
        <a:graphic>
          <a:graphicData uri="http://schemas.openxmlformats.org/drawingml/2006/table">
            <a:tbl>
              <a:tblPr/>
              <a:tblGrid>
                <a:gridCol w="228600"/>
              </a:tblGrid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*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5" name="Rectangle 44"/>
          <p:cNvSpPr/>
          <p:nvPr/>
        </p:nvSpPr>
        <p:spPr>
          <a:xfrm>
            <a:off x="1905000" y="3429000"/>
            <a:ext cx="51816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b="1" dirty="0" smtClean="0">
                <a:latin typeface="Arial Narrow" pitchFamily="34" charset="0"/>
              </a:rPr>
              <a:t>In-class exercise:</a:t>
            </a:r>
          </a:p>
        </p:txBody>
      </p:sp>
      <p:sp>
        <p:nvSpPr>
          <p:cNvPr id="46" name="Rectangle 45"/>
          <p:cNvSpPr/>
          <p:nvPr/>
        </p:nvSpPr>
        <p:spPr>
          <a:xfrm>
            <a:off x="3886200" y="4088487"/>
            <a:ext cx="838200" cy="124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7500" dirty="0">
                <a:latin typeface="Arial Narrow" pitchFamily="34" charset="0"/>
              </a:rPr>
              <a:t>?</a:t>
            </a:r>
            <a:endParaRPr lang="en-US" sz="7500" dirty="0" smtClean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42197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/>
          <p:cNvSpPr txBox="1"/>
          <p:nvPr/>
        </p:nvSpPr>
        <p:spPr>
          <a:xfrm>
            <a:off x="672664" y="107732"/>
            <a:ext cx="774086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 smtClean="0">
                <a:latin typeface="Arial Narrow" pitchFamily="34" charset="0"/>
              </a:rPr>
              <a:t>Matrix Algebra</a:t>
            </a:r>
            <a:endParaRPr lang="en-US" sz="3000" b="1" dirty="0">
              <a:latin typeface="Arial Narrow" pitchFamily="34" charset="0"/>
            </a:endParaRPr>
          </a:p>
        </p:txBody>
      </p:sp>
      <p:graphicFrame>
        <p:nvGraphicFramePr>
          <p:cNvPr id="28" name="Group 2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256241716"/>
              </p:ext>
            </p:extLst>
          </p:nvPr>
        </p:nvGraphicFramePr>
        <p:xfrm>
          <a:off x="3628698" y="2286000"/>
          <a:ext cx="228600" cy="457200"/>
        </p:xfrm>
        <a:graphic>
          <a:graphicData uri="http://schemas.openxmlformats.org/drawingml/2006/table">
            <a:tbl>
              <a:tblPr/>
              <a:tblGrid>
                <a:gridCol w="228600"/>
              </a:tblGrid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=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9" name="Group 27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17449337"/>
              </p:ext>
            </p:extLst>
          </p:nvPr>
        </p:nvGraphicFramePr>
        <p:xfrm>
          <a:off x="4164728" y="1828800"/>
          <a:ext cx="2286000" cy="1279950"/>
        </p:xfrm>
        <a:graphic>
          <a:graphicData uri="http://schemas.openxmlformats.org/drawingml/2006/table">
            <a:tbl>
              <a:tblPr/>
              <a:tblGrid>
                <a:gridCol w="2286000"/>
              </a:tblGrid>
              <a:tr h="27410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1*1 + 2*2 + 4*3</a:t>
                      </a:r>
                    </a:p>
                  </a:txBody>
                  <a:tcPr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10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4*1 + 5*2 + 7*3</a:t>
                      </a:r>
                    </a:p>
                  </a:txBody>
                  <a:tcPr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10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7*1 + 8*2 + 0*3</a:t>
                      </a:r>
                    </a:p>
                  </a:txBody>
                  <a:tcPr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0" name="Group 28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606828003"/>
              </p:ext>
            </p:extLst>
          </p:nvPr>
        </p:nvGraphicFramePr>
        <p:xfrm>
          <a:off x="7162800" y="1828800"/>
          <a:ext cx="533400" cy="1279950"/>
        </p:xfrm>
        <a:graphic>
          <a:graphicData uri="http://schemas.openxmlformats.org/drawingml/2006/table">
            <a:tbl>
              <a:tblPr/>
              <a:tblGrid>
                <a:gridCol w="533400"/>
              </a:tblGrid>
              <a:tr h="27410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17</a:t>
                      </a:r>
                    </a:p>
                  </a:txBody>
                  <a:tcPr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10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35</a:t>
                      </a:r>
                    </a:p>
                  </a:txBody>
                  <a:tcPr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10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23</a:t>
                      </a:r>
                    </a:p>
                  </a:txBody>
                  <a:tcPr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1" name="Group 29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264878511"/>
              </p:ext>
            </p:extLst>
          </p:nvPr>
        </p:nvGraphicFramePr>
        <p:xfrm>
          <a:off x="6613634" y="2268113"/>
          <a:ext cx="228600" cy="457200"/>
        </p:xfrm>
        <a:graphic>
          <a:graphicData uri="http://schemas.openxmlformats.org/drawingml/2006/table">
            <a:tbl>
              <a:tblPr/>
              <a:tblGrid>
                <a:gridCol w="228600"/>
              </a:tblGrid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=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3" name="Group 27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085460924"/>
              </p:ext>
            </p:extLst>
          </p:nvPr>
        </p:nvGraphicFramePr>
        <p:xfrm>
          <a:off x="1311166" y="1828800"/>
          <a:ext cx="1066800" cy="1280160"/>
        </p:xfrm>
        <a:graphic>
          <a:graphicData uri="http://schemas.openxmlformats.org/drawingml/2006/table">
            <a:tbl>
              <a:tblPr/>
              <a:tblGrid>
                <a:gridCol w="1066800"/>
              </a:tblGrid>
              <a:tr h="274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1  2  4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4  5  7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7  8  0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4" name="Group 27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81379729"/>
              </p:ext>
            </p:extLst>
          </p:nvPr>
        </p:nvGraphicFramePr>
        <p:xfrm>
          <a:off x="3063766" y="1828800"/>
          <a:ext cx="381000" cy="1280160"/>
        </p:xfrm>
        <a:graphic>
          <a:graphicData uri="http://schemas.openxmlformats.org/drawingml/2006/table">
            <a:tbl>
              <a:tblPr/>
              <a:tblGrid>
                <a:gridCol w="381000"/>
              </a:tblGrid>
              <a:tr h="274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5" name="Group 1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499636579"/>
              </p:ext>
            </p:extLst>
          </p:nvPr>
        </p:nvGraphicFramePr>
        <p:xfrm>
          <a:off x="2561898" y="2317532"/>
          <a:ext cx="228600" cy="457200"/>
        </p:xfrm>
        <a:graphic>
          <a:graphicData uri="http://schemas.openxmlformats.org/drawingml/2006/table">
            <a:tbl>
              <a:tblPr/>
              <a:tblGrid>
                <a:gridCol w="228600"/>
              </a:tblGrid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*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6" name="Group 2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200678880"/>
              </p:ext>
            </p:extLst>
          </p:nvPr>
        </p:nvGraphicFramePr>
        <p:xfrm>
          <a:off x="3612932" y="4545687"/>
          <a:ext cx="228600" cy="457200"/>
        </p:xfrm>
        <a:graphic>
          <a:graphicData uri="http://schemas.openxmlformats.org/drawingml/2006/table">
            <a:tbl>
              <a:tblPr/>
              <a:tblGrid>
                <a:gridCol w="228600"/>
              </a:tblGrid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=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7" name="Group 27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138767059"/>
              </p:ext>
            </p:extLst>
          </p:nvPr>
        </p:nvGraphicFramePr>
        <p:xfrm>
          <a:off x="4148962" y="4088487"/>
          <a:ext cx="2286000" cy="1279950"/>
        </p:xfrm>
        <a:graphic>
          <a:graphicData uri="http://schemas.openxmlformats.org/drawingml/2006/table">
            <a:tbl>
              <a:tblPr/>
              <a:tblGrid>
                <a:gridCol w="2286000"/>
              </a:tblGrid>
              <a:tr h="27410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9*5 </a:t>
                      </a:r>
                      <a:r>
                        <a:rPr kumimoji="0" 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+ 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8*6 </a:t>
                      </a:r>
                      <a:r>
                        <a:rPr kumimoji="0" 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+ 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7*7</a:t>
                      </a:r>
                      <a:endParaRPr kumimoji="0" lang="en-US" sz="2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12" charset="0"/>
                      </a:endParaRPr>
                    </a:p>
                  </a:txBody>
                  <a:tcPr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10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6*5 </a:t>
                      </a:r>
                      <a:r>
                        <a:rPr kumimoji="0" 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+ 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5*6 </a:t>
                      </a:r>
                      <a:r>
                        <a:rPr kumimoji="0" 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+ 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4*7</a:t>
                      </a:r>
                      <a:endParaRPr kumimoji="0" lang="en-US" sz="2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12" charset="0"/>
                      </a:endParaRPr>
                    </a:p>
                  </a:txBody>
                  <a:tcPr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10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3*5 </a:t>
                      </a:r>
                      <a:r>
                        <a:rPr kumimoji="0" 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+ 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2*6 </a:t>
                      </a:r>
                      <a:r>
                        <a:rPr kumimoji="0" 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+ 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1*7</a:t>
                      </a:r>
                      <a:endParaRPr kumimoji="0" lang="en-US" sz="2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12" charset="0"/>
                      </a:endParaRPr>
                    </a:p>
                  </a:txBody>
                  <a:tcPr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8" name="Group 28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698250198"/>
              </p:ext>
            </p:extLst>
          </p:nvPr>
        </p:nvGraphicFramePr>
        <p:xfrm>
          <a:off x="7147034" y="4088487"/>
          <a:ext cx="777766" cy="1279950"/>
        </p:xfrm>
        <a:graphic>
          <a:graphicData uri="http://schemas.openxmlformats.org/drawingml/2006/table">
            <a:tbl>
              <a:tblPr/>
              <a:tblGrid>
                <a:gridCol w="777766"/>
              </a:tblGrid>
              <a:tr h="27410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142</a:t>
                      </a:r>
                      <a:endParaRPr kumimoji="0" lang="en-US" sz="2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12" charset="0"/>
                      </a:endParaRPr>
                    </a:p>
                  </a:txBody>
                  <a:tcPr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10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88</a:t>
                      </a:r>
                      <a:endParaRPr kumimoji="0" lang="en-US" sz="2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12" charset="0"/>
                      </a:endParaRPr>
                    </a:p>
                  </a:txBody>
                  <a:tcPr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10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34</a:t>
                      </a:r>
                      <a:endParaRPr kumimoji="0" lang="en-US" sz="2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12" charset="0"/>
                      </a:endParaRPr>
                    </a:p>
                  </a:txBody>
                  <a:tcPr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9" name="Group 29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933920626"/>
              </p:ext>
            </p:extLst>
          </p:nvPr>
        </p:nvGraphicFramePr>
        <p:xfrm>
          <a:off x="6597868" y="4527800"/>
          <a:ext cx="228600" cy="457200"/>
        </p:xfrm>
        <a:graphic>
          <a:graphicData uri="http://schemas.openxmlformats.org/drawingml/2006/table">
            <a:tbl>
              <a:tblPr/>
              <a:tblGrid>
                <a:gridCol w="228600"/>
              </a:tblGrid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=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0" name="Group 27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848611555"/>
              </p:ext>
            </p:extLst>
          </p:nvPr>
        </p:nvGraphicFramePr>
        <p:xfrm>
          <a:off x="1295400" y="4088487"/>
          <a:ext cx="1066800" cy="1280160"/>
        </p:xfrm>
        <a:graphic>
          <a:graphicData uri="http://schemas.openxmlformats.org/drawingml/2006/table">
            <a:tbl>
              <a:tblPr/>
              <a:tblGrid>
                <a:gridCol w="1066800"/>
              </a:tblGrid>
              <a:tr h="274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9  8  7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6  5  4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3  2  1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1" name="Group 27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829929053"/>
              </p:ext>
            </p:extLst>
          </p:nvPr>
        </p:nvGraphicFramePr>
        <p:xfrm>
          <a:off x="3048000" y="4088487"/>
          <a:ext cx="381000" cy="1280160"/>
        </p:xfrm>
        <a:graphic>
          <a:graphicData uri="http://schemas.openxmlformats.org/drawingml/2006/table">
            <a:tbl>
              <a:tblPr/>
              <a:tblGrid>
                <a:gridCol w="381000"/>
              </a:tblGrid>
              <a:tr h="274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3" name="Group 1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290571476"/>
              </p:ext>
            </p:extLst>
          </p:nvPr>
        </p:nvGraphicFramePr>
        <p:xfrm>
          <a:off x="2546132" y="4577219"/>
          <a:ext cx="228600" cy="457200"/>
        </p:xfrm>
        <a:graphic>
          <a:graphicData uri="http://schemas.openxmlformats.org/drawingml/2006/table">
            <a:tbl>
              <a:tblPr/>
              <a:tblGrid>
                <a:gridCol w="228600"/>
              </a:tblGrid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*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5" name="Rectangle 44"/>
          <p:cNvSpPr/>
          <p:nvPr/>
        </p:nvSpPr>
        <p:spPr>
          <a:xfrm>
            <a:off x="1905000" y="3429000"/>
            <a:ext cx="51816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b="1" dirty="0" smtClean="0">
                <a:latin typeface="Arial Narrow" pitchFamily="34" charset="0"/>
              </a:rPr>
              <a:t>In-class exercise:</a:t>
            </a:r>
          </a:p>
        </p:txBody>
      </p:sp>
      <p:sp>
        <p:nvSpPr>
          <p:cNvPr id="19" name="Rectangle 18"/>
          <p:cNvSpPr/>
          <p:nvPr/>
        </p:nvSpPr>
        <p:spPr>
          <a:xfrm>
            <a:off x="2209800" y="5715000"/>
            <a:ext cx="50292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b="1" dirty="0" smtClean="0">
                <a:latin typeface="Arial Narrow" pitchFamily="34" charset="0"/>
              </a:rPr>
              <a:t>Let’s take this matrix algebra primer</a:t>
            </a:r>
          </a:p>
          <a:p>
            <a:pPr algn="ctr"/>
            <a:r>
              <a:rPr lang="en-US" sz="2200" b="1" dirty="0" smtClean="0">
                <a:latin typeface="Arial Narrow" pitchFamily="34" charset="0"/>
              </a:rPr>
              <a:t>and apply it to population growth 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905000" y="1127548"/>
            <a:ext cx="51816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b="1" dirty="0" smtClean="0">
                <a:latin typeface="Arial Narrow" pitchFamily="34" charset="0"/>
              </a:rPr>
              <a:t>The same process is used for larger matrices:</a:t>
            </a:r>
          </a:p>
        </p:txBody>
      </p:sp>
    </p:spTree>
    <p:extLst>
      <p:ext uri="{BB962C8B-B14F-4D97-AF65-F5344CB8AC3E}">
        <p14:creationId xmlns:p14="http://schemas.microsoft.com/office/powerpoint/2010/main" xmlns="" val="344027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3268" y="1183987"/>
            <a:ext cx="8610600" cy="52168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Arial Narrow" pitchFamily="34" charset="0"/>
              </a:rPr>
              <a:t>Continue to make population growth models more realistic</a:t>
            </a:r>
          </a:p>
          <a:p>
            <a:pPr algn="ctr"/>
            <a:r>
              <a:rPr lang="en-US" sz="2400" b="1" dirty="0" smtClean="0">
                <a:latin typeface="Arial Narrow" pitchFamily="34" charset="0"/>
              </a:rPr>
              <a:t>by adding in </a:t>
            </a:r>
            <a:r>
              <a:rPr lang="en-US" sz="2400" b="1" u="sng" dirty="0" smtClean="0">
                <a:latin typeface="Arial Narrow" pitchFamily="34" charset="0"/>
              </a:rPr>
              <a:t>age structure</a:t>
            </a:r>
            <a:endParaRPr lang="en-US" sz="1500" b="1" u="sng" dirty="0" smtClean="0">
              <a:latin typeface="Arial Narrow" pitchFamily="34" charset="0"/>
            </a:endParaRPr>
          </a:p>
          <a:p>
            <a:endParaRPr lang="en-US" sz="1500" b="1" dirty="0">
              <a:latin typeface="Arial Narrow" pitchFamily="34" charset="0"/>
            </a:endParaRPr>
          </a:p>
          <a:p>
            <a:r>
              <a:rPr lang="en-US" sz="2400" b="1" dirty="0" smtClean="0">
                <a:latin typeface="Arial Narrow" pitchFamily="34" charset="0"/>
              </a:rPr>
              <a:t>Objectives for </a:t>
            </a:r>
            <a:r>
              <a:rPr lang="en-US" sz="2400" b="1" u="sng" dirty="0" smtClean="0">
                <a:latin typeface="Arial Narrow" pitchFamily="34" charset="0"/>
              </a:rPr>
              <a:t>Today</a:t>
            </a:r>
            <a:r>
              <a:rPr lang="en-US" sz="2400" b="1" dirty="0" smtClean="0">
                <a:latin typeface="Arial Narrow" pitchFamily="34" charset="0"/>
              </a:rPr>
              <a:t>:</a:t>
            </a:r>
            <a:endParaRPr lang="en-US" sz="2400" b="1" dirty="0">
              <a:latin typeface="Arial Narrow" pitchFamily="34" charset="0"/>
            </a:endParaRPr>
          </a:p>
          <a:p>
            <a:r>
              <a:rPr lang="en-US" sz="2400" b="1" dirty="0">
                <a:latin typeface="Arial Narrow" pitchFamily="34" charset="0"/>
              </a:rPr>
              <a:t>	</a:t>
            </a:r>
            <a:r>
              <a:rPr lang="en-US" sz="2400" b="1" dirty="0" smtClean="0">
                <a:latin typeface="Arial Narrow" pitchFamily="34" charset="0"/>
              </a:rPr>
              <a:t>Continue with </a:t>
            </a:r>
            <a:r>
              <a:rPr lang="en-US" sz="2400" b="1" u="sng" dirty="0" smtClean="0">
                <a:latin typeface="Arial Narrow" pitchFamily="34" charset="0"/>
              </a:rPr>
              <a:t>age structure</a:t>
            </a:r>
            <a:endParaRPr lang="en-US" sz="2400" b="1" u="sng" dirty="0">
              <a:latin typeface="Arial Narrow" pitchFamily="34" charset="0"/>
            </a:endParaRPr>
          </a:p>
          <a:p>
            <a:pPr lvl="0"/>
            <a:r>
              <a:rPr lang="en-US" sz="2400" b="1" dirty="0" smtClean="0">
                <a:latin typeface="Arial Narrow" pitchFamily="34" charset="0"/>
              </a:rPr>
              <a:t>	</a:t>
            </a:r>
            <a:r>
              <a:rPr lang="en-US" sz="2400" b="1" u="sng" dirty="0">
                <a:solidFill>
                  <a:prstClr val="black"/>
                </a:solidFill>
                <a:latin typeface="Arial Narrow" pitchFamily="34" charset="0"/>
              </a:rPr>
              <a:t>Matrix </a:t>
            </a:r>
            <a:r>
              <a:rPr lang="en-US" sz="2400" b="1" u="sng" dirty="0" smtClean="0">
                <a:solidFill>
                  <a:prstClr val="black"/>
                </a:solidFill>
                <a:latin typeface="Arial Narrow" pitchFamily="34" charset="0"/>
              </a:rPr>
              <a:t>algebra</a:t>
            </a:r>
            <a:r>
              <a:rPr lang="en-US" sz="2400" b="1" dirty="0" smtClean="0">
                <a:solidFill>
                  <a:prstClr val="black"/>
                </a:solidFill>
                <a:latin typeface="Arial Narrow" pitchFamily="34" charset="0"/>
              </a:rPr>
              <a:t> primer</a:t>
            </a:r>
          </a:p>
          <a:p>
            <a:r>
              <a:rPr lang="en-US" sz="2400" b="1" dirty="0" smtClean="0">
                <a:latin typeface="Arial Narrow" pitchFamily="34" charset="0"/>
              </a:rPr>
              <a:t>	Introduce </a:t>
            </a:r>
            <a:r>
              <a:rPr lang="en-US" sz="2400" b="1" dirty="0">
                <a:latin typeface="Arial Narrow" pitchFamily="34" charset="0"/>
              </a:rPr>
              <a:t>the </a:t>
            </a:r>
            <a:r>
              <a:rPr lang="en-US" sz="2400" b="1" u="sng" dirty="0">
                <a:latin typeface="Arial Narrow" pitchFamily="34" charset="0"/>
              </a:rPr>
              <a:t>Leslie </a:t>
            </a:r>
            <a:r>
              <a:rPr lang="en-US" sz="2400" b="1" u="sng" dirty="0" smtClean="0">
                <a:latin typeface="Arial Narrow" pitchFamily="34" charset="0"/>
              </a:rPr>
              <a:t>Matrix</a:t>
            </a:r>
            <a:endParaRPr lang="en-US" sz="2400" b="1" dirty="0">
              <a:solidFill>
                <a:prstClr val="black"/>
              </a:solidFill>
              <a:latin typeface="Arial Narrow" pitchFamily="34" charset="0"/>
            </a:endParaRPr>
          </a:p>
          <a:p>
            <a:endParaRPr lang="en-US" sz="1500" b="1" dirty="0" smtClean="0">
              <a:latin typeface="Arial Narrow" pitchFamily="34" charset="0"/>
            </a:endParaRPr>
          </a:p>
          <a:p>
            <a:r>
              <a:rPr lang="en-US" sz="2400" b="1" dirty="0" smtClean="0">
                <a:latin typeface="Arial Narrow" pitchFamily="34" charset="0"/>
              </a:rPr>
              <a:t>Objectives for </a:t>
            </a:r>
            <a:r>
              <a:rPr lang="en-US" sz="2400" b="1" u="sng" dirty="0" smtClean="0">
                <a:latin typeface="Arial Narrow" pitchFamily="34" charset="0"/>
              </a:rPr>
              <a:t>Next Class</a:t>
            </a:r>
            <a:r>
              <a:rPr lang="en-US" sz="2400" b="1" dirty="0" smtClean="0">
                <a:latin typeface="Arial Narrow" pitchFamily="34" charset="0"/>
              </a:rPr>
              <a:t>:</a:t>
            </a:r>
          </a:p>
          <a:p>
            <a:r>
              <a:rPr lang="en-US" sz="2400" b="1" dirty="0" smtClean="0">
                <a:latin typeface="Arial Narrow" pitchFamily="34" charset="0"/>
              </a:rPr>
              <a:t>	Complete in class examples of age structured</a:t>
            </a:r>
          </a:p>
          <a:p>
            <a:r>
              <a:rPr lang="en-US" sz="2400" b="1" dirty="0">
                <a:latin typeface="Arial Narrow" pitchFamily="34" charset="0"/>
              </a:rPr>
              <a:t>	</a:t>
            </a:r>
            <a:r>
              <a:rPr lang="en-US" sz="2400" b="1" dirty="0" smtClean="0">
                <a:latin typeface="Arial Narrow" pitchFamily="34" charset="0"/>
              </a:rPr>
              <a:t>      </a:t>
            </a:r>
            <a:r>
              <a:rPr lang="en-US" sz="2400" b="1" u="sng" dirty="0" smtClean="0">
                <a:latin typeface="Arial Narrow" pitchFamily="34" charset="0"/>
              </a:rPr>
              <a:t>population growth</a:t>
            </a:r>
          </a:p>
          <a:p>
            <a:endParaRPr lang="en-US" sz="1500" b="1" dirty="0" smtClean="0">
              <a:latin typeface="Arial Narrow" pitchFamily="34" charset="0"/>
            </a:endParaRPr>
          </a:p>
          <a:p>
            <a:r>
              <a:rPr lang="en-US" sz="2400" b="1" u="sng" dirty="0" smtClean="0">
                <a:latin typeface="Arial Narrow" pitchFamily="34" charset="0"/>
              </a:rPr>
              <a:t>Text </a:t>
            </a:r>
            <a:r>
              <a:rPr lang="en-US" sz="2200" b="1" u="sng" dirty="0" smtClean="0">
                <a:latin typeface="Arial Narrow" pitchFamily="34" charset="0"/>
              </a:rPr>
              <a:t>(optional reading)</a:t>
            </a:r>
            <a:r>
              <a:rPr lang="en-US" sz="2400" b="1" dirty="0" smtClean="0">
                <a:latin typeface="Arial Narrow" pitchFamily="34" charset="0"/>
              </a:rPr>
              <a:t>:</a:t>
            </a:r>
          </a:p>
          <a:p>
            <a:pPr>
              <a:tabLst>
                <a:tab pos="1371600" algn="l"/>
              </a:tabLst>
            </a:pPr>
            <a:r>
              <a:rPr lang="en-US" sz="2400" b="1" dirty="0" smtClean="0">
                <a:latin typeface="Arial Narrow" pitchFamily="34" charset="0"/>
              </a:rPr>
              <a:t>Chapter 4: 	Sections 4.1 – 4.5</a:t>
            </a:r>
          </a:p>
          <a:p>
            <a:pPr>
              <a:tabLst>
                <a:tab pos="1371600" algn="l"/>
              </a:tabLst>
            </a:pPr>
            <a:r>
              <a:rPr lang="en-US" sz="2400" b="1" dirty="0">
                <a:latin typeface="Arial Narrow" pitchFamily="34" charset="0"/>
              </a:rPr>
              <a:t>	</a:t>
            </a:r>
            <a:r>
              <a:rPr lang="en-US" sz="2400" b="1" dirty="0" smtClean="0">
                <a:latin typeface="Arial Narrow" pitchFamily="34" charset="0"/>
              </a:rPr>
              <a:t>Not covering life table information (sections 4.6+)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72664" y="107732"/>
            <a:ext cx="774086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 smtClean="0">
                <a:latin typeface="Arial Narrow" pitchFamily="34" charset="0"/>
              </a:rPr>
              <a:t>Outline for Today</a:t>
            </a:r>
            <a:endParaRPr lang="en-US" sz="3000" b="1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62993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/>
          <p:cNvSpPr txBox="1"/>
          <p:nvPr/>
        </p:nvSpPr>
        <p:spPr>
          <a:xfrm>
            <a:off x="672664" y="107732"/>
            <a:ext cx="774086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 smtClean="0">
                <a:latin typeface="Arial Narrow" pitchFamily="34" charset="0"/>
              </a:rPr>
              <a:t>Leslie Matrix</a:t>
            </a:r>
            <a:endParaRPr lang="en-US" sz="3000" b="1" dirty="0">
              <a:latin typeface="Arial Narrow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969887" y="1615966"/>
            <a:ext cx="1230513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 baseline="-25000" dirty="0" smtClean="0">
                <a:latin typeface="Arial Narrow" pitchFamily="34" charset="0"/>
              </a:rPr>
              <a:t>0</a:t>
            </a:r>
            <a:r>
              <a:rPr lang="en-US" sz="2200" b="1" dirty="0" smtClean="0">
                <a:latin typeface="Arial Narrow" pitchFamily="34" charset="0"/>
              </a:rPr>
              <a:t>N</a:t>
            </a:r>
            <a:r>
              <a:rPr lang="en-US" sz="2200" b="1" baseline="-25000" dirty="0" smtClean="0">
                <a:latin typeface="Arial Narrow" pitchFamily="34" charset="0"/>
              </a:rPr>
              <a:t>t+1 </a:t>
            </a:r>
            <a:r>
              <a:rPr lang="en-US" sz="2200" b="1" dirty="0" smtClean="0">
                <a:latin typeface="Arial Narrow" pitchFamily="34" charset="0"/>
              </a:rPr>
              <a:t> =</a:t>
            </a:r>
            <a:endParaRPr lang="en-US" sz="2200" b="1" baseline="-25000" dirty="0" smtClean="0">
              <a:latin typeface="Arial Narrow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859416" y="1623849"/>
            <a:ext cx="1072457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 baseline="-25000" dirty="0" smtClean="0">
                <a:latin typeface="Arial Narrow" pitchFamily="34" charset="0"/>
              </a:rPr>
              <a:t>0</a:t>
            </a:r>
            <a:r>
              <a:rPr lang="en-US" sz="2200" b="1" dirty="0" smtClean="0">
                <a:latin typeface="Arial Narrow" pitchFamily="34" charset="0"/>
              </a:rPr>
              <a:t>F * </a:t>
            </a:r>
            <a:r>
              <a:rPr lang="en-US" sz="2200" b="1" baseline="-25000" dirty="0" smtClean="0">
                <a:latin typeface="Arial Narrow" pitchFamily="34" charset="0"/>
              </a:rPr>
              <a:t>0</a:t>
            </a:r>
            <a:r>
              <a:rPr lang="en-US" sz="2200" b="1" dirty="0" smtClean="0">
                <a:latin typeface="Arial Narrow" pitchFamily="34" charset="0"/>
              </a:rPr>
              <a:t>N</a:t>
            </a:r>
            <a:r>
              <a:rPr lang="en-US" sz="2200" b="1" baseline="-25000" dirty="0" smtClean="0">
                <a:latin typeface="Arial Narrow" pitchFamily="34" charset="0"/>
              </a:rPr>
              <a:t>t</a:t>
            </a:r>
          </a:p>
        </p:txBody>
      </p:sp>
      <p:sp>
        <p:nvSpPr>
          <p:cNvPr id="20" name="Rectangle 19"/>
          <p:cNvSpPr/>
          <p:nvPr/>
        </p:nvSpPr>
        <p:spPr>
          <a:xfrm>
            <a:off x="3762702" y="1621185"/>
            <a:ext cx="1377257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 dirty="0" smtClean="0">
                <a:latin typeface="Arial Narrow" pitchFamily="34" charset="0"/>
              </a:rPr>
              <a:t>+  </a:t>
            </a:r>
            <a:r>
              <a:rPr lang="en-US" sz="2200" b="1" baseline="-25000" dirty="0" smtClean="0">
                <a:latin typeface="Arial Narrow" pitchFamily="34" charset="0"/>
              </a:rPr>
              <a:t> 1</a:t>
            </a:r>
            <a:r>
              <a:rPr lang="en-US" sz="2200" b="1" dirty="0" smtClean="0">
                <a:latin typeface="Arial Narrow" pitchFamily="34" charset="0"/>
              </a:rPr>
              <a:t>F * </a:t>
            </a:r>
            <a:r>
              <a:rPr lang="en-US" sz="2200" b="1" baseline="-25000" dirty="0">
                <a:latin typeface="Arial Narrow" pitchFamily="34" charset="0"/>
              </a:rPr>
              <a:t>1</a:t>
            </a:r>
            <a:r>
              <a:rPr lang="en-US" sz="2200" b="1" dirty="0" smtClean="0">
                <a:latin typeface="Arial Narrow" pitchFamily="34" charset="0"/>
              </a:rPr>
              <a:t>N</a:t>
            </a:r>
            <a:r>
              <a:rPr lang="en-US" sz="2200" b="1" baseline="-25000" dirty="0" smtClean="0">
                <a:latin typeface="Arial Narrow" pitchFamily="34" charset="0"/>
              </a:rPr>
              <a:t>t</a:t>
            </a:r>
          </a:p>
        </p:txBody>
      </p:sp>
      <p:sp>
        <p:nvSpPr>
          <p:cNvPr id="21" name="Rectangle 20"/>
          <p:cNvSpPr/>
          <p:nvPr/>
        </p:nvSpPr>
        <p:spPr>
          <a:xfrm>
            <a:off x="4947343" y="1621185"/>
            <a:ext cx="1377257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 dirty="0" smtClean="0">
                <a:latin typeface="Arial Narrow" pitchFamily="34" charset="0"/>
              </a:rPr>
              <a:t>+  </a:t>
            </a:r>
            <a:r>
              <a:rPr lang="en-US" sz="2200" b="1" baseline="-25000" dirty="0" smtClean="0">
                <a:latin typeface="Arial Narrow" pitchFamily="34" charset="0"/>
              </a:rPr>
              <a:t> 2</a:t>
            </a:r>
            <a:r>
              <a:rPr lang="en-US" sz="2200" b="1" dirty="0" smtClean="0">
                <a:latin typeface="Arial Narrow" pitchFamily="34" charset="0"/>
              </a:rPr>
              <a:t>F * </a:t>
            </a:r>
            <a:r>
              <a:rPr lang="en-US" sz="2200" b="1" baseline="-25000" dirty="0" smtClean="0">
                <a:latin typeface="Arial Narrow" pitchFamily="34" charset="0"/>
              </a:rPr>
              <a:t>2</a:t>
            </a:r>
            <a:r>
              <a:rPr lang="en-US" sz="2200" b="1" dirty="0" smtClean="0">
                <a:latin typeface="Arial Narrow" pitchFamily="34" charset="0"/>
              </a:rPr>
              <a:t>N</a:t>
            </a:r>
            <a:r>
              <a:rPr lang="en-US" sz="2200" b="1" baseline="-25000" dirty="0" smtClean="0">
                <a:latin typeface="Arial Narrow" pitchFamily="34" charset="0"/>
              </a:rPr>
              <a:t>t</a:t>
            </a:r>
          </a:p>
        </p:txBody>
      </p:sp>
      <p:sp>
        <p:nvSpPr>
          <p:cNvPr id="23" name="Rectangle 22"/>
          <p:cNvSpPr/>
          <p:nvPr/>
        </p:nvSpPr>
        <p:spPr>
          <a:xfrm>
            <a:off x="6166543" y="1621185"/>
            <a:ext cx="1377257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 dirty="0" smtClean="0">
                <a:latin typeface="Arial Narrow" pitchFamily="34" charset="0"/>
              </a:rPr>
              <a:t>+  </a:t>
            </a:r>
            <a:r>
              <a:rPr lang="en-US" sz="2200" b="1" baseline="-25000" dirty="0" smtClean="0">
                <a:latin typeface="Arial Narrow" pitchFamily="34" charset="0"/>
              </a:rPr>
              <a:t> 3</a:t>
            </a:r>
            <a:r>
              <a:rPr lang="en-US" sz="2200" b="1" dirty="0" smtClean="0">
                <a:latin typeface="Arial Narrow" pitchFamily="34" charset="0"/>
              </a:rPr>
              <a:t>F * </a:t>
            </a:r>
            <a:r>
              <a:rPr lang="en-US" sz="2200" b="1" baseline="-25000" dirty="0" smtClean="0">
                <a:latin typeface="Arial Narrow" pitchFamily="34" charset="0"/>
              </a:rPr>
              <a:t>3</a:t>
            </a:r>
            <a:r>
              <a:rPr lang="en-US" sz="2200" b="1" dirty="0" smtClean="0">
                <a:latin typeface="Arial Narrow" pitchFamily="34" charset="0"/>
              </a:rPr>
              <a:t>N</a:t>
            </a:r>
            <a:r>
              <a:rPr lang="en-US" sz="2200" b="1" baseline="-25000" dirty="0" smtClean="0">
                <a:latin typeface="Arial Narrow" pitchFamily="34" charset="0"/>
              </a:rPr>
              <a:t>t</a:t>
            </a:r>
          </a:p>
        </p:txBody>
      </p:sp>
      <p:sp>
        <p:nvSpPr>
          <p:cNvPr id="24" name="Rectangle 23"/>
          <p:cNvSpPr/>
          <p:nvPr/>
        </p:nvSpPr>
        <p:spPr>
          <a:xfrm>
            <a:off x="1969887" y="2073166"/>
            <a:ext cx="1230513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 baseline="-25000" dirty="0">
                <a:latin typeface="Arial Narrow" pitchFamily="34" charset="0"/>
              </a:rPr>
              <a:t>1</a:t>
            </a:r>
            <a:r>
              <a:rPr lang="en-US" sz="2200" b="1" dirty="0" smtClean="0">
                <a:latin typeface="Arial Narrow" pitchFamily="34" charset="0"/>
              </a:rPr>
              <a:t>N</a:t>
            </a:r>
            <a:r>
              <a:rPr lang="en-US" sz="2200" b="1" baseline="-25000" dirty="0" smtClean="0">
                <a:latin typeface="Arial Narrow" pitchFamily="34" charset="0"/>
              </a:rPr>
              <a:t>t+1</a:t>
            </a:r>
            <a:r>
              <a:rPr lang="en-US" sz="2200" b="1" dirty="0" smtClean="0">
                <a:latin typeface="Arial Narrow" pitchFamily="34" charset="0"/>
              </a:rPr>
              <a:t>  =</a:t>
            </a:r>
            <a:endParaRPr lang="en-US" sz="2200" b="1" baseline="-25000" dirty="0" smtClean="0">
              <a:latin typeface="Arial Narrow" pitchFamily="34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2859416" y="2081049"/>
            <a:ext cx="1072457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 baseline="-25000" dirty="0">
                <a:latin typeface="Arial Narrow" pitchFamily="34" charset="0"/>
              </a:rPr>
              <a:t>0</a:t>
            </a:r>
            <a:r>
              <a:rPr lang="en-US" sz="2200" b="1" dirty="0" smtClean="0">
                <a:latin typeface="Arial Narrow" pitchFamily="34" charset="0"/>
              </a:rPr>
              <a:t>S * </a:t>
            </a:r>
            <a:r>
              <a:rPr lang="en-US" sz="2200" b="1" baseline="-25000" dirty="0" smtClean="0">
                <a:latin typeface="Arial Narrow" pitchFamily="34" charset="0"/>
              </a:rPr>
              <a:t>0</a:t>
            </a:r>
            <a:r>
              <a:rPr lang="en-US" sz="2200" b="1" dirty="0" smtClean="0">
                <a:latin typeface="Arial Narrow" pitchFamily="34" charset="0"/>
              </a:rPr>
              <a:t>N</a:t>
            </a:r>
            <a:r>
              <a:rPr lang="en-US" sz="2200" b="1" baseline="-25000" dirty="0" smtClean="0">
                <a:latin typeface="Arial Narrow" pitchFamily="34" charset="0"/>
              </a:rPr>
              <a:t>t</a:t>
            </a:r>
          </a:p>
        </p:txBody>
      </p:sp>
      <p:sp>
        <p:nvSpPr>
          <p:cNvPr id="26" name="Rectangle 25"/>
          <p:cNvSpPr/>
          <p:nvPr/>
        </p:nvSpPr>
        <p:spPr>
          <a:xfrm>
            <a:off x="1969887" y="2530366"/>
            <a:ext cx="1230513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 baseline="-25000" dirty="0">
                <a:latin typeface="Arial Narrow" pitchFamily="34" charset="0"/>
              </a:rPr>
              <a:t>2</a:t>
            </a:r>
            <a:r>
              <a:rPr lang="en-US" sz="2200" b="1" dirty="0" smtClean="0">
                <a:latin typeface="Arial Narrow" pitchFamily="34" charset="0"/>
              </a:rPr>
              <a:t>N</a:t>
            </a:r>
            <a:r>
              <a:rPr lang="en-US" sz="2200" b="1" baseline="-25000" dirty="0" smtClean="0">
                <a:latin typeface="Arial Narrow" pitchFamily="34" charset="0"/>
              </a:rPr>
              <a:t>t+1</a:t>
            </a:r>
            <a:r>
              <a:rPr lang="en-US" sz="2200" b="1" dirty="0" smtClean="0">
                <a:latin typeface="Arial Narrow" pitchFamily="34" charset="0"/>
              </a:rPr>
              <a:t>  =</a:t>
            </a:r>
            <a:endParaRPr lang="en-US" sz="2200" b="1" baseline="-25000" dirty="0" smtClean="0">
              <a:latin typeface="Arial Narrow" pitchFamily="34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2859416" y="2538249"/>
            <a:ext cx="1072457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 baseline="-25000" dirty="0">
                <a:latin typeface="Arial Narrow" pitchFamily="34" charset="0"/>
              </a:rPr>
              <a:t>1</a:t>
            </a:r>
            <a:r>
              <a:rPr lang="en-US" sz="2200" b="1" dirty="0" smtClean="0">
                <a:latin typeface="Arial Narrow" pitchFamily="34" charset="0"/>
              </a:rPr>
              <a:t>S * </a:t>
            </a:r>
            <a:r>
              <a:rPr lang="en-US" sz="2200" b="1" baseline="-25000" dirty="0">
                <a:latin typeface="Arial Narrow" pitchFamily="34" charset="0"/>
              </a:rPr>
              <a:t>1</a:t>
            </a:r>
            <a:r>
              <a:rPr lang="en-US" sz="2200" b="1" dirty="0" smtClean="0">
                <a:latin typeface="Arial Narrow" pitchFamily="34" charset="0"/>
              </a:rPr>
              <a:t>N</a:t>
            </a:r>
            <a:r>
              <a:rPr lang="en-US" sz="2200" b="1" baseline="-25000" dirty="0" smtClean="0">
                <a:latin typeface="Arial Narrow" pitchFamily="34" charset="0"/>
              </a:rPr>
              <a:t>t</a:t>
            </a:r>
          </a:p>
        </p:txBody>
      </p:sp>
      <p:sp>
        <p:nvSpPr>
          <p:cNvPr id="37" name="Rectangle 36"/>
          <p:cNvSpPr/>
          <p:nvPr/>
        </p:nvSpPr>
        <p:spPr>
          <a:xfrm>
            <a:off x="1969887" y="3005996"/>
            <a:ext cx="1230513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 baseline="-25000" dirty="0">
                <a:latin typeface="Arial Narrow" pitchFamily="34" charset="0"/>
              </a:rPr>
              <a:t>3</a:t>
            </a:r>
            <a:r>
              <a:rPr lang="en-US" sz="2200" b="1" dirty="0" smtClean="0">
                <a:latin typeface="Arial Narrow" pitchFamily="34" charset="0"/>
              </a:rPr>
              <a:t>N</a:t>
            </a:r>
            <a:r>
              <a:rPr lang="en-US" sz="2200" b="1" baseline="-25000" dirty="0" smtClean="0">
                <a:latin typeface="Arial Narrow" pitchFamily="34" charset="0"/>
              </a:rPr>
              <a:t>t+1</a:t>
            </a:r>
            <a:r>
              <a:rPr lang="en-US" sz="2200" b="1" dirty="0" smtClean="0">
                <a:latin typeface="Arial Narrow" pitchFamily="34" charset="0"/>
              </a:rPr>
              <a:t>  =</a:t>
            </a:r>
            <a:endParaRPr lang="en-US" sz="2200" b="1" baseline="-25000" dirty="0" smtClean="0">
              <a:latin typeface="Arial Narrow" pitchFamily="34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2859416" y="3013879"/>
            <a:ext cx="1072457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 baseline="-25000" dirty="0">
                <a:latin typeface="Arial Narrow" pitchFamily="34" charset="0"/>
              </a:rPr>
              <a:t>2</a:t>
            </a:r>
            <a:r>
              <a:rPr lang="en-US" sz="2200" b="1" dirty="0" smtClean="0">
                <a:latin typeface="Arial Narrow" pitchFamily="34" charset="0"/>
              </a:rPr>
              <a:t>S * </a:t>
            </a:r>
            <a:r>
              <a:rPr lang="en-US" sz="2200" b="1" baseline="-25000" dirty="0">
                <a:latin typeface="Arial Narrow" pitchFamily="34" charset="0"/>
              </a:rPr>
              <a:t>2</a:t>
            </a:r>
            <a:r>
              <a:rPr lang="en-US" sz="2200" b="1" dirty="0" smtClean="0">
                <a:latin typeface="Arial Narrow" pitchFamily="34" charset="0"/>
              </a:rPr>
              <a:t>N</a:t>
            </a:r>
            <a:r>
              <a:rPr lang="en-US" sz="2200" b="1" baseline="-25000" dirty="0" smtClean="0">
                <a:latin typeface="Arial Narrow" pitchFamily="34" charset="0"/>
              </a:rPr>
              <a:t>t</a:t>
            </a:r>
          </a:p>
        </p:txBody>
      </p:sp>
      <p:sp>
        <p:nvSpPr>
          <p:cNvPr id="39" name="Rectangle 38"/>
          <p:cNvSpPr/>
          <p:nvPr/>
        </p:nvSpPr>
        <p:spPr>
          <a:xfrm>
            <a:off x="381000" y="1016913"/>
            <a:ext cx="83058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b="1" dirty="0" smtClean="0">
                <a:latin typeface="Arial Narrow" pitchFamily="34" charset="0"/>
              </a:rPr>
              <a:t>We can take the equations we built last class:</a:t>
            </a:r>
          </a:p>
        </p:txBody>
      </p:sp>
      <p:sp>
        <p:nvSpPr>
          <p:cNvPr id="42" name="Rectangle 41"/>
          <p:cNvSpPr/>
          <p:nvPr/>
        </p:nvSpPr>
        <p:spPr>
          <a:xfrm>
            <a:off x="381000" y="3962400"/>
            <a:ext cx="83058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b="1" dirty="0" smtClean="0">
                <a:latin typeface="Arial Narrow" pitchFamily="34" charset="0"/>
              </a:rPr>
              <a:t>and organize them using matrices:</a:t>
            </a:r>
          </a:p>
        </p:txBody>
      </p:sp>
      <p:graphicFrame>
        <p:nvGraphicFramePr>
          <p:cNvPr id="44" name="Group 2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712097436"/>
              </p:ext>
            </p:extLst>
          </p:nvPr>
        </p:nvGraphicFramePr>
        <p:xfrm>
          <a:off x="2895600" y="5231487"/>
          <a:ext cx="228600" cy="457200"/>
        </p:xfrm>
        <a:graphic>
          <a:graphicData uri="http://schemas.openxmlformats.org/drawingml/2006/table">
            <a:tbl>
              <a:tblPr/>
              <a:tblGrid>
                <a:gridCol w="228600"/>
              </a:tblGrid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=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8" name="Group 28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644705767"/>
              </p:ext>
            </p:extLst>
          </p:nvPr>
        </p:nvGraphicFramePr>
        <p:xfrm>
          <a:off x="1687713" y="4545687"/>
          <a:ext cx="979287" cy="1801368"/>
        </p:xfrm>
        <a:graphic>
          <a:graphicData uri="http://schemas.openxmlformats.org/drawingml/2006/table">
            <a:tbl>
              <a:tblPr/>
              <a:tblGrid>
                <a:gridCol w="979287"/>
              </a:tblGrid>
              <a:tr h="45034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0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N</a:t>
                      </a: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t+1</a:t>
                      </a:r>
                      <a:endParaRPr kumimoji="0" lang="en-US" sz="2200" b="0" i="0" u="none" strike="noStrike" cap="none" normalizeH="0" baseline="-25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12" charset="0"/>
                      </a:endParaRPr>
                    </a:p>
                  </a:txBody>
                  <a:tcPr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34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1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N</a:t>
                      </a: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t+1</a:t>
                      </a:r>
                      <a:endParaRPr kumimoji="0" lang="en-US" sz="2200" b="0" i="0" u="none" strike="noStrike" cap="none" normalizeH="0" baseline="-25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12" charset="0"/>
                      </a:endParaRPr>
                    </a:p>
                  </a:txBody>
                  <a:tcPr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34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2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N</a:t>
                      </a: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t+1</a:t>
                      </a:r>
                    </a:p>
                  </a:txBody>
                  <a:tcPr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34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3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N</a:t>
                      </a: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t+1</a:t>
                      </a:r>
                    </a:p>
                  </a:txBody>
                  <a:tcPr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0" name="Group 27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315993050"/>
              </p:ext>
            </p:extLst>
          </p:nvPr>
        </p:nvGraphicFramePr>
        <p:xfrm>
          <a:off x="3581400" y="4545687"/>
          <a:ext cx="1936533" cy="1798320"/>
        </p:xfrm>
        <a:graphic>
          <a:graphicData uri="http://schemas.openxmlformats.org/drawingml/2006/table">
            <a:tbl>
              <a:tblPr/>
              <a:tblGrid>
                <a:gridCol w="1936533"/>
              </a:tblGrid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 0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F  </a:t>
                      </a: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1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F  </a:t>
                      </a: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2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F  </a:t>
                      </a: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3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 0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S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   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0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   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0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   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  0  </a:t>
                      </a: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1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S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   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0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   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  0    0  </a:t>
                      </a: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2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S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 </a:t>
                      </a:r>
                      <a:r>
                        <a:rPr kumimoji="0" lang="en-US" sz="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  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 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2" name="Group 1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07562475"/>
              </p:ext>
            </p:extLst>
          </p:nvPr>
        </p:nvGraphicFramePr>
        <p:xfrm>
          <a:off x="5838498" y="5202059"/>
          <a:ext cx="304800" cy="457200"/>
        </p:xfrm>
        <a:graphic>
          <a:graphicData uri="http://schemas.openxmlformats.org/drawingml/2006/table">
            <a:tbl>
              <a:tblPr/>
              <a:tblGrid>
                <a:gridCol w="304800"/>
              </a:tblGrid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*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3" name="Group 28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709516114"/>
              </p:ext>
            </p:extLst>
          </p:nvPr>
        </p:nvGraphicFramePr>
        <p:xfrm>
          <a:off x="6524298" y="4543057"/>
          <a:ext cx="762000" cy="1801368"/>
        </p:xfrm>
        <a:graphic>
          <a:graphicData uri="http://schemas.openxmlformats.org/drawingml/2006/table">
            <a:tbl>
              <a:tblPr/>
              <a:tblGrid>
                <a:gridCol w="762000"/>
              </a:tblGrid>
              <a:tr h="45034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0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N</a:t>
                      </a: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t</a:t>
                      </a:r>
                      <a:endParaRPr kumimoji="0" lang="en-US" sz="2400" b="0" i="0" u="none" strike="noStrike" cap="none" normalizeH="0" baseline="-25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12" charset="0"/>
                      </a:endParaRPr>
                    </a:p>
                  </a:txBody>
                  <a:tcPr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34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1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N</a:t>
                      </a: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t</a:t>
                      </a:r>
                      <a:endParaRPr kumimoji="0" lang="en-US" sz="2400" b="0" i="0" u="none" strike="noStrike" cap="none" normalizeH="0" baseline="-25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12" charset="0"/>
                      </a:endParaRPr>
                    </a:p>
                  </a:txBody>
                  <a:tcPr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34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2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N</a:t>
                      </a: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t</a:t>
                      </a:r>
                    </a:p>
                  </a:txBody>
                  <a:tcPr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34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3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N</a:t>
                      </a: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t</a:t>
                      </a:r>
                    </a:p>
                  </a:txBody>
                  <a:tcPr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5" name="Rounded Rectangle 54"/>
          <p:cNvSpPr/>
          <p:nvPr/>
        </p:nvSpPr>
        <p:spPr>
          <a:xfrm>
            <a:off x="1920766" y="1524000"/>
            <a:ext cx="744411" cy="2117834"/>
          </a:xfrm>
          <a:prstGeom prst="roundRect">
            <a:avLst>
              <a:gd name="adj" fmla="val 42374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ounded Rectangle 55"/>
          <p:cNvSpPr/>
          <p:nvPr/>
        </p:nvSpPr>
        <p:spPr>
          <a:xfrm>
            <a:off x="1479332" y="4393328"/>
            <a:ext cx="1416268" cy="2117834"/>
          </a:xfrm>
          <a:prstGeom prst="roundRect">
            <a:avLst>
              <a:gd name="adj" fmla="val 25812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95904" y="2895600"/>
            <a:ext cx="2081452" cy="1650087"/>
            <a:chOff x="95904" y="2895600"/>
            <a:chExt cx="2081452" cy="1650087"/>
          </a:xfrm>
        </p:grpSpPr>
        <p:sp>
          <p:nvSpPr>
            <p:cNvPr id="70" name="Rectangle 69"/>
            <p:cNvSpPr/>
            <p:nvPr/>
          </p:nvSpPr>
          <p:spPr>
            <a:xfrm>
              <a:off x="95904" y="2895600"/>
              <a:ext cx="1761798" cy="120032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b="1" dirty="0" smtClean="0">
                  <a:latin typeface="Arial Narrow" pitchFamily="34" charset="0"/>
                </a:rPr>
                <a:t>Results vector of age-structured population size at time t+1</a:t>
              </a:r>
            </a:p>
          </p:txBody>
        </p:sp>
        <p:cxnSp>
          <p:nvCxnSpPr>
            <p:cNvPr id="4" name="Straight Arrow Connector 3"/>
            <p:cNvCxnSpPr>
              <a:endCxn id="48" idx="0"/>
            </p:cNvCxnSpPr>
            <p:nvPr/>
          </p:nvCxnSpPr>
          <p:spPr>
            <a:xfrm>
              <a:off x="1615966" y="3962400"/>
              <a:ext cx="561390" cy="583287"/>
            </a:xfrm>
            <a:prstGeom prst="straightConnector1">
              <a:avLst/>
            </a:prstGeom>
            <a:ln w="28575">
              <a:solidFill>
                <a:schemeClr val="accent1">
                  <a:lumMod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Group 13"/>
          <p:cNvGrpSpPr/>
          <p:nvPr/>
        </p:nvGrpSpPr>
        <p:grpSpPr>
          <a:xfrm>
            <a:off x="6934200" y="2743200"/>
            <a:ext cx="1974631" cy="1802487"/>
            <a:chOff x="6934200" y="2743200"/>
            <a:chExt cx="1974631" cy="1802487"/>
          </a:xfrm>
        </p:grpSpPr>
        <p:sp>
          <p:nvSpPr>
            <p:cNvPr id="71" name="Rectangle 70"/>
            <p:cNvSpPr/>
            <p:nvPr/>
          </p:nvSpPr>
          <p:spPr>
            <a:xfrm>
              <a:off x="6934200" y="2743200"/>
              <a:ext cx="1974631" cy="120032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b="1" dirty="0" smtClean="0">
                  <a:latin typeface="Arial Narrow" pitchFamily="34" charset="0"/>
                </a:rPr>
                <a:t>Column vector of age-structured population size</a:t>
              </a:r>
            </a:p>
            <a:p>
              <a:pPr algn="ctr"/>
              <a:r>
                <a:rPr lang="en-US" b="1" dirty="0" smtClean="0">
                  <a:latin typeface="Arial Narrow" pitchFamily="34" charset="0"/>
                </a:rPr>
                <a:t>at time t</a:t>
              </a:r>
            </a:p>
          </p:txBody>
        </p:sp>
        <p:cxnSp>
          <p:nvCxnSpPr>
            <p:cNvPr id="72" name="Straight Arrow Connector 71"/>
            <p:cNvCxnSpPr/>
            <p:nvPr/>
          </p:nvCxnSpPr>
          <p:spPr>
            <a:xfrm flipH="1">
              <a:off x="6934201" y="3870434"/>
              <a:ext cx="609599" cy="675253"/>
            </a:xfrm>
            <a:prstGeom prst="straightConnector1">
              <a:avLst/>
            </a:prstGeom>
            <a:ln w="28575">
              <a:solidFill>
                <a:schemeClr val="accent1">
                  <a:lumMod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xmlns="" val="2931199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  <p:bldP spid="55" grpId="0" animBg="1"/>
      <p:bldP spid="56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/>
          <p:cNvSpPr txBox="1"/>
          <p:nvPr/>
        </p:nvSpPr>
        <p:spPr>
          <a:xfrm>
            <a:off x="672664" y="107732"/>
            <a:ext cx="774086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 smtClean="0">
                <a:latin typeface="Arial Narrow" pitchFamily="34" charset="0"/>
              </a:rPr>
              <a:t>Leslie Matrix</a:t>
            </a:r>
            <a:endParaRPr lang="en-US" sz="3000" b="1" dirty="0">
              <a:latin typeface="Arial Narrow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969887" y="1629102"/>
            <a:ext cx="1230513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 baseline="-25000" dirty="0" smtClean="0">
                <a:latin typeface="Arial Narrow" pitchFamily="34" charset="0"/>
              </a:rPr>
              <a:t>0</a:t>
            </a:r>
            <a:r>
              <a:rPr lang="en-US" sz="2200" b="1" dirty="0" smtClean="0">
                <a:latin typeface="Arial Narrow" pitchFamily="34" charset="0"/>
              </a:rPr>
              <a:t>N</a:t>
            </a:r>
            <a:r>
              <a:rPr lang="en-US" sz="2200" b="1" baseline="-25000" dirty="0" smtClean="0">
                <a:latin typeface="Arial Narrow" pitchFamily="34" charset="0"/>
              </a:rPr>
              <a:t>t+1 </a:t>
            </a:r>
            <a:r>
              <a:rPr lang="en-US" sz="2200" b="1" dirty="0" smtClean="0">
                <a:latin typeface="Arial Narrow" pitchFamily="34" charset="0"/>
              </a:rPr>
              <a:t> =</a:t>
            </a:r>
            <a:endParaRPr lang="en-US" sz="2200" b="1" baseline="-25000" dirty="0" smtClean="0">
              <a:latin typeface="Arial Narrow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859416" y="1636985"/>
            <a:ext cx="1072457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 baseline="-25000" dirty="0" smtClean="0">
                <a:latin typeface="Arial Narrow" pitchFamily="34" charset="0"/>
              </a:rPr>
              <a:t>0</a:t>
            </a:r>
            <a:r>
              <a:rPr lang="en-US" sz="2200" b="1" dirty="0" smtClean="0">
                <a:latin typeface="Arial Narrow" pitchFamily="34" charset="0"/>
              </a:rPr>
              <a:t>F * </a:t>
            </a:r>
            <a:r>
              <a:rPr lang="en-US" sz="2200" b="1" baseline="-25000" dirty="0" smtClean="0">
                <a:latin typeface="Arial Narrow" pitchFamily="34" charset="0"/>
              </a:rPr>
              <a:t>0</a:t>
            </a:r>
            <a:r>
              <a:rPr lang="en-US" sz="2200" b="1" dirty="0" smtClean="0">
                <a:latin typeface="Arial Narrow" pitchFamily="34" charset="0"/>
              </a:rPr>
              <a:t>N</a:t>
            </a:r>
            <a:r>
              <a:rPr lang="en-US" sz="2200" b="1" baseline="-25000" dirty="0" smtClean="0">
                <a:latin typeface="Arial Narrow" pitchFamily="34" charset="0"/>
              </a:rPr>
              <a:t>t</a:t>
            </a:r>
          </a:p>
        </p:txBody>
      </p:sp>
      <p:sp>
        <p:nvSpPr>
          <p:cNvPr id="20" name="Rectangle 19"/>
          <p:cNvSpPr/>
          <p:nvPr/>
        </p:nvSpPr>
        <p:spPr>
          <a:xfrm>
            <a:off x="3762702" y="1634321"/>
            <a:ext cx="1377257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 dirty="0" smtClean="0">
                <a:latin typeface="Arial Narrow" pitchFamily="34" charset="0"/>
              </a:rPr>
              <a:t>+  </a:t>
            </a:r>
            <a:r>
              <a:rPr lang="en-US" sz="2200" b="1" baseline="-25000" dirty="0" smtClean="0">
                <a:latin typeface="Arial Narrow" pitchFamily="34" charset="0"/>
              </a:rPr>
              <a:t> 1</a:t>
            </a:r>
            <a:r>
              <a:rPr lang="en-US" sz="2200" b="1" dirty="0" smtClean="0">
                <a:latin typeface="Arial Narrow" pitchFamily="34" charset="0"/>
              </a:rPr>
              <a:t>F * </a:t>
            </a:r>
            <a:r>
              <a:rPr lang="en-US" sz="2200" b="1" baseline="-25000" dirty="0">
                <a:latin typeface="Arial Narrow" pitchFamily="34" charset="0"/>
              </a:rPr>
              <a:t>1</a:t>
            </a:r>
            <a:r>
              <a:rPr lang="en-US" sz="2200" b="1" dirty="0" smtClean="0">
                <a:latin typeface="Arial Narrow" pitchFamily="34" charset="0"/>
              </a:rPr>
              <a:t>N</a:t>
            </a:r>
            <a:r>
              <a:rPr lang="en-US" sz="2200" b="1" baseline="-25000" dirty="0" smtClean="0">
                <a:latin typeface="Arial Narrow" pitchFamily="34" charset="0"/>
              </a:rPr>
              <a:t>t</a:t>
            </a:r>
          </a:p>
        </p:txBody>
      </p:sp>
      <p:sp>
        <p:nvSpPr>
          <p:cNvPr id="21" name="Rectangle 20"/>
          <p:cNvSpPr/>
          <p:nvPr/>
        </p:nvSpPr>
        <p:spPr>
          <a:xfrm>
            <a:off x="4947343" y="1634321"/>
            <a:ext cx="1377257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 dirty="0" smtClean="0">
                <a:latin typeface="Arial Narrow" pitchFamily="34" charset="0"/>
              </a:rPr>
              <a:t>+  </a:t>
            </a:r>
            <a:r>
              <a:rPr lang="en-US" sz="2200" b="1" baseline="-25000" dirty="0" smtClean="0">
                <a:latin typeface="Arial Narrow" pitchFamily="34" charset="0"/>
              </a:rPr>
              <a:t> 2</a:t>
            </a:r>
            <a:r>
              <a:rPr lang="en-US" sz="2200" b="1" dirty="0" smtClean="0">
                <a:latin typeface="Arial Narrow" pitchFamily="34" charset="0"/>
              </a:rPr>
              <a:t>F * </a:t>
            </a:r>
            <a:r>
              <a:rPr lang="en-US" sz="2200" b="1" baseline="-25000" dirty="0" smtClean="0">
                <a:latin typeface="Arial Narrow" pitchFamily="34" charset="0"/>
              </a:rPr>
              <a:t>2</a:t>
            </a:r>
            <a:r>
              <a:rPr lang="en-US" sz="2200" b="1" dirty="0" smtClean="0">
                <a:latin typeface="Arial Narrow" pitchFamily="34" charset="0"/>
              </a:rPr>
              <a:t>N</a:t>
            </a:r>
            <a:r>
              <a:rPr lang="en-US" sz="2200" b="1" baseline="-25000" dirty="0" smtClean="0">
                <a:latin typeface="Arial Narrow" pitchFamily="34" charset="0"/>
              </a:rPr>
              <a:t>t</a:t>
            </a:r>
          </a:p>
        </p:txBody>
      </p:sp>
      <p:sp>
        <p:nvSpPr>
          <p:cNvPr id="23" name="Rectangle 22"/>
          <p:cNvSpPr/>
          <p:nvPr/>
        </p:nvSpPr>
        <p:spPr>
          <a:xfrm>
            <a:off x="6166543" y="1634321"/>
            <a:ext cx="1377257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 dirty="0" smtClean="0">
                <a:latin typeface="Arial Narrow" pitchFamily="34" charset="0"/>
              </a:rPr>
              <a:t>+  </a:t>
            </a:r>
            <a:r>
              <a:rPr lang="en-US" sz="2200" b="1" baseline="-25000" dirty="0" smtClean="0">
                <a:latin typeface="Arial Narrow" pitchFamily="34" charset="0"/>
              </a:rPr>
              <a:t> 3</a:t>
            </a:r>
            <a:r>
              <a:rPr lang="en-US" sz="2200" b="1" dirty="0" smtClean="0">
                <a:latin typeface="Arial Narrow" pitchFamily="34" charset="0"/>
              </a:rPr>
              <a:t>F * </a:t>
            </a:r>
            <a:r>
              <a:rPr lang="en-US" sz="2200" b="1" baseline="-25000" dirty="0" smtClean="0">
                <a:latin typeface="Arial Narrow" pitchFamily="34" charset="0"/>
              </a:rPr>
              <a:t>3</a:t>
            </a:r>
            <a:r>
              <a:rPr lang="en-US" sz="2200" b="1" dirty="0" smtClean="0">
                <a:latin typeface="Arial Narrow" pitchFamily="34" charset="0"/>
              </a:rPr>
              <a:t>N</a:t>
            </a:r>
            <a:r>
              <a:rPr lang="en-US" sz="2200" b="1" baseline="-25000" dirty="0" smtClean="0">
                <a:latin typeface="Arial Narrow" pitchFamily="34" charset="0"/>
              </a:rPr>
              <a:t>t</a:t>
            </a:r>
          </a:p>
        </p:txBody>
      </p:sp>
      <p:sp>
        <p:nvSpPr>
          <p:cNvPr id="24" name="Rectangle 23"/>
          <p:cNvSpPr/>
          <p:nvPr/>
        </p:nvSpPr>
        <p:spPr>
          <a:xfrm>
            <a:off x="1969887" y="2086302"/>
            <a:ext cx="1230513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 baseline="-25000" dirty="0">
                <a:latin typeface="Arial Narrow" pitchFamily="34" charset="0"/>
              </a:rPr>
              <a:t>1</a:t>
            </a:r>
            <a:r>
              <a:rPr lang="en-US" sz="2200" b="1" dirty="0" smtClean="0">
                <a:latin typeface="Arial Narrow" pitchFamily="34" charset="0"/>
              </a:rPr>
              <a:t>N</a:t>
            </a:r>
            <a:r>
              <a:rPr lang="en-US" sz="2200" b="1" baseline="-25000" dirty="0" smtClean="0">
                <a:latin typeface="Arial Narrow" pitchFamily="34" charset="0"/>
              </a:rPr>
              <a:t>t+1</a:t>
            </a:r>
            <a:r>
              <a:rPr lang="en-US" sz="2200" b="1" dirty="0" smtClean="0">
                <a:latin typeface="Arial Narrow" pitchFamily="34" charset="0"/>
              </a:rPr>
              <a:t>  =</a:t>
            </a:r>
            <a:endParaRPr lang="en-US" sz="2200" b="1" baseline="-25000" dirty="0" smtClean="0">
              <a:latin typeface="Arial Narrow" pitchFamily="34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2859416" y="2094185"/>
            <a:ext cx="1072457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 baseline="-25000" dirty="0">
                <a:latin typeface="Arial Narrow" pitchFamily="34" charset="0"/>
              </a:rPr>
              <a:t>0</a:t>
            </a:r>
            <a:r>
              <a:rPr lang="en-US" sz="2200" b="1" dirty="0" smtClean="0">
                <a:latin typeface="Arial Narrow" pitchFamily="34" charset="0"/>
              </a:rPr>
              <a:t>S * </a:t>
            </a:r>
            <a:r>
              <a:rPr lang="en-US" sz="2200" b="1" baseline="-25000" dirty="0" smtClean="0">
                <a:latin typeface="Arial Narrow" pitchFamily="34" charset="0"/>
              </a:rPr>
              <a:t>0</a:t>
            </a:r>
            <a:r>
              <a:rPr lang="en-US" sz="2200" b="1" dirty="0" smtClean="0">
                <a:latin typeface="Arial Narrow" pitchFamily="34" charset="0"/>
              </a:rPr>
              <a:t>N</a:t>
            </a:r>
            <a:r>
              <a:rPr lang="en-US" sz="2200" b="1" baseline="-25000" dirty="0" smtClean="0">
                <a:latin typeface="Arial Narrow" pitchFamily="34" charset="0"/>
              </a:rPr>
              <a:t>t</a:t>
            </a:r>
          </a:p>
        </p:txBody>
      </p:sp>
      <p:sp>
        <p:nvSpPr>
          <p:cNvPr id="26" name="Rectangle 25"/>
          <p:cNvSpPr/>
          <p:nvPr/>
        </p:nvSpPr>
        <p:spPr>
          <a:xfrm>
            <a:off x="1969887" y="2543502"/>
            <a:ext cx="1230513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 baseline="-25000" dirty="0">
                <a:latin typeface="Arial Narrow" pitchFamily="34" charset="0"/>
              </a:rPr>
              <a:t>2</a:t>
            </a:r>
            <a:r>
              <a:rPr lang="en-US" sz="2200" b="1" dirty="0" smtClean="0">
                <a:latin typeface="Arial Narrow" pitchFamily="34" charset="0"/>
              </a:rPr>
              <a:t>N</a:t>
            </a:r>
            <a:r>
              <a:rPr lang="en-US" sz="2200" b="1" baseline="-25000" dirty="0" smtClean="0">
                <a:latin typeface="Arial Narrow" pitchFamily="34" charset="0"/>
              </a:rPr>
              <a:t>t+1</a:t>
            </a:r>
            <a:r>
              <a:rPr lang="en-US" sz="2200" b="1" dirty="0" smtClean="0">
                <a:latin typeface="Arial Narrow" pitchFamily="34" charset="0"/>
              </a:rPr>
              <a:t>  =</a:t>
            </a:r>
            <a:endParaRPr lang="en-US" sz="2200" b="1" baseline="-25000" dirty="0" smtClean="0">
              <a:latin typeface="Arial Narrow" pitchFamily="34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2859416" y="2551385"/>
            <a:ext cx="1072457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 baseline="-25000" dirty="0">
                <a:latin typeface="Arial Narrow" pitchFamily="34" charset="0"/>
              </a:rPr>
              <a:t>1</a:t>
            </a:r>
            <a:r>
              <a:rPr lang="en-US" sz="2200" b="1" dirty="0" smtClean="0">
                <a:latin typeface="Arial Narrow" pitchFamily="34" charset="0"/>
              </a:rPr>
              <a:t>S * </a:t>
            </a:r>
            <a:r>
              <a:rPr lang="en-US" sz="2200" b="1" baseline="-25000" dirty="0">
                <a:latin typeface="Arial Narrow" pitchFamily="34" charset="0"/>
              </a:rPr>
              <a:t>1</a:t>
            </a:r>
            <a:r>
              <a:rPr lang="en-US" sz="2200" b="1" dirty="0" smtClean="0">
                <a:latin typeface="Arial Narrow" pitchFamily="34" charset="0"/>
              </a:rPr>
              <a:t>N</a:t>
            </a:r>
            <a:r>
              <a:rPr lang="en-US" sz="2200" b="1" baseline="-25000" dirty="0" smtClean="0">
                <a:latin typeface="Arial Narrow" pitchFamily="34" charset="0"/>
              </a:rPr>
              <a:t>t</a:t>
            </a:r>
          </a:p>
        </p:txBody>
      </p:sp>
      <p:sp>
        <p:nvSpPr>
          <p:cNvPr id="37" name="Rectangle 36"/>
          <p:cNvSpPr/>
          <p:nvPr/>
        </p:nvSpPr>
        <p:spPr>
          <a:xfrm>
            <a:off x="1969887" y="3019132"/>
            <a:ext cx="1230513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 baseline="-25000" dirty="0">
                <a:latin typeface="Arial Narrow" pitchFamily="34" charset="0"/>
              </a:rPr>
              <a:t>3</a:t>
            </a:r>
            <a:r>
              <a:rPr lang="en-US" sz="2200" b="1" dirty="0" smtClean="0">
                <a:latin typeface="Arial Narrow" pitchFamily="34" charset="0"/>
              </a:rPr>
              <a:t>N</a:t>
            </a:r>
            <a:r>
              <a:rPr lang="en-US" sz="2200" b="1" baseline="-25000" dirty="0" smtClean="0">
                <a:latin typeface="Arial Narrow" pitchFamily="34" charset="0"/>
              </a:rPr>
              <a:t>t+1</a:t>
            </a:r>
            <a:r>
              <a:rPr lang="en-US" sz="2200" b="1" dirty="0" smtClean="0">
                <a:latin typeface="Arial Narrow" pitchFamily="34" charset="0"/>
              </a:rPr>
              <a:t>  =</a:t>
            </a:r>
            <a:endParaRPr lang="en-US" sz="2200" b="1" baseline="-25000" dirty="0" smtClean="0">
              <a:latin typeface="Arial Narrow" pitchFamily="34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2859416" y="3027015"/>
            <a:ext cx="1072457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 baseline="-25000" dirty="0">
                <a:latin typeface="Arial Narrow" pitchFamily="34" charset="0"/>
              </a:rPr>
              <a:t>2</a:t>
            </a:r>
            <a:r>
              <a:rPr lang="en-US" sz="2200" b="1" dirty="0" smtClean="0">
                <a:latin typeface="Arial Narrow" pitchFamily="34" charset="0"/>
              </a:rPr>
              <a:t>S * </a:t>
            </a:r>
            <a:r>
              <a:rPr lang="en-US" sz="2200" b="1" baseline="-25000" dirty="0">
                <a:latin typeface="Arial Narrow" pitchFamily="34" charset="0"/>
              </a:rPr>
              <a:t>2</a:t>
            </a:r>
            <a:r>
              <a:rPr lang="en-US" sz="2200" b="1" dirty="0" smtClean="0">
                <a:latin typeface="Arial Narrow" pitchFamily="34" charset="0"/>
              </a:rPr>
              <a:t>N</a:t>
            </a:r>
            <a:r>
              <a:rPr lang="en-US" sz="2200" b="1" baseline="-25000" dirty="0" smtClean="0">
                <a:latin typeface="Arial Narrow" pitchFamily="34" charset="0"/>
              </a:rPr>
              <a:t>t</a:t>
            </a:r>
          </a:p>
        </p:txBody>
      </p:sp>
      <p:sp>
        <p:nvSpPr>
          <p:cNvPr id="42" name="Rectangle 41"/>
          <p:cNvSpPr/>
          <p:nvPr/>
        </p:nvSpPr>
        <p:spPr>
          <a:xfrm>
            <a:off x="381000" y="3962400"/>
            <a:ext cx="83058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b="1" dirty="0" smtClean="0">
                <a:latin typeface="Arial Narrow" pitchFamily="34" charset="0"/>
              </a:rPr>
              <a:t>and organize them using matrices:</a:t>
            </a:r>
          </a:p>
        </p:txBody>
      </p:sp>
      <p:graphicFrame>
        <p:nvGraphicFramePr>
          <p:cNvPr id="44" name="Group 2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517643238"/>
              </p:ext>
            </p:extLst>
          </p:nvPr>
        </p:nvGraphicFramePr>
        <p:xfrm>
          <a:off x="2895600" y="5231487"/>
          <a:ext cx="228600" cy="457200"/>
        </p:xfrm>
        <a:graphic>
          <a:graphicData uri="http://schemas.openxmlformats.org/drawingml/2006/table">
            <a:tbl>
              <a:tblPr/>
              <a:tblGrid>
                <a:gridCol w="228600"/>
              </a:tblGrid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=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8" name="Group 28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216547715"/>
              </p:ext>
            </p:extLst>
          </p:nvPr>
        </p:nvGraphicFramePr>
        <p:xfrm>
          <a:off x="1687713" y="4545687"/>
          <a:ext cx="979287" cy="1778913"/>
        </p:xfrm>
        <a:graphic>
          <a:graphicData uri="http://schemas.openxmlformats.org/drawingml/2006/table">
            <a:tbl>
              <a:tblPr/>
              <a:tblGrid>
                <a:gridCol w="979287"/>
              </a:tblGrid>
              <a:tr h="45034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0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N</a:t>
                      </a: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t+1</a:t>
                      </a:r>
                      <a:endParaRPr kumimoji="0" lang="en-US" sz="2200" b="0" i="0" u="none" strike="noStrike" cap="none" normalizeH="0" baseline="-25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12" charset="0"/>
                      </a:endParaRPr>
                    </a:p>
                  </a:txBody>
                  <a:tcPr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34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1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N</a:t>
                      </a: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t+1</a:t>
                      </a:r>
                      <a:endParaRPr kumimoji="0" lang="en-US" sz="2200" b="0" i="0" u="none" strike="noStrike" cap="none" normalizeH="0" baseline="-25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12" charset="0"/>
                      </a:endParaRPr>
                    </a:p>
                  </a:txBody>
                  <a:tcPr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34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2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N</a:t>
                      </a: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t+1</a:t>
                      </a:r>
                    </a:p>
                  </a:txBody>
                  <a:tcPr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788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3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N</a:t>
                      </a: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t+1</a:t>
                      </a:r>
                    </a:p>
                  </a:txBody>
                  <a:tcPr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0" name="Group 27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433780468"/>
              </p:ext>
            </p:extLst>
          </p:nvPr>
        </p:nvGraphicFramePr>
        <p:xfrm>
          <a:off x="3581400" y="4545687"/>
          <a:ext cx="1936533" cy="1798320"/>
        </p:xfrm>
        <a:graphic>
          <a:graphicData uri="http://schemas.openxmlformats.org/drawingml/2006/table">
            <a:tbl>
              <a:tblPr/>
              <a:tblGrid>
                <a:gridCol w="1936533"/>
              </a:tblGrid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 0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F  </a:t>
                      </a: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1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F  </a:t>
                      </a: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2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F  </a:t>
                      </a: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3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 0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S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   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0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   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0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   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  0  </a:t>
                      </a: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1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S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   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0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   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  0    0  </a:t>
                      </a: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2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S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 </a:t>
                      </a:r>
                      <a:r>
                        <a:rPr kumimoji="0" lang="en-US" sz="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  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 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2" name="Group 1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602069614"/>
              </p:ext>
            </p:extLst>
          </p:nvPr>
        </p:nvGraphicFramePr>
        <p:xfrm>
          <a:off x="5838498" y="5202059"/>
          <a:ext cx="304800" cy="457200"/>
        </p:xfrm>
        <a:graphic>
          <a:graphicData uri="http://schemas.openxmlformats.org/drawingml/2006/table">
            <a:tbl>
              <a:tblPr/>
              <a:tblGrid>
                <a:gridCol w="304800"/>
              </a:tblGrid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*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3" name="Group 28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609457392"/>
              </p:ext>
            </p:extLst>
          </p:nvPr>
        </p:nvGraphicFramePr>
        <p:xfrm>
          <a:off x="6524298" y="4543057"/>
          <a:ext cx="762000" cy="1801368"/>
        </p:xfrm>
        <a:graphic>
          <a:graphicData uri="http://schemas.openxmlformats.org/drawingml/2006/table">
            <a:tbl>
              <a:tblPr/>
              <a:tblGrid>
                <a:gridCol w="762000"/>
              </a:tblGrid>
              <a:tr h="45034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0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N</a:t>
                      </a: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t</a:t>
                      </a:r>
                      <a:endParaRPr kumimoji="0" lang="en-US" sz="2400" b="0" i="0" u="none" strike="noStrike" cap="none" normalizeH="0" baseline="-25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12" charset="0"/>
                      </a:endParaRPr>
                    </a:p>
                  </a:txBody>
                  <a:tcPr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34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1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N</a:t>
                      </a: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t</a:t>
                      </a:r>
                      <a:endParaRPr kumimoji="0" lang="en-US" sz="2400" b="0" i="0" u="none" strike="noStrike" cap="none" normalizeH="0" baseline="-25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12" charset="0"/>
                      </a:endParaRPr>
                    </a:p>
                  </a:txBody>
                  <a:tcPr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34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2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N</a:t>
                      </a: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t</a:t>
                      </a:r>
                    </a:p>
                  </a:txBody>
                  <a:tcPr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34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3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N</a:t>
                      </a: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t</a:t>
                      </a:r>
                    </a:p>
                  </a:txBody>
                  <a:tcPr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Rounded Rectangle 1"/>
          <p:cNvSpPr/>
          <p:nvPr/>
        </p:nvSpPr>
        <p:spPr>
          <a:xfrm rot="5400000">
            <a:off x="4420389" y="-1007155"/>
            <a:ext cx="502920" cy="5686098"/>
          </a:xfrm>
          <a:prstGeom prst="roundRect">
            <a:avLst>
              <a:gd name="adj" fmla="val 42374"/>
            </a:avLst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ounded Rectangle 59"/>
          <p:cNvSpPr/>
          <p:nvPr/>
        </p:nvSpPr>
        <p:spPr>
          <a:xfrm rot="5400000">
            <a:off x="2645053" y="1244553"/>
            <a:ext cx="502920" cy="2135426"/>
          </a:xfrm>
          <a:prstGeom prst="roundRect">
            <a:avLst>
              <a:gd name="adj" fmla="val 42374"/>
            </a:avLst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ounded Rectangle 64"/>
          <p:cNvSpPr/>
          <p:nvPr/>
        </p:nvSpPr>
        <p:spPr>
          <a:xfrm rot="5400000">
            <a:off x="2643738" y="1695980"/>
            <a:ext cx="502920" cy="2132796"/>
          </a:xfrm>
          <a:prstGeom prst="roundRect">
            <a:avLst>
              <a:gd name="adj" fmla="val 42374"/>
            </a:avLst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ounded Rectangle 65"/>
          <p:cNvSpPr/>
          <p:nvPr/>
        </p:nvSpPr>
        <p:spPr>
          <a:xfrm rot="5400000">
            <a:off x="2637170" y="2175513"/>
            <a:ext cx="502920" cy="2119660"/>
          </a:xfrm>
          <a:prstGeom prst="roundRect">
            <a:avLst>
              <a:gd name="adj" fmla="val 42374"/>
            </a:avLst>
          </a:prstGeom>
          <a:noFill/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2"/>
          <p:cNvGrpSpPr/>
          <p:nvPr/>
        </p:nvGrpSpPr>
        <p:grpSpPr>
          <a:xfrm>
            <a:off x="1617018" y="4403834"/>
            <a:ext cx="6002982" cy="2117834"/>
            <a:chOff x="1388418" y="4403834"/>
            <a:chExt cx="6002982" cy="2117834"/>
          </a:xfrm>
        </p:grpSpPr>
        <p:sp>
          <p:nvSpPr>
            <p:cNvPr id="57" name="Rounded Rectangle 56"/>
            <p:cNvSpPr/>
            <p:nvPr/>
          </p:nvSpPr>
          <p:spPr>
            <a:xfrm rot="5400000">
              <a:off x="4033984" y="3543978"/>
              <a:ext cx="502920" cy="2380292"/>
            </a:xfrm>
            <a:prstGeom prst="roundRect">
              <a:avLst>
                <a:gd name="adj" fmla="val 42374"/>
              </a:avLst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Rounded Rectangle 58"/>
            <p:cNvSpPr/>
            <p:nvPr/>
          </p:nvSpPr>
          <p:spPr>
            <a:xfrm>
              <a:off x="5975132" y="4403834"/>
              <a:ext cx="1416268" cy="2117834"/>
            </a:xfrm>
            <a:prstGeom prst="roundRect">
              <a:avLst>
                <a:gd name="adj" fmla="val 25812"/>
              </a:avLst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ounded Rectangle 34"/>
            <p:cNvSpPr/>
            <p:nvPr/>
          </p:nvSpPr>
          <p:spPr>
            <a:xfrm rot="5400000">
              <a:off x="1685598" y="4182854"/>
              <a:ext cx="502920" cy="1097280"/>
            </a:xfrm>
            <a:prstGeom prst="roundRect">
              <a:avLst>
                <a:gd name="adj" fmla="val 42374"/>
              </a:avLst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1630154" y="4390698"/>
            <a:ext cx="5989846" cy="2117834"/>
            <a:chOff x="1401554" y="4390698"/>
            <a:chExt cx="5989846" cy="2117834"/>
          </a:xfrm>
        </p:grpSpPr>
        <p:sp>
          <p:nvSpPr>
            <p:cNvPr id="62" name="Rounded Rectangle 61"/>
            <p:cNvSpPr/>
            <p:nvPr/>
          </p:nvSpPr>
          <p:spPr>
            <a:xfrm rot="5400000">
              <a:off x="4047120" y="4017720"/>
              <a:ext cx="502920" cy="2380292"/>
            </a:xfrm>
            <a:prstGeom prst="roundRect">
              <a:avLst>
                <a:gd name="adj" fmla="val 42374"/>
              </a:avLst>
            </a:prstGeom>
            <a:noFill/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Rounded Rectangle 66"/>
            <p:cNvSpPr/>
            <p:nvPr/>
          </p:nvSpPr>
          <p:spPr>
            <a:xfrm>
              <a:off x="5975132" y="4390698"/>
              <a:ext cx="1416268" cy="2117834"/>
            </a:xfrm>
            <a:prstGeom prst="roundRect">
              <a:avLst>
                <a:gd name="adj" fmla="val 25812"/>
              </a:avLst>
            </a:prstGeom>
            <a:noFill/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ounded Rectangle 35"/>
            <p:cNvSpPr/>
            <p:nvPr/>
          </p:nvSpPr>
          <p:spPr>
            <a:xfrm rot="5400000">
              <a:off x="1698734" y="4656596"/>
              <a:ext cx="502920" cy="1097280"/>
            </a:xfrm>
            <a:prstGeom prst="roundRect">
              <a:avLst>
                <a:gd name="adj" fmla="val 42374"/>
              </a:avLst>
            </a:prstGeom>
            <a:noFill/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1627828" y="4390698"/>
            <a:ext cx="5976406" cy="2117834"/>
            <a:chOff x="1399228" y="4390698"/>
            <a:chExt cx="5976406" cy="2117834"/>
          </a:xfrm>
        </p:grpSpPr>
        <p:sp>
          <p:nvSpPr>
            <p:cNvPr id="63" name="Rounded Rectangle 62"/>
            <p:cNvSpPr/>
            <p:nvPr/>
          </p:nvSpPr>
          <p:spPr>
            <a:xfrm rot="5400000">
              <a:off x="4044794" y="4471514"/>
              <a:ext cx="502920" cy="2380292"/>
            </a:xfrm>
            <a:prstGeom prst="roundRect">
              <a:avLst>
                <a:gd name="adj" fmla="val 42374"/>
              </a:avLst>
            </a:prstGeom>
            <a:noFill/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Rounded Rectangle 67"/>
            <p:cNvSpPr/>
            <p:nvPr/>
          </p:nvSpPr>
          <p:spPr>
            <a:xfrm>
              <a:off x="5959366" y="4390698"/>
              <a:ext cx="1416268" cy="2117834"/>
            </a:xfrm>
            <a:prstGeom prst="roundRect">
              <a:avLst>
                <a:gd name="adj" fmla="val 25812"/>
              </a:avLst>
            </a:prstGeom>
            <a:noFill/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ounded Rectangle 39"/>
            <p:cNvSpPr/>
            <p:nvPr/>
          </p:nvSpPr>
          <p:spPr>
            <a:xfrm rot="5400000">
              <a:off x="1696408" y="5110390"/>
              <a:ext cx="502920" cy="1097280"/>
            </a:xfrm>
            <a:prstGeom prst="roundRect">
              <a:avLst>
                <a:gd name="adj" fmla="val 42374"/>
              </a:avLst>
            </a:prstGeom>
            <a:noFill/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1630154" y="4403834"/>
            <a:ext cx="5974080" cy="2117834"/>
            <a:chOff x="1401554" y="4403834"/>
            <a:chExt cx="5974080" cy="2117834"/>
          </a:xfrm>
        </p:grpSpPr>
        <p:sp>
          <p:nvSpPr>
            <p:cNvPr id="64" name="Rounded Rectangle 63"/>
            <p:cNvSpPr/>
            <p:nvPr/>
          </p:nvSpPr>
          <p:spPr>
            <a:xfrm rot="5400000">
              <a:off x="4047120" y="4927662"/>
              <a:ext cx="502920" cy="2380292"/>
            </a:xfrm>
            <a:prstGeom prst="roundRect">
              <a:avLst>
                <a:gd name="adj" fmla="val 42374"/>
              </a:avLst>
            </a:prstGeom>
            <a:noFill/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Rounded Rectangle 68"/>
            <p:cNvSpPr/>
            <p:nvPr/>
          </p:nvSpPr>
          <p:spPr>
            <a:xfrm>
              <a:off x="5959366" y="4403834"/>
              <a:ext cx="1416268" cy="2117834"/>
            </a:xfrm>
            <a:prstGeom prst="roundRect">
              <a:avLst>
                <a:gd name="adj" fmla="val 25812"/>
              </a:avLst>
            </a:prstGeom>
            <a:noFill/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ounded Rectangle 40"/>
            <p:cNvSpPr/>
            <p:nvPr/>
          </p:nvSpPr>
          <p:spPr>
            <a:xfrm rot="5400000">
              <a:off x="1698734" y="5566538"/>
              <a:ext cx="502920" cy="1097280"/>
            </a:xfrm>
            <a:prstGeom prst="roundRect">
              <a:avLst>
                <a:gd name="adj" fmla="val 42374"/>
              </a:avLst>
            </a:prstGeom>
            <a:noFill/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3" name="Rectangle 42"/>
          <p:cNvSpPr/>
          <p:nvPr/>
        </p:nvSpPr>
        <p:spPr>
          <a:xfrm>
            <a:off x="381000" y="1016913"/>
            <a:ext cx="83058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b="1" dirty="0" smtClean="0">
                <a:latin typeface="Arial Narrow" pitchFamily="34" charset="0"/>
              </a:rPr>
              <a:t>We can take the equations we built last class:</a:t>
            </a:r>
          </a:p>
        </p:txBody>
      </p:sp>
      <p:sp>
        <p:nvSpPr>
          <p:cNvPr id="45" name="Rectangle 44"/>
          <p:cNvSpPr/>
          <p:nvPr/>
        </p:nvSpPr>
        <p:spPr>
          <a:xfrm>
            <a:off x="287459" y="1486141"/>
            <a:ext cx="129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smtClean="0">
                <a:latin typeface="Arial Narrow" pitchFamily="34" charset="0"/>
              </a:rPr>
              <a:t>Total # offspring</a:t>
            </a:r>
          </a:p>
        </p:txBody>
      </p:sp>
      <p:sp>
        <p:nvSpPr>
          <p:cNvPr id="46" name="Rectangle 45"/>
          <p:cNvSpPr/>
          <p:nvPr/>
        </p:nvSpPr>
        <p:spPr>
          <a:xfrm>
            <a:off x="4058819" y="2166267"/>
            <a:ext cx="27963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smtClean="0">
                <a:latin typeface="Arial Narrow" pitchFamily="34" charset="0"/>
              </a:rPr>
              <a:t>Survival from age 0 to age 1</a:t>
            </a:r>
          </a:p>
        </p:txBody>
      </p:sp>
      <p:sp>
        <p:nvSpPr>
          <p:cNvPr id="47" name="Rectangle 46"/>
          <p:cNvSpPr/>
          <p:nvPr/>
        </p:nvSpPr>
        <p:spPr>
          <a:xfrm>
            <a:off x="4054366" y="2590800"/>
            <a:ext cx="27963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smtClean="0">
                <a:latin typeface="Arial Narrow" pitchFamily="34" charset="0"/>
              </a:rPr>
              <a:t>Survival from age 1 to age 2</a:t>
            </a:r>
          </a:p>
        </p:txBody>
      </p:sp>
      <p:sp>
        <p:nvSpPr>
          <p:cNvPr id="49" name="Rectangle 48"/>
          <p:cNvSpPr/>
          <p:nvPr/>
        </p:nvSpPr>
        <p:spPr>
          <a:xfrm>
            <a:off x="4054366" y="3062298"/>
            <a:ext cx="27963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smtClean="0">
                <a:latin typeface="Arial Narrow" pitchFamily="34" charset="0"/>
              </a:rPr>
              <a:t>Survival from age 2 to age 3</a:t>
            </a:r>
          </a:p>
        </p:txBody>
      </p:sp>
    </p:spTree>
    <p:extLst>
      <p:ext uri="{BB962C8B-B14F-4D97-AF65-F5344CB8AC3E}">
        <p14:creationId xmlns:p14="http://schemas.microsoft.com/office/powerpoint/2010/main" xmlns="" val="1477562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 animBg="1"/>
      <p:bldP spid="65" grpId="0" animBg="1"/>
      <p:bldP spid="66" grpId="0" animBg="1"/>
      <p:bldP spid="46" grpId="0"/>
      <p:bldP spid="47" grpId="0"/>
      <p:bldP spid="49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/>
          <p:cNvSpPr txBox="1"/>
          <p:nvPr/>
        </p:nvSpPr>
        <p:spPr>
          <a:xfrm>
            <a:off x="672664" y="107732"/>
            <a:ext cx="774086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 smtClean="0">
                <a:latin typeface="Arial Narrow" pitchFamily="34" charset="0"/>
              </a:rPr>
              <a:t>Leslie Matrix</a:t>
            </a:r>
            <a:endParaRPr lang="en-US" sz="3000" b="1" dirty="0">
              <a:latin typeface="Arial Narrow" pitchFamily="34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281158" y="3505200"/>
            <a:ext cx="650853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u="sng" dirty="0" smtClean="0">
                <a:latin typeface="Arial Narrow" pitchFamily="34" charset="0"/>
              </a:rPr>
              <a:t>Leslie Matrix</a:t>
            </a:r>
            <a:r>
              <a:rPr lang="en-US" sz="2200" dirty="0">
                <a:latin typeface="Arial Narrow" pitchFamily="34" charset="0"/>
              </a:rPr>
              <a:t> </a:t>
            </a:r>
            <a:r>
              <a:rPr lang="en-US" sz="2200" dirty="0" smtClean="0">
                <a:latin typeface="Arial Narrow" pitchFamily="34" charset="0"/>
              </a:rPr>
              <a:t>(</a:t>
            </a:r>
            <a:r>
              <a:rPr lang="en-US" sz="2400" b="1" dirty="0" smtClean="0">
                <a:latin typeface="+mj-lt"/>
              </a:rPr>
              <a:t>L</a:t>
            </a:r>
            <a:r>
              <a:rPr lang="en-US" sz="2200" dirty="0" smtClean="0">
                <a:latin typeface="Arial Narrow" pitchFamily="34" charset="0"/>
              </a:rPr>
              <a:t>):</a:t>
            </a:r>
          </a:p>
          <a:p>
            <a:pPr algn="ctr"/>
            <a:r>
              <a:rPr lang="en-US" sz="2200" dirty="0" smtClean="0">
                <a:latin typeface="Arial Narrow" pitchFamily="34" charset="0"/>
              </a:rPr>
              <a:t>Matrix of survival and fecundity rates</a:t>
            </a:r>
          </a:p>
          <a:p>
            <a:pPr algn="ctr"/>
            <a:r>
              <a:rPr lang="en-US" dirty="0" smtClean="0">
                <a:latin typeface="Arial Narrow" pitchFamily="34" charset="0"/>
              </a:rPr>
              <a:t>(note: matrix and vector abbreviations are denoted in </a:t>
            </a:r>
            <a:r>
              <a:rPr lang="en-US" b="1" dirty="0" smtClean="0">
                <a:latin typeface="Arial Narrow" pitchFamily="34" charset="0"/>
              </a:rPr>
              <a:t>bold</a:t>
            </a:r>
            <a:r>
              <a:rPr lang="en-US" dirty="0" smtClean="0">
                <a:latin typeface="Arial Narrow" pitchFamily="34" charset="0"/>
              </a:rPr>
              <a:t>)</a:t>
            </a:r>
          </a:p>
        </p:txBody>
      </p:sp>
      <p:graphicFrame>
        <p:nvGraphicFramePr>
          <p:cNvPr id="44" name="Group 2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14704175"/>
              </p:ext>
            </p:extLst>
          </p:nvPr>
        </p:nvGraphicFramePr>
        <p:xfrm>
          <a:off x="2895600" y="1679030"/>
          <a:ext cx="228600" cy="457200"/>
        </p:xfrm>
        <a:graphic>
          <a:graphicData uri="http://schemas.openxmlformats.org/drawingml/2006/table">
            <a:tbl>
              <a:tblPr/>
              <a:tblGrid>
                <a:gridCol w="228600"/>
              </a:tblGrid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=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8" name="Group 28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925906786"/>
              </p:ext>
            </p:extLst>
          </p:nvPr>
        </p:nvGraphicFramePr>
        <p:xfrm>
          <a:off x="1687713" y="993230"/>
          <a:ext cx="979287" cy="1778913"/>
        </p:xfrm>
        <a:graphic>
          <a:graphicData uri="http://schemas.openxmlformats.org/drawingml/2006/table">
            <a:tbl>
              <a:tblPr/>
              <a:tblGrid>
                <a:gridCol w="979287"/>
              </a:tblGrid>
              <a:tr h="45034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0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N</a:t>
                      </a: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t+1</a:t>
                      </a:r>
                      <a:endParaRPr kumimoji="0" lang="en-US" sz="2200" b="0" i="0" u="none" strike="noStrike" cap="none" normalizeH="0" baseline="-25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12" charset="0"/>
                      </a:endParaRPr>
                    </a:p>
                  </a:txBody>
                  <a:tcPr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34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1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N</a:t>
                      </a: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t+1</a:t>
                      </a:r>
                      <a:endParaRPr kumimoji="0" lang="en-US" sz="2200" b="0" i="0" u="none" strike="noStrike" cap="none" normalizeH="0" baseline="-25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12" charset="0"/>
                      </a:endParaRPr>
                    </a:p>
                  </a:txBody>
                  <a:tcPr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34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2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N</a:t>
                      </a: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t+1</a:t>
                      </a:r>
                    </a:p>
                  </a:txBody>
                  <a:tcPr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788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3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N</a:t>
                      </a: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t+1</a:t>
                      </a:r>
                    </a:p>
                  </a:txBody>
                  <a:tcPr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0" name="Group 27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146487002"/>
              </p:ext>
            </p:extLst>
          </p:nvPr>
        </p:nvGraphicFramePr>
        <p:xfrm>
          <a:off x="3581400" y="993230"/>
          <a:ext cx="1936533" cy="1798320"/>
        </p:xfrm>
        <a:graphic>
          <a:graphicData uri="http://schemas.openxmlformats.org/drawingml/2006/table">
            <a:tbl>
              <a:tblPr/>
              <a:tblGrid>
                <a:gridCol w="1936533"/>
              </a:tblGrid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 0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F  </a:t>
                      </a: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1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F  </a:t>
                      </a: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2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F  </a:t>
                      </a: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3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 0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S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   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0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   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0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   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  0  </a:t>
                      </a: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1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S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   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0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   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  0    0  </a:t>
                      </a: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2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S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 </a:t>
                      </a:r>
                      <a:r>
                        <a:rPr kumimoji="0" lang="en-US" sz="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  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 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2" name="Group 1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318660176"/>
              </p:ext>
            </p:extLst>
          </p:nvPr>
        </p:nvGraphicFramePr>
        <p:xfrm>
          <a:off x="5838498" y="1649602"/>
          <a:ext cx="304800" cy="457200"/>
        </p:xfrm>
        <a:graphic>
          <a:graphicData uri="http://schemas.openxmlformats.org/drawingml/2006/table">
            <a:tbl>
              <a:tblPr/>
              <a:tblGrid>
                <a:gridCol w="304800"/>
              </a:tblGrid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*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3" name="Group 28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156743986"/>
              </p:ext>
            </p:extLst>
          </p:nvPr>
        </p:nvGraphicFramePr>
        <p:xfrm>
          <a:off x="6524298" y="990600"/>
          <a:ext cx="762000" cy="1801368"/>
        </p:xfrm>
        <a:graphic>
          <a:graphicData uri="http://schemas.openxmlformats.org/drawingml/2006/table">
            <a:tbl>
              <a:tblPr/>
              <a:tblGrid>
                <a:gridCol w="762000"/>
              </a:tblGrid>
              <a:tr h="45034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0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N</a:t>
                      </a: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t</a:t>
                      </a:r>
                      <a:endParaRPr kumimoji="0" lang="en-US" sz="2400" b="0" i="0" u="none" strike="noStrike" cap="none" normalizeH="0" baseline="-25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12" charset="0"/>
                      </a:endParaRPr>
                    </a:p>
                  </a:txBody>
                  <a:tcPr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34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1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N</a:t>
                      </a: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t</a:t>
                      </a:r>
                      <a:endParaRPr kumimoji="0" lang="en-US" sz="2400" b="0" i="0" u="none" strike="noStrike" cap="none" normalizeH="0" baseline="-25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12" charset="0"/>
                      </a:endParaRPr>
                    </a:p>
                  </a:txBody>
                  <a:tcPr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34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2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N</a:t>
                      </a: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t</a:t>
                      </a:r>
                    </a:p>
                  </a:txBody>
                  <a:tcPr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34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3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N</a:t>
                      </a: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t</a:t>
                      </a:r>
                    </a:p>
                  </a:txBody>
                  <a:tcPr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3" name="Rounded Rectangle 42"/>
          <p:cNvSpPr/>
          <p:nvPr/>
        </p:nvSpPr>
        <p:spPr>
          <a:xfrm>
            <a:off x="3276600" y="838200"/>
            <a:ext cx="2514600" cy="2117834"/>
          </a:xfrm>
          <a:prstGeom prst="roundRect">
            <a:avLst>
              <a:gd name="adj" fmla="val 25812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5" name="Straight Arrow Connector 44"/>
          <p:cNvCxnSpPr>
            <a:stCxn id="42" idx="0"/>
          </p:cNvCxnSpPr>
          <p:nvPr/>
        </p:nvCxnSpPr>
        <p:spPr>
          <a:xfrm flipV="1">
            <a:off x="3535424" y="2971801"/>
            <a:ext cx="426976" cy="533399"/>
          </a:xfrm>
          <a:prstGeom prst="straightConnector1">
            <a:avLst/>
          </a:prstGeom>
          <a:ln w="28575"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ectangle 45"/>
          <p:cNvSpPr/>
          <p:nvPr/>
        </p:nvSpPr>
        <p:spPr>
          <a:xfrm>
            <a:off x="-31532" y="4659331"/>
            <a:ext cx="7118132" cy="19543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dirty="0" smtClean="0">
                <a:latin typeface="Arial Narrow" pitchFamily="34" charset="0"/>
              </a:rPr>
              <a:t>The matrix multiplication above can be written as simply:</a:t>
            </a:r>
          </a:p>
          <a:p>
            <a:pPr algn="ctr"/>
            <a:endParaRPr lang="en-US" sz="1500" b="1" dirty="0" smtClean="0">
              <a:latin typeface="+mj-lt"/>
            </a:endParaRPr>
          </a:p>
          <a:p>
            <a:pPr algn="ctr"/>
            <a:r>
              <a:rPr lang="en-US" sz="2500" b="1" dirty="0" smtClean="0">
                <a:latin typeface="+mj-lt"/>
              </a:rPr>
              <a:t>N</a:t>
            </a:r>
            <a:r>
              <a:rPr lang="en-US" sz="2500" b="1" baseline="-25000" dirty="0" smtClean="0">
                <a:latin typeface="+mj-lt"/>
              </a:rPr>
              <a:t>t+1</a:t>
            </a:r>
            <a:r>
              <a:rPr lang="en-US" sz="2500" b="1" dirty="0" smtClean="0">
                <a:latin typeface="+mj-lt"/>
              </a:rPr>
              <a:t> </a:t>
            </a:r>
            <a:r>
              <a:rPr lang="en-US" sz="2500" dirty="0" smtClean="0">
                <a:latin typeface="+mj-lt"/>
              </a:rPr>
              <a:t>=</a:t>
            </a:r>
            <a:r>
              <a:rPr lang="en-US" sz="2500" b="1" dirty="0" smtClean="0">
                <a:latin typeface="+mj-lt"/>
              </a:rPr>
              <a:t> L </a:t>
            </a:r>
            <a:r>
              <a:rPr lang="en-US" sz="2500" b="1" dirty="0" err="1" smtClean="0">
                <a:latin typeface="+mj-lt"/>
              </a:rPr>
              <a:t>N</a:t>
            </a:r>
            <a:r>
              <a:rPr lang="en-US" sz="2500" b="1" baseline="-25000" dirty="0" err="1" smtClean="0">
                <a:latin typeface="+mj-lt"/>
              </a:rPr>
              <a:t>t</a:t>
            </a:r>
            <a:r>
              <a:rPr lang="en-US" sz="2500" b="1" dirty="0" smtClean="0">
                <a:latin typeface="+mj-lt"/>
              </a:rPr>
              <a:t> </a:t>
            </a:r>
          </a:p>
          <a:p>
            <a:pPr algn="ctr"/>
            <a:endParaRPr lang="en-US" sz="1500" b="1" dirty="0">
              <a:latin typeface="Arial Narrow" pitchFamily="34" charset="0"/>
            </a:endParaRPr>
          </a:p>
          <a:p>
            <a:pPr algn="ctr"/>
            <a:r>
              <a:rPr lang="en-US" sz="2200" dirty="0" smtClean="0">
                <a:latin typeface="Arial Narrow" pitchFamily="34" charset="0"/>
              </a:rPr>
              <a:t>Where </a:t>
            </a:r>
            <a:r>
              <a:rPr lang="en-US" sz="2200" b="1" dirty="0" smtClean="0">
                <a:latin typeface="Arial Narrow" pitchFamily="34" charset="0"/>
              </a:rPr>
              <a:t>L</a:t>
            </a:r>
            <a:r>
              <a:rPr lang="en-US" sz="2200" dirty="0" smtClean="0">
                <a:latin typeface="Arial Narrow" pitchFamily="34" charset="0"/>
              </a:rPr>
              <a:t> is the Leslie matrix,</a:t>
            </a:r>
          </a:p>
          <a:p>
            <a:pPr algn="ctr"/>
            <a:r>
              <a:rPr lang="en-US" sz="2200" dirty="0" smtClean="0">
                <a:latin typeface="Arial Narrow" pitchFamily="34" charset="0"/>
              </a:rPr>
              <a:t>and </a:t>
            </a:r>
            <a:r>
              <a:rPr lang="en-US" sz="2200" b="1" dirty="0" err="1" smtClean="0">
                <a:latin typeface="Arial Narrow" pitchFamily="34" charset="0"/>
              </a:rPr>
              <a:t>N</a:t>
            </a:r>
            <a:r>
              <a:rPr lang="en-US" sz="2200" b="1" baseline="-25000" dirty="0" err="1" smtClean="0">
                <a:latin typeface="Arial Narrow" pitchFamily="34" charset="0"/>
              </a:rPr>
              <a:t>t</a:t>
            </a:r>
            <a:r>
              <a:rPr lang="en-US" sz="2200" dirty="0">
                <a:latin typeface="Arial Narrow" pitchFamily="34" charset="0"/>
              </a:rPr>
              <a:t> </a:t>
            </a:r>
            <a:r>
              <a:rPr lang="en-US" sz="2200" dirty="0" smtClean="0">
                <a:latin typeface="Arial Narrow" pitchFamily="34" charset="0"/>
              </a:rPr>
              <a:t>and </a:t>
            </a:r>
            <a:r>
              <a:rPr lang="en-US" sz="2200" b="1" dirty="0" smtClean="0">
                <a:latin typeface="Arial Narrow" pitchFamily="34" charset="0"/>
              </a:rPr>
              <a:t>N</a:t>
            </a:r>
            <a:r>
              <a:rPr lang="en-US" sz="2200" b="1" baseline="-25000" dirty="0" smtClean="0">
                <a:latin typeface="Arial Narrow" pitchFamily="34" charset="0"/>
              </a:rPr>
              <a:t>t+1</a:t>
            </a:r>
            <a:r>
              <a:rPr lang="en-US" sz="2200" dirty="0" smtClean="0">
                <a:latin typeface="Arial Narrow" pitchFamily="34" charset="0"/>
              </a:rPr>
              <a:t> are vectors of age-structured population sizes</a:t>
            </a:r>
          </a:p>
        </p:txBody>
      </p:sp>
      <p:sp>
        <p:nvSpPr>
          <p:cNvPr id="51" name="Rounded Rectangle 50"/>
          <p:cNvSpPr/>
          <p:nvPr/>
        </p:nvSpPr>
        <p:spPr>
          <a:xfrm>
            <a:off x="2572404" y="5192873"/>
            <a:ext cx="1905000" cy="582561"/>
          </a:xfrm>
          <a:prstGeom prst="roundRect">
            <a:avLst>
              <a:gd name="adj" fmla="val 25812"/>
            </a:avLst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4" name="Group 53"/>
          <p:cNvGrpSpPr/>
          <p:nvPr/>
        </p:nvGrpSpPr>
        <p:grpSpPr>
          <a:xfrm>
            <a:off x="4677102" y="5159099"/>
            <a:ext cx="1862956" cy="632101"/>
            <a:chOff x="4677102" y="5159099"/>
            <a:chExt cx="1862956" cy="632101"/>
          </a:xfrm>
        </p:grpSpPr>
        <p:sp>
          <p:nvSpPr>
            <p:cNvPr id="55" name="Rectangle 54"/>
            <p:cNvSpPr/>
            <p:nvPr/>
          </p:nvSpPr>
          <p:spPr>
            <a:xfrm>
              <a:off x="4724400" y="5159099"/>
              <a:ext cx="1784126" cy="632101"/>
            </a:xfrm>
            <a:prstGeom prst="rect">
              <a:avLst/>
            </a:prstGeom>
            <a:solidFill>
              <a:srgbClr val="F1FBB3"/>
            </a:solidFill>
            <a:ln w="28575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Rectangle 55"/>
            <p:cNvSpPr/>
            <p:nvPr/>
          </p:nvSpPr>
          <p:spPr>
            <a:xfrm>
              <a:off x="4677102" y="5250701"/>
              <a:ext cx="1862956" cy="43088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2200" dirty="0" smtClean="0">
                  <a:latin typeface="Arial Narrow" pitchFamily="34" charset="0"/>
                </a:rPr>
                <a:t>Look familiar?</a:t>
              </a:r>
              <a:endParaRPr lang="en-US" sz="2400" baseline="-25000" dirty="0" smtClean="0">
                <a:latin typeface="+mj-lt"/>
              </a:endParaRPr>
            </a:p>
          </p:txBody>
        </p:sp>
      </p:grpSp>
      <p:grpSp>
        <p:nvGrpSpPr>
          <p:cNvPr id="58" name="Group 57"/>
          <p:cNvGrpSpPr/>
          <p:nvPr/>
        </p:nvGrpSpPr>
        <p:grpSpPr>
          <a:xfrm>
            <a:off x="6676698" y="5150068"/>
            <a:ext cx="1962804" cy="632101"/>
            <a:chOff x="6676698" y="5150068"/>
            <a:chExt cx="1962804" cy="632101"/>
          </a:xfrm>
        </p:grpSpPr>
        <p:sp>
          <p:nvSpPr>
            <p:cNvPr id="61" name="Rectangle 60"/>
            <p:cNvSpPr/>
            <p:nvPr/>
          </p:nvSpPr>
          <p:spPr>
            <a:xfrm>
              <a:off x="6705600" y="5150068"/>
              <a:ext cx="1933902" cy="632101"/>
            </a:xfrm>
            <a:prstGeom prst="rect">
              <a:avLst/>
            </a:prstGeom>
            <a:solidFill>
              <a:srgbClr val="F1FBB3"/>
            </a:solidFill>
            <a:ln w="28575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Rectangle 69"/>
            <p:cNvSpPr/>
            <p:nvPr/>
          </p:nvSpPr>
          <p:spPr>
            <a:xfrm>
              <a:off x="6676698" y="5237569"/>
              <a:ext cx="1933902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2200" dirty="0" smtClean="0">
                  <a:latin typeface="Arial Narrow" pitchFamily="34" charset="0"/>
                  <a:sym typeface="Wingdings" pitchFamily="2" charset="2"/>
                </a:rPr>
                <a:t> </a:t>
              </a:r>
              <a:r>
                <a:rPr lang="en-US" sz="2400" dirty="0" smtClean="0">
                  <a:latin typeface="+mj-lt"/>
                </a:rPr>
                <a:t>N</a:t>
              </a:r>
              <a:r>
                <a:rPr lang="en-US" sz="2400" baseline="-25000" dirty="0" smtClean="0">
                  <a:latin typeface="+mj-lt"/>
                </a:rPr>
                <a:t>t+1</a:t>
              </a:r>
              <a:r>
                <a:rPr lang="en-US" sz="2400" dirty="0" smtClean="0">
                  <a:latin typeface="+mj-lt"/>
                </a:rPr>
                <a:t> = </a:t>
              </a:r>
              <a:r>
                <a:rPr lang="el-GR" sz="2400" dirty="0" smtClean="0">
                  <a:latin typeface="+mj-lt"/>
                </a:rPr>
                <a:t>λ</a:t>
              </a:r>
              <a:r>
                <a:rPr lang="en-US" sz="2400" dirty="0" smtClean="0">
                  <a:latin typeface="+mj-lt"/>
                </a:rPr>
                <a:t> </a:t>
              </a:r>
              <a:r>
                <a:rPr lang="en-US" sz="2400" dirty="0" err="1" smtClean="0">
                  <a:latin typeface="+mj-lt"/>
                </a:rPr>
                <a:t>N</a:t>
              </a:r>
              <a:r>
                <a:rPr lang="en-US" sz="2400" baseline="-25000" dirty="0" err="1" smtClean="0">
                  <a:latin typeface="+mj-lt"/>
                </a:rPr>
                <a:t>t</a:t>
              </a:r>
              <a:endParaRPr lang="en-US" sz="2400" baseline="-25000" dirty="0" smtClean="0">
                <a:latin typeface="+mj-lt"/>
              </a:endParaRP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5667179" y="3200400"/>
            <a:ext cx="3172021" cy="795387"/>
            <a:chOff x="6305357" y="5150068"/>
            <a:chExt cx="2208291" cy="795387"/>
          </a:xfrm>
        </p:grpSpPr>
        <p:sp>
          <p:nvSpPr>
            <p:cNvPr id="20" name="Rectangle 19"/>
            <p:cNvSpPr/>
            <p:nvPr/>
          </p:nvSpPr>
          <p:spPr>
            <a:xfrm>
              <a:off x="6305357" y="5150068"/>
              <a:ext cx="2208291" cy="795387"/>
            </a:xfrm>
            <a:prstGeom prst="rect">
              <a:avLst/>
            </a:prstGeom>
            <a:solidFill>
              <a:srgbClr val="F1FBB3"/>
            </a:solidFill>
            <a:ln w="28575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6314502" y="5195117"/>
              <a:ext cx="2199146" cy="7078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2000" dirty="0" smtClean="0">
                  <a:latin typeface="Arial Narrow" pitchFamily="34" charset="0"/>
                  <a:sym typeface="Wingdings" pitchFamily="2" charset="2"/>
                </a:rPr>
                <a:t>A Leslie matrix is specific to</a:t>
              </a:r>
            </a:p>
            <a:p>
              <a:pPr algn="ctr"/>
              <a:r>
                <a:rPr lang="en-US" sz="2000" dirty="0" smtClean="0">
                  <a:latin typeface="Arial Narrow" pitchFamily="34" charset="0"/>
                  <a:sym typeface="Wingdings" pitchFamily="2" charset="2"/>
                </a:rPr>
                <a:t>the population being studied</a:t>
              </a:r>
              <a:endParaRPr lang="en-US" sz="2000" baseline="-25000" dirty="0" smtClean="0">
                <a:latin typeface="+mj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2819931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  <p:bldP spid="43" grpId="0" animBg="1"/>
      <p:bldP spid="46" grpId="0"/>
      <p:bldP spid="51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/>
          <p:cNvSpPr txBox="1"/>
          <p:nvPr/>
        </p:nvSpPr>
        <p:spPr>
          <a:xfrm>
            <a:off x="672664" y="107732"/>
            <a:ext cx="774086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 smtClean="0">
                <a:latin typeface="Arial Narrow" pitchFamily="34" charset="0"/>
              </a:rPr>
              <a:t>Leslie Matrix</a:t>
            </a:r>
            <a:endParaRPr lang="en-US" sz="3000" b="1" dirty="0">
              <a:latin typeface="Arial Narrow" pitchFamily="34" charset="0"/>
            </a:endParaRPr>
          </a:p>
        </p:txBody>
      </p:sp>
      <p:graphicFrame>
        <p:nvGraphicFramePr>
          <p:cNvPr id="44" name="Group 2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789023483"/>
              </p:ext>
            </p:extLst>
          </p:nvPr>
        </p:nvGraphicFramePr>
        <p:xfrm>
          <a:off x="2895600" y="1679030"/>
          <a:ext cx="228600" cy="457200"/>
        </p:xfrm>
        <a:graphic>
          <a:graphicData uri="http://schemas.openxmlformats.org/drawingml/2006/table">
            <a:tbl>
              <a:tblPr/>
              <a:tblGrid>
                <a:gridCol w="228600"/>
              </a:tblGrid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=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8" name="Group 28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637510825"/>
              </p:ext>
            </p:extLst>
          </p:nvPr>
        </p:nvGraphicFramePr>
        <p:xfrm>
          <a:off x="1687713" y="993230"/>
          <a:ext cx="979287" cy="1778913"/>
        </p:xfrm>
        <a:graphic>
          <a:graphicData uri="http://schemas.openxmlformats.org/drawingml/2006/table">
            <a:tbl>
              <a:tblPr/>
              <a:tblGrid>
                <a:gridCol w="979287"/>
              </a:tblGrid>
              <a:tr h="45034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0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N</a:t>
                      </a: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t+1</a:t>
                      </a:r>
                      <a:endParaRPr kumimoji="0" lang="en-US" sz="2200" b="0" i="0" u="none" strike="noStrike" cap="none" normalizeH="0" baseline="-25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12" charset="0"/>
                      </a:endParaRPr>
                    </a:p>
                  </a:txBody>
                  <a:tcPr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34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1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N</a:t>
                      </a: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t+1</a:t>
                      </a:r>
                      <a:endParaRPr kumimoji="0" lang="en-US" sz="2200" b="0" i="0" u="none" strike="noStrike" cap="none" normalizeH="0" baseline="-25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12" charset="0"/>
                      </a:endParaRPr>
                    </a:p>
                  </a:txBody>
                  <a:tcPr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34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2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N</a:t>
                      </a: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t+1</a:t>
                      </a:r>
                    </a:p>
                  </a:txBody>
                  <a:tcPr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788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3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N</a:t>
                      </a: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t+1</a:t>
                      </a:r>
                    </a:p>
                  </a:txBody>
                  <a:tcPr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0" name="Group 27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555035375"/>
              </p:ext>
            </p:extLst>
          </p:nvPr>
        </p:nvGraphicFramePr>
        <p:xfrm>
          <a:off x="3581400" y="993230"/>
          <a:ext cx="1936533" cy="1798320"/>
        </p:xfrm>
        <a:graphic>
          <a:graphicData uri="http://schemas.openxmlformats.org/drawingml/2006/table">
            <a:tbl>
              <a:tblPr/>
              <a:tblGrid>
                <a:gridCol w="1936533"/>
              </a:tblGrid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 0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F  </a:t>
                      </a: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1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F  </a:t>
                      </a: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2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F  </a:t>
                      </a: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3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 0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S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   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0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   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0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   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  0  </a:t>
                      </a: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1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S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   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0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   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  0    0  </a:t>
                      </a: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2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S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 </a:t>
                      </a:r>
                      <a:r>
                        <a:rPr kumimoji="0" lang="en-US" sz="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  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 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2" name="Group 1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491776252"/>
              </p:ext>
            </p:extLst>
          </p:nvPr>
        </p:nvGraphicFramePr>
        <p:xfrm>
          <a:off x="5838498" y="1649602"/>
          <a:ext cx="304800" cy="457200"/>
        </p:xfrm>
        <a:graphic>
          <a:graphicData uri="http://schemas.openxmlformats.org/drawingml/2006/table">
            <a:tbl>
              <a:tblPr/>
              <a:tblGrid>
                <a:gridCol w="304800"/>
              </a:tblGrid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*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3" name="Group 28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486790917"/>
              </p:ext>
            </p:extLst>
          </p:nvPr>
        </p:nvGraphicFramePr>
        <p:xfrm>
          <a:off x="6524298" y="990600"/>
          <a:ext cx="762000" cy="1801368"/>
        </p:xfrm>
        <a:graphic>
          <a:graphicData uri="http://schemas.openxmlformats.org/drawingml/2006/table">
            <a:tbl>
              <a:tblPr/>
              <a:tblGrid>
                <a:gridCol w="762000"/>
              </a:tblGrid>
              <a:tr h="45034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0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N</a:t>
                      </a: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t</a:t>
                      </a:r>
                      <a:endParaRPr kumimoji="0" lang="en-US" sz="2400" b="0" i="0" u="none" strike="noStrike" cap="none" normalizeH="0" baseline="-25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12" charset="0"/>
                      </a:endParaRPr>
                    </a:p>
                  </a:txBody>
                  <a:tcPr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34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1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N</a:t>
                      </a: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t</a:t>
                      </a:r>
                      <a:endParaRPr kumimoji="0" lang="en-US" sz="2400" b="0" i="0" u="none" strike="noStrike" cap="none" normalizeH="0" baseline="-25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12" charset="0"/>
                      </a:endParaRPr>
                    </a:p>
                  </a:txBody>
                  <a:tcPr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34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2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N</a:t>
                      </a: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t</a:t>
                      </a:r>
                    </a:p>
                  </a:txBody>
                  <a:tcPr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34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3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N</a:t>
                      </a: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t</a:t>
                      </a:r>
                    </a:p>
                  </a:txBody>
                  <a:tcPr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" name="Rectangle 15"/>
          <p:cNvSpPr/>
          <p:nvPr/>
        </p:nvSpPr>
        <p:spPr>
          <a:xfrm>
            <a:off x="1416268" y="3124200"/>
            <a:ext cx="650853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b="1" dirty="0" smtClean="0">
                <a:latin typeface="Arial Narrow" pitchFamily="34" charset="0"/>
              </a:rPr>
              <a:t>Remember, ORDER MATTERS for matrix multiplication!</a:t>
            </a:r>
            <a:endParaRPr lang="en-US" b="1" dirty="0" smtClean="0">
              <a:latin typeface="Arial Narrow" pitchFamily="34" charset="0"/>
            </a:endParaRPr>
          </a:p>
        </p:txBody>
      </p:sp>
      <p:graphicFrame>
        <p:nvGraphicFramePr>
          <p:cNvPr id="21" name="Group 2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57653172"/>
              </p:ext>
            </p:extLst>
          </p:nvPr>
        </p:nvGraphicFramePr>
        <p:xfrm>
          <a:off x="2915819" y="4678262"/>
          <a:ext cx="228600" cy="457200"/>
        </p:xfrm>
        <a:graphic>
          <a:graphicData uri="http://schemas.openxmlformats.org/drawingml/2006/table">
            <a:tbl>
              <a:tblPr/>
              <a:tblGrid>
                <a:gridCol w="228600"/>
              </a:tblGrid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=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3" name="Group 28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819681629"/>
              </p:ext>
            </p:extLst>
          </p:nvPr>
        </p:nvGraphicFramePr>
        <p:xfrm>
          <a:off x="1707932" y="3992462"/>
          <a:ext cx="979287" cy="1778913"/>
        </p:xfrm>
        <a:graphic>
          <a:graphicData uri="http://schemas.openxmlformats.org/drawingml/2006/table">
            <a:tbl>
              <a:tblPr/>
              <a:tblGrid>
                <a:gridCol w="979287"/>
              </a:tblGrid>
              <a:tr h="45034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0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N</a:t>
                      </a: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t+1</a:t>
                      </a:r>
                      <a:endParaRPr kumimoji="0" lang="en-US" sz="2200" b="0" i="0" u="none" strike="noStrike" cap="none" normalizeH="0" baseline="-25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12" charset="0"/>
                      </a:endParaRPr>
                    </a:p>
                  </a:txBody>
                  <a:tcPr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34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1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N</a:t>
                      </a: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t+1</a:t>
                      </a:r>
                      <a:endParaRPr kumimoji="0" lang="en-US" sz="2200" b="0" i="0" u="none" strike="noStrike" cap="none" normalizeH="0" baseline="-25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12" charset="0"/>
                      </a:endParaRPr>
                    </a:p>
                  </a:txBody>
                  <a:tcPr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34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2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N</a:t>
                      </a: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t+1</a:t>
                      </a:r>
                    </a:p>
                  </a:txBody>
                  <a:tcPr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788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3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N</a:t>
                      </a: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t+1</a:t>
                      </a:r>
                    </a:p>
                  </a:txBody>
                  <a:tcPr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5" name="Group 27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45568349"/>
              </p:ext>
            </p:extLst>
          </p:nvPr>
        </p:nvGraphicFramePr>
        <p:xfrm>
          <a:off x="5410200" y="3977114"/>
          <a:ext cx="1936533" cy="1798320"/>
        </p:xfrm>
        <a:graphic>
          <a:graphicData uri="http://schemas.openxmlformats.org/drawingml/2006/table">
            <a:tbl>
              <a:tblPr/>
              <a:tblGrid>
                <a:gridCol w="1936533"/>
              </a:tblGrid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 0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F  </a:t>
                      </a: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1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F  </a:t>
                      </a: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2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F  </a:t>
                      </a: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3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 0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S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   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0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   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0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   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  0  </a:t>
                      </a: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1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S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   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0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   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  0    0  </a:t>
                      </a: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2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S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 </a:t>
                      </a:r>
                      <a:r>
                        <a:rPr kumimoji="0" lang="en-US" sz="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  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 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6" name="Group 1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78164014"/>
              </p:ext>
            </p:extLst>
          </p:nvPr>
        </p:nvGraphicFramePr>
        <p:xfrm>
          <a:off x="4724400" y="4648834"/>
          <a:ext cx="304800" cy="457200"/>
        </p:xfrm>
        <a:graphic>
          <a:graphicData uri="http://schemas.openxmlformats.org/drawingml/2006/table">
            <a:tbl>
              <a:tblPr/>
              <a:tblGrid>
                <a:gridCol w="304800"/>
              </a:tblGrid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*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7" name="Group 28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890174978"/>
              </p:ext>
            </p:extLst>
          </p:nvPr>
        </p:nvGraphicFramePr>
        <p:xfrm>
          <a:off x="3568264" y="3993932"/>
          <a:ext cx="762000" cy="1801368"/>
        </p:xfrm>
        <a:graphic>
          <a:graphicData uri="http://schemas.openxmlformats.org/drawingml/2006/table">
            <a:tbl>
              <a:tblPr/>
              <a:tblGrid>
                <a:gridCol w="762000"/>
              </a:tblGrid>
              <a:tr h="45034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0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N</a:t>
                      </a: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t</a:t>
                      </a:r>
                      <a:endParaRPr kumimoji="0" lang="en-US" sz="2400" b="0" i="0" u="none" strike="noStrike" cap="none" normalizeH="0" baseline="-25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12" charset="0"/>
                      </a:endParaRPr>
                    </a:p>
                  </a:txBody>
                  <a:tcPr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34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1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N</a:t>
                      </a: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t</a:t>
                      </a:r>
                      <a:endParaRPr kumimoji="0" lang="en-US" sz="2400" b="0" i="0" u="none" strike="noStrike" cap="none" normalizeH="0" baseline="-25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12" charset="0"/>
                      </a:endParaRPr>
                    </a:p>
                  </a:txBody>
                  <a:tcPr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34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2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N</a:t>
                      </a: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t</a:t>
                      </a:r>
                    </a:p>
                  </a:txBody>
                  <a:tcPr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34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3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N</a:t>
                      </a: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t</a:t>
                      </a:r>
                    </a:p>
                  </a:txBody>
                  <a:tcPr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9" name="Group 8"/>
          <p:cNvGrpSpPr/>
          <p:nvPr/>
        </p:nvGrpSpPr>
        <p:grpSpPr>
          <a:xfrm>
            <a:off x="1143000" y="3886200"/>
            <a:ext cx="6781800" cy="1981200"/>
            <a:chOff x="1143000" y="3886200"/>
            <a:chExt cx="6781800" cy="1981200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1143000" y="3886200"/>
              <a:ext cx="6781800" cy="198120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flipV="1">
              <a:off x="1143000" y="3886200"/>
              <a:ext cx="6781800" cy="198120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xmlns="" val="4246368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/>
          <p:cNvSpPr txBox="1"/>
          <p:nvPr/>
        </p:nvSpPr>
        <p:spPr>
          <a:xfrm>
            <a:off x="672664" y="107732"/>
            <a:ext cx="774086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 smtClean="0">
                <a:latin typeface="Arial Narrow" pitchFamily="34" charset="0"/>
              </a:rPr>
              <a:t>Leslie Matrix</a:t>
            </a:r>
            <a:endParaRPr lang="en-US" sz="3000" b="1" dirty="0">
              <a:latin typeface="Arial Narrow" pitchFamily="34" charset="0"/>
            </a:endParaRPr>
          </a:p>
        </p:txBody>
      </p:sp>
      <p:graphicFrame>
        <p:nvGraphicFramePr>
          <p:cNvPr id="44" name="Group 2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682460504"/>
              </p:ext>
            </p:extLst>
          </p:nvPr>
        </p:nvGraphicFramePr>
        <p:xfrm>
          <a:off x="2895600" y="1679030"/>
          <a:ext cx="228600" cy="457200"/>
        </p:xfrm>
        <a:graphic>
          <a:graphicData uri="http://schemas.openxmlformats.org/drawingml/2006/table">
            <a:tbl>
              <a:tblPr/>
              <a:tblGrid>
                <a:gridCol w="228600"/>
              </a:tblGrid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=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8" name="Group 28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748040253"/>
              </p:ext>
            </p:extLst>
          </p:nvPr>
        </p:nvGraphicFramePr>
        <p:xfrm>
          <a:off x="1687713" y="993230"/>
          <a:ext cx="979287" cy="1778913"/>
        </p:xfrm>
        <a:graphic>
          <a:graphicData uri="http://schemas.openxmlformats.org/drawingml/2006/table">
            <a:tbl>
              <a:tblPr/>
              <a:tblGrid>
                <a:gridCol w="979287"/>
              </a:tblGrid>
              <a:tr h="45034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0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N</a:t>
                      </a: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t+1</a:t>
                      </a:r>
                      <a:endParaRPr kumimoji="0" lang="en-US" sz="2200" b="0" i="0" u="none" strike="noStrike" cap="none" normalizeH="0" baseline="-25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12" charset="0"/>
                      </a:endParaRPr>
                    </a:p>
                  </a:txBody>
                  <a:tcPr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34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1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N</a:t>
                      </a: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t+1</a:t>
                      </a:r>
                      <a:endParaRPr kumimoji="0" lang="en-US" sz="2200" b="0" i="0" u="none" strike="noStrike" cap="none" normalizeH="0" baseline="-25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12" charset="0"/>
                      </a:endParaRPr>
                    </a:p>
                  </a:txBody>
                  <a:tcPr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34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2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N</a:t>
                      </a: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t+1</a:t>
                      </a:r>
                    </a:p>
                  </a:txBody>
                  <a:tcPr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788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3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N</a:t>
                      </a: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t+1</a:t>
                      </a:r>
                    </a:p>
                  </a:txBody>
                  <a:tcPr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0" name="Group 27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827254923"/>
              </p:ext>
            </p:extLst>
          </p:nvPr>
        </p:nvGraphicFramePr>
        <p:xfrm>
          <a:off x="3581400" y="993230"/>
          <a:ext cx="1936533" cy="1798320"/>
        </p:xfrm>
        <a:graphic>
          <a:graphicData uri="http://schemas.openxmlformats.org/drawingml/2006/table">
            <a:tbl>
              <a:tblPr/>
              <a:tblGrid>
                <a:gridCol w="1936533"/>
              </a:tblGrid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 0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F  </a:t>
                      </a: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1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F  </a:t>
                      </a: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2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F  </a:t>
                      </a: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3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 0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S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   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0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   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0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   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  0  </a:t>
                      </a: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1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S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   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0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   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  0    0  </a:t>
                      </a: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2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S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 </a:t>
                      </a:r>
                      <a:r>
                        <a:rPr kumimoji="0" lang="en-US" sz="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  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 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2" name="Group 1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540655495"/>
              </p:ext>
            </p:extLst>
          </p:nvPr>
        </p:nvGraphicFramePr>
        <p:xfrm>
          <a:off x="5838498" y="1649602"/>
          <a:ext cx="304800" cy="457200"/>
        </p:xfrm>
        <a:graphic>
          <a:graphicData uri="http://schemas.openxmlformats.org/drawingml/2006/table">
            <a:tbl>
              <a:tblPr/>
              <a:tblGrid>
                <a:gridCol w="304800"/>
              </a:tblGrid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*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3" name="Group 28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510695259"/>
              </p:ext>
            </p:extLst>
          </p:nvPr>
        </p:nvGraphicFramePr>
        <p:xfrm>
          <a:off x="6524298" y="990600"/>
          <a:ext cx="762000" cy="1801368"/>
        </p:xfrm>
        <a:graphic>
          <a:graphicData uri="http://schemas.openxmlformats.org/drawingml/2006/table">
            <a:tbl>
              <a:tblPr/>
              <a:tblGrid>
                <a:gridCol w="762000"/>
              </a:tblGrid>
              <a:tr h="45034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0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N</a:t>
                      </a: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t</a:t>
                      </a:r>
                      <a:endParaRPr kumimoji="0" lang="en-US" sz="2400" b="0" i="0" u="none" strike="noStrike" cap="none" normalizeH="0" baseline="-25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12" charset="0"/>
                      </a:endParaRPr>
                    </a:p>
                  </a:txBody>
                  <a:tcPr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34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1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N</a:t>
                      </a: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t</a:t>
                      </a:r>
                      <a:endParaRPr kumimoji="0" lang="en-US" sz="2400" b="0" i="0" u="none" strike="noStrike" cap="none" normalizeH="0" baseline="-25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12" charset="0"/>
                      </a:endParaRPr>
                    </a:p>
                  </a:txBody>
                  <a:tcPr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34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2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N</a:t>
                      </a: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t</a:t>
                      </a:r>
                    </a:p>
                  </a:txBody>
                  <a:tcPr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34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3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N</a:t>
                      </a: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t</a:t>
                      </a:r>
                    </a:p>
                  </a:txBody>
                  <a:tcPr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7" name="Rounded Rectangle 16"/>
          <p:cNvSpPr/>
          <p:nvPr/>
        </p:nvSpPr>
        <p:spPr>
          <a:xfrm rot="5400000">
            <a:off x="4260106" y="-171"/>
            <a:ext cx="502920" cy="2380292"/>
          </a:xfrm>
          <a:prstGeom prst="roundRect">
            <a:avLst>
              <a:gd name="adj" fmla="val 42374"/>
            </a:avLst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685800" y="3000702"/>
            <a:ext cx="7761507" cy="632101"/>
          </a:xfrm>
          <a:prstGeom prst="rect">
            <a:avLst/>
          </a:prstGeom>
          <a:solidFill>
            <a:srgbClr val="F1FBB3"/>
          </a:solidFill>
          <a:ln w="285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950805" y="3108434"/>
            <a:ext cx="7189456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b="1" u="sng" dirty="0" smtClean="0">
                <a:latin typeface="Arial Narrow" pitchFamily="34" charset="0"/>
              </a:rPr>
              <a:t>Fecundities</a:t>
            </a:r>
            <a:r>
              <a:rPr lang="en-US" sz="2200" b="1" dirty="0" smtClean="0">
                <a:latin typeface="Arial Narrow" pitchFamily="34" charset="0"/>
              </a:rPr>
              <a:t> are always in the first row of the Leslie matrix</a:t>
            </a:r>
          </a:p>
        </p:txBody>
      </p:sp>
      <p:graphicFrame>
        <p:nvGraphicFramePr>
          <p:cNvPr id="32" name="Group 27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774986778"/>
              </p:ext>
            </p:extLst>
          </p:nvPr>
        </p:nvGraphicFramePr>
        <p:xfrm>
          <a:off x="3612780" y="4657399"/>
          <a:ext cx="1936533" cy="1798320"/>
        </p:xfrm>
        <a:graphic>
          <a:graphicData uri="http://schemas.openxmlformats.org/drawingml/2006/table">
            <a:tbl>
              <a:tblPr/>
              <a:tblGrid>
                <a:gridCol w="1936533"/>
              </a:tblGrid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   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0  </a:t>
                      </a: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1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F  </a:t>
                      </a: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2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F  </a:t>
                      </a: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3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 0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S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   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0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   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0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   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  0  </a:t>
                      </a: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1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S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   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0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   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  0    0  </a:t>
                      </a: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2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S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 </a:t>
                      </a:r>
                      <a:r>
                        <a:rPr kumimoji="0" lang="en-US" sz="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  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 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4" name="Rounded Rectangle 33"/>
          <p:cNvSpPr/>
          <p:nvPr/>
        </p:nvSpPr>
        <p:spPr>
          <a:xfrm rot="5400000">
            <a:off x="4291486" y="3663998"/>
            <a:ext cx="502920" cy="2380292"/>
          </a:xfrm>
          <a:prstGeom prst="roundRect">
            <a:avLst>
              <a:gd name="adj" fmla="val 42374"/>
            </a:avLst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381000" y="3718034"/>
            <a:ext cx="84582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b="1" dirty="0" smtClean="0">
                <a:latin typeface="Arial Narrow" pitchFamily="34" charset="0"/>
              </a:rPr>
              <a:t>When an age-class (e.g., age 0) has 0 fecundity,</a:t>
            </a:r>
          </a:p>
          <a:p>
            <a:pPr algn="ctr"/>
            <a:r>
              <a:rPr lang="en-US" sz="2200" b="1" dirty="0" smtClean="0">
                <a:latin typeface="Arial Narrow" pitchFamily="34" charset="0"/>
              </a:rPr>
              <a:t>the Leslie matrix is sometimes written as:</a:t>
            </a:r>
          </a:p>
        </p:txBody>
      </p:sp>
    </p:spTree>
    <p:extLst>
      <p:ext uri="{BB962C8B-B14F-4D97-AF65-F5344CB8AC3E}">
        <p14:creationId xmlns:p14="http://schemas.microsoft.com/office/powerpoint/2010/main" xmlns="" val="293273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6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/>
          <p:cNvSpPr txBox="1"/>
          <p:nvPr/>
        </p:nvSpPr>
        <p:spPr>
          <a:xfrm>
            <a:off x="672664" y="107732"/>
            <a:ext cx="774086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 smtClean="0">
                <a:latin typeface="Arial Narrow" pitchFamily="34" charset="0"/>
              </a:rPr>
              <a:t>Leslie Matrix</a:t>
            </a:r>
            <a:endParaRPr lang="en-US" sz="3000" b="1" dirty="0">
              <a:latin typeface="Arial Narrow" pitchFamily="34" charset="0"/>
            </a:endParaRPr>
          </a:p>
        </p:txBody>
      </p:sp>
      <p:graphicFrame>
        <p:nvGraphicFramePr>
          <p:cNvPr id="44" name="Group 2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802592340"/>
              </p:ext>
            </p:extLst>
          </p:nvPr>
        </p:nvGraphicFramePr>
        <p:xfrm>
          <a:off x="2895600" y="1679030"/>
          <a:ext cx="228600" cy="457200"/>
        </p:xfrm>
        <a:graphic>
          <a:graphicData uri="http://schemas.openxmlformats.org/drawingml/2006/table">
            <a:tbl>
              <a:tblPr/>
              <a:tblGrid>
                <a:gridCol w="228600"/>
              </a:tblGrid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=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8" name="Group 28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754768801"/>
              </p:ext>
            </p:extLst>
          </p:nvPr>
        </p:nvGraphicFramePr>
        <p:xfrm>
          <a:off x="1687713" y="993230"/>
          <a:ext cx="979287" cy="1778913"/>
        </p:xfrm>
        <a:graphic>
          <a:graphicData uri="http://schemas.openxmlformats.org/drawingml/2006/table">
            <a:tbl>
              <a:tblPr/>
              <a:tblGrid>
                <a:gridCol w="979287"/>
              </a:tblGrid>
              <a:tr h="45034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0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N</a:t>
                      </a: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t+1</a:t>
                      </a:r>
                      <a:endParaRPr kumimoji="0" lang="en-US" sz="2200" b="0" i="0" u="none" strike="noStrike" cap="none" normalizeH="0" baseline="-25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12" charset="0"/>
                      </a:endParaRPr>
                    </a:p>
                  </a:txBody>
                  <a:tcPr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34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1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N</a:t>
                      </a: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t+1</a:t>
                      </a:r>
                      <a:endParaRPr kumimoji="0" lang="en-US" sz="2200" b="0" i="0" u="none" strike="noStrike" cap="none" normalizeH="0" baseline="-25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12" charset="0"/>
                      </a:endParaRPr>
                    </a:p>
                  </a:txBody>
                  <a:tcPr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34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2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N</a:t>
                      </a: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t+1</a:t>
                      </a:r>
                    </a:p>
                  </a:txBody>
                  <a:tcPr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788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3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N</a:t>
                      </a: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t+1</a:t>
                      </a:r>
                    </a:p>
                  </a:txBody>
                  <a:tcPr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0" name="Group 27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544276950"/>
              </p:ext>
            </p:extLst>
          </p:nvPr>
        </p:nvGraphicFramePr>
        <p:xfrm>
          <a:off x="3581400" y="993230"/>
          <a:ext cx="1936533" cy="1798320"/>
        </p:xfrm>
        <a:graphic>
          <a:graphicData uri="http://schemas.openxmlformats.org/drawingml/2006/table">
            <a:tbl>
              <a:tblPr/>
              <a:tblGrid>
                <a:gridCol w="1936533"/>
              </a:tblGrid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 0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F  </a:t>
                      </a: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1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F  </a:t>
                      </a: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2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F  </a:t>
                      </a: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3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 0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S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   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0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   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0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   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  0  </a:t>
                      </a: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1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S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   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0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   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  0    0  </a:t>
                      </a: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2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S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 </a:t>
                      </a:r>
                      <a:r>
                        <a:rPr kumimoji="0" lang="en-US" sz="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  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 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2" name="Group 1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53498153"/>
              </p:ext>
            </p:extLst>
          </p:nvPr>
        </p:nvGraphicFramePr>
        <p:xfrm>
          <a:off x="5838498" y="1649602"/>
          <a:ext cx="304800" cy="457200"/>
        </p:xfrm>
        <a:graphic>
          <a:graphicData uri="http://schemas.openxmlformats.org/drawingml/2006/table">
            <a:tbl>
              <a:tblPr/>
              <a:tblGrid>
                <a:gridCol w="304800"/>
              </a:tblGrid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*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3" name="Group 28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618992649"/>
              </p:ext>
            </p:extLst>
          </p:nvPr>
        </p:nvGraphicFramePr>
        <p:xfrm>
          <a:off x="6524298" y="990600"/>
          <a:ext cx="762000" cy="1801368"/>
        </p:xfrm>
        <a:graphic>
          <a:graphicData uri="http://schemas.openxmlformats.org/drawingml/2006/table">
            <a:tbl>
              <a:tblPr/>
              <a:tblGrid>
                <a:gridCol w="762000"/>
              </a:tblGrid>
              <a:tr h="45034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0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N</a:t>
                      </a: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t</a:t>
                      </a:r>
                      <a:endParaRPr kumimoji="0" lang="en-US" sz="2400" b="0" i="0" u="none" strike="noStrike" cap="none" normalizeH="0" baseline="-25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12" charset="0"/>
                      </a:endParaRPr>
                    </a:p>
                  </a:txBody>
                  <a:tcPr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34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1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N</a:t>
                      </a: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t</a:t>
                      </a:r>
                      <a:endParaRPr kumimoji="0" lang="en-US" sz="2400" b="0" i="0" u="none" strike="noStrike" cap="none" normalizeH="0" baseline="-25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12" charset="0"/>
                      </a:endParaRPr>
                    </a:p>
                  </a:txBody>
                  <a:tcPr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34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2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N</a:t>
                      </a: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t</a:t>
                      </a:r>
                    </a:p>
                  </a:txBody>
                  <a:tcPr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34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3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N</a:t>
                      </a: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t</a:t>
                      </a:r>
                    </a:p>
                  </a:txBody>
                  <a:tcPr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9" name="Rounded Rectangle 28"/>
          <p:cNvSpPr/>
          <p:nvPr/>
        </p:nvSpPr>
        <p:spPr>
          <a:xfrm rot="8255033">
            <a:off x="4090319" y="1222136"/>
            <a:ext cx="408921" cy="1829878"/>
          </a:xfrm>
          <a:prstGeom prst="roundRect">
            <a:avLst>
              <a:gd name="adj" fmla="val 42374"/>
            </a:avLst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717332" y="3048000"/>
            <a:ext cx="7761507" cy="632101"/>
          </a:xfrm>
          <a:prstGeom prst="rect">
            <a:avLst/>
          </a:prstGeom>
          <a:solidFill>
            <a:srgbClr val="F1FBB3"/>
          </a:solidFill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982337" y="3155732"/>
            <a:ext cx="7189456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b="1" u="sng" dirty="0" smtClean="0">
                <a:latin typeface="Arial Narrow" pitchFamily="34" charset="0"/>
              </a:rPr>
              <a:t>Survival rates</a:t>
            </a:r>
            <a:r>
              <a:rPr lang="en-US" sz="2200" b="1" dirty="0" smtClean="0">
                <a:latin typeface="Arial Narrow" pitchFamily="34" charset="0"/>
              </a:rPr>
              <a:t> are on the sub-diagonal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381000" y="1187856"/>
            <a:ext cx="8458200" cy="4603344"/>
            <a:chOff x="381000" y="1187856"/>
            <a:chExt cx="8458200" cy="4603344"/>
          </a:xfrm>
        </p:grpSpPr>
        <p:sp>
          <p:nvSpPr>
            <p:cNvPr id="18" name="Rectangle 17"/>
            <p:cNvSpPr/>
            <p:nvPr/>
          </p:nvSpPr>
          <p:spPr>
            <a:xfrm>
              <a:off x="381000" y="4186189"/>
              <a:ext cx="8458200" cy="133882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2200" b="1" dirty="0" smtClean="0">
                  <a:latin typeface="Arial Narrow" pitchFamily="34" charset="0"/>
                </a:rPr>
                <a:t>When we talk about </a:t>
              </a:r>
              <a:r>
                <a:rPr lang="en-US" sz="2200" b="1" u="sng" dirty="0" smtClean="0">
                  <a:latin typeface="Arial Narrow" pitchFamily="34" charset="0"/>
                </a:rPr>
                <a:t>stage</a:t>
              </a:r>
              <a:r>
                <a:rPr lang="en-US" sz="2200" b="1" dirty="0" smtClean="0">
                  <a:latin typeface="Arial Narrow" pitchFamily="34" charset="0"/>
                </a:rPr>
                <a:t> structure (next week),</a:t>
              </a:r>
            </a:p>
            <a:p>
              <a:pPr algn="ctr"/>
              <a:r>
                <a:rPr lang="en-US" sz="2200" b="1" dirty="0" smtClean="0">
                  <a:latin typeface="Arial Narrow" pitchFamily="34" charset="0"/>
                </a:rPr>
                <a:t>we will have values on the diagonal</a:t>
              </a:r>
            </a:p>
            <a:p>
              <a:pPr algn="ctr"/>
              <a:endParaRPr lang="en-US" sz="1500" b="1" dirty="0">
                <a:latin typeface="Arial Narrow" pitchFamily="34" charset="0"/>
              </a:endParaRPr>
            </a:p>
            <a:p>
              <a:pPr algn="ctr"/>
              <a:r>
                <a:rPr lang="en-US" sz="2200" b="1" dirty="0" smtClean="0">
                  <a:latin typeface="Arial Narrow" pitchFamily="34" charset="0"/>
                </a:rPr>
                <a:t>For </a:t>
              </a:r>
              <a:r>
                <a:rPr lang="en-US" sz="2200" b="1" u="sng" dirty="0" smtClean="0">
                  <a:latin typeface="Arial Narrow" pitchFamily="34" charset="0"/>
                </a:rPr>
                <a:t>age</a:t>
              </a:r>
              <a:r>
                <a:rPr lang="en-US" sz="2200" b="1" dirty="0" smtClean="0">
                  <a:latin typeface="Arial Narrow" pitchFamily="34" charset="0"/>
                </a:rPr>
                <a:t> structure, the diagonal (aside from </a:t>
              </a:r>
              <a:r>
                <a:rPr lang="en-US" sz="2200" b="1" baseline="-25000" dirty="0" smtClean="0">
                  <a:latin typeface="Arial Narrow" pitchFamily="34" charset="0"/>
                </a:rPr>
                <a:t>0</a:t>
              </a:r>
              <a:r>
                <a:rPr lang="en-US" sz="2200" b="1" dirty="0" smtClean="0">
                  <a:latin typeface="Arial Narrow" pitchFamily="34" charset="0"/>
                </a:rPr>
                <a:t>F) will always be zero</a:t>
              </a:r>
            </a:p>
          </p:txBody>
        </p:sp>
        <p:sp>
          <p:nvSpPr>
            <p:cNvPr id="20" name="Rounded Rectangle 19"/>
            <p:cNvSpPr/>
            <p:nvPr/>
          </p:nvSpPr>
          <p:spPr>
            <a:xfrm rot="8268884">
              <a:off x="4545764" y="1187856"/>
              <a:ext cx="419905" cy="1829878"/>
            </a:xfrm>
            <a:prstGeom prst="roundRect">
              <a:avLst>
                <a:gd name="adj" fmla="val 42374"/>
              </a:avLst>
            </a:prstGeom>
            <a:noFill/>
            <a:ln>
              <a:solidFill>
                <a:srgbClr val="4A7EB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641132" y="4041650"/>
              <a:ext cx="7909831" cy="1749550"/>
            </a:xfrm>
            <a:prstGeom prst="rect">
              <a:avLst/>
            </a:prstGeom>
            <a:noFill/>
            <a:ln w="28575">
              <a:solidFill>
                <a:srgbClr val="4A7EB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xmlns="" val="1599826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1934193" y="2895600"/>
            <a:ext cx="1413070" cy="457200"/>
          </a:xfrm>
          <a:prstGeom prst="rect">
            <a:avLst/>
          </a:prstGeom>
          <a:solidFill>
            <a:srgbClr val="F1FBB3"/>
          </a:solidFill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672664" y="107732"/>
            <a:ext cx="774086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 smtClean="0">
                <a:latin typeface="Arial Narrow" pitchFamily="34" charset="0"/>
              </a:rPr>
              <a:t>Leslie Matrix</a:t>
            </a:r>
            <a:endParaRPr lang="en-US" sz="3000" b="1" dirty="0">
              <a:latin typeface="Arial Narrow" pitchFamily="34" charset="0"/>
            </a:endParaRPr>
          </a:p>
        </p:txBody>
      </p:sp>
      <p:graphicFrame>
        <p:nvGraphicFramePr>
          <p:cNvPr id="50" name="Group 27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531121644"/>
              </p:ext>
            </p:extLst>
          </p:nvPr>
        </p:nvGraphicFramePr>
        <p:xfrm>
          <a:off x="1644867" y="3878482"/>
          <a:ext cx="1936533" cy="1798320"/>
        </p:xfrm>
        <a:graphic>
          <a:graphicData uri="http://schemas.openxmlformats.org/drawingml/2006/table">
            <a:tbl>
              <a:tblPr/>
              <a:tblGrid>
                <a:gridCol w="1936533"/>
              </a:tblGrid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 0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F  </a:t>
                      </a: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1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F  </a:t>
                      </a: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2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F  </a:t>
                      </a: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3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 0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S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   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0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   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0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   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  0  </a:t>
                      </a: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1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S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   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0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   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  0    0  </a:t>
                      </a: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2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S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 </a:t>
                      </a:r>
                      <a:r>
                        <a:rPr kumimoji="0" lang="en-US" sz="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  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 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1" name="Rectangle 30"/>
          <p:cNvSpPr/>
          <p:nvPr/>
        </p:nvSpPr>
        <p:spPr>
          <a:xfrm>
            <a:off x="914400" y="906959"/>
            <a:ext cx="7189456" cy="16773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b="1" dirty="0" smtClean="0">
                <a:latin typeface="Arial Narrow" pitchFamily="34" charset="0"/>
              </a:rPr>
              <a:t>A good way to remember where fecundities and survivals go</a:t>
            </a:r>
          </a:p>
          <a:p>
            <a:pPr algn="ctr"/>
            <a:r>
              <a:rPr lang="en-US" sz="2200" b="1" dirty="0" smtClean="0">
                <a:latin typeface="Arial Narrow" pitchFamily="34" charset="0"/>
              </a:rPr>
              <a:t>is to </a:t>
            </a:r>
            <a:r>
              <a:rPr lang="en-US" sz="2200" b="1" u="sng" dirty="0" smtClean="0">
                <a:latin typeface="Arial Narrow" pitchFamily="34" charset="0"/>
              </a:rPr>
              <a:t>label</a:t>
            </a:r>
            <a:r>
              <a:rPr lang="en-US" sz="2200" b="1" dirty="0" smtClean="0">
                <a:latin typeface="Arial Narrow" pitchFamily="34" charset="0"/>
              </a:rPr>
              <a:t> the matrix positions (i.e., elements)</a:t>
            </a:r>
          </a:p>
          <a:p>
            <a:pPr algn="ctr"/>
            <a:endParaRPr lang="en-US" sz="1500" b="1" dirty="0">
              <a:latin typeface="Arial Narrow" pitchFamily="34" charset="0"/>
            </a:endParaRPr>
          </a:p>
          <a:p>
            <a:pPr algn="ctr"/>
            <a:r>
              <a:rPr lang="en-US" sz="2200" b="1" dirty="0" smtClean="0">
                <a:latin typeface="Arial Narrow" pitchFamily="34" charset="0"/>
              </a:rPr>
              <a:t>Each </a:t>
            </a:r>
            <a:r>
              <a:rPr lang="en-US" sz="2200" b="1" u="sng" dirty="0" smtClean="0">
                <a:latin typeface="Arial Narrow" pitchFamily="34" charset="0"/>
              </a:rPr>
              <a:t>column</a:t>
            </a:r>
            <a:r>
              <a:rPr lang="en-US" sz="2200" b="1" dirty="0" smtClean="0">
                <a:latin typeface="Arial Narrow" pitchFamily="34" charset="0"/>
              </a:rPr>
              <a:t> represents an age class at time t</a:t>
            </a:r>
          </a:p>
          <a:p>
            <a:pPr algn="ctr"/>
            <a:r>
              <a:rPr lang="en-US" sz="2200" b="1" dirty="0" smtClean="0">
                <a:latin typeface="Arial Narrow" pitchFamily="34" charset="0"/>
              </a:rPr>
              <a:t>Each </a:t>
            </a:r>
            <a:r>
              <a:rPr lang="en-US" sz="2200" b="1" u="sng" dirty="0" smtClean="0">
                <a:latin typeface="Arial Narrow" pitchFamily="34" charset="0"/>
              </a:rPr>
              <a:t>row</a:t>
            </a:r>
            <a:r>
              <a:rPr lang="en-US" sz="2200" b="1" dirty="0" smtClean="0">
                <a:latin typeface="Arial Narrow" pitchFamily="34" charset="0"/>
              </a:rPr>
              <a:t> represents an age class at time t+1</a:t>
            </a:r>
          </a:p>
        </p:txBody>
      </p:sp>
      <p:graphicFrame>
        <p:nvGraphicFramePr>
          <p:cNvPr id="15" name="Group 27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240145538"/>
              </p:ext>
            </p:extLst>
          </p:nvPr>
        </p:nvGraphicFramePr>
        <p:xfrm>
          <a:off x="1644867" y="3359270"/>
          <a:ext cx="1936533" cy="457200"/>
        </p:xfrm>
        <a:graphic>
          <a:graphicData uri="http://schemas.openxmlformats.org/drawingml/2006/table">
            <a:tbl>
              <a:tblPr/>
              <a:tblGrid>
                <a:gridCol w="1936533"/>
              </a:tblGrid>
              <a:tr h="4267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434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  0    1 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434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 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434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 2    3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6" name="Group 27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530322340"/>
              </p:ext>
            </p:extLst>
          </p:nvPr>
        </p:nvGraphicFramePr>
        <p:xfrm>
          <a:off x="942646" y="3879534"/>
          <a:ext cx="616169" cy="1783080"/>
        </p:xfrm>
        <a:graphic>
          <a:graphicData uri="http://schemas.openxmlformats.org/drawingml/2006/table">
            <a:tbl>
              <a:tblPr/>
              <a:tblGrid>
                <a:gridCol w="616169"/>
              </a:tblGrid>
              <a:tr h="44577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D4B07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577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D4B07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577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D4B07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577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D4B07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9" name="Rectangle 18"/>
          <p:cNvSpPr/>
          <p:nvPr/>
        </p:nvSpPr>
        <p:spPr>
          <a:xfrm>
            <a:off x="847398" y="3375071"/>
            <a:ext cx="8382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b="1" dirty="0" smtClean="0">
                <a:latin typeface="Arial Narrow" pitchFamily="34" charset="0"/>
              </a:rPr>
              <a:t>Age</a:t>
            </a:r>
          </a:p>
        </p:txBody>
      </p:sp>
      <p:sp>
        <p:nvSpPr>
          <p:cNvPr id="23" name="Rectangle 22"/>
          <p:cNvSpPr/>
          <p:nvPr/>
        </p:nvSpPr>
        <p:spPr>
          <a:xfrm>
            <a:off x="2031128" y="2911367"/>
            <a:ext cx="12192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b="1" dirty="0" smtClean="0">
                <a:latin typeface="Arial Narrow" pitchFamily="34" charset="0"/>
              </a:rPr>
              <a:t>Time, t</a:t>
            </a:r>
          </a:p>
        </p:txBody>
      </p:sp>
      <p:sp>
        <p:nvSpPr>
          <p:cNvPr id="26" name="Rectangle 25"/>
          <p:cNvSpPr/>
          <p:nvPr/>
        </p:nvSpPr>
        <p:spPr>
          <a:xfrm rot="16200000">
            <a:off x="-20736" y="4541968"/>
            <a:ext cx="1413072" cy="457200"/>
          </a:xfrm>
          <a:prstGeom prst="rect">
            <a:avLst/>
          </a:prstGeom>
          <a:solidFill>
            <a:srgbClr val="F1FBB3"/>
          </a:solidFill>
          <a:ln w="285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 rot="16200000">
            <a:off x="32846" y="4561980"/>
            <a:ext cx="131113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b="1" dirty="0" smtClean="0">
                <a:latin typeface="Arial Narrow" pitchFamily="34" charset="0"/>
              </a:rPr>
              <a:t>Time, t + 1</a:t>
            </a:r>
          </a:p>
        </p:txBody>
      </p:sp>
      <p:sp>
        <p:nvSpPr>
          <p:cNvPr id="12" name="Rectangle 11"/>
          <p:cNvSpPr/>
          <p:nvPr/>
        </p:nvSpPr>
        <p:spPr>
          <a:xfrm>
            <a:off x="6435530" y="2902070"/>
            <a:ext cx="1413070" cy="457200"/>
          </a:xfrm>
          <a:prstGeom prst="rect">
            <a:avLst/>
          </a:prstGeom>
          <a:solidFill>
            <a:srgbClr val="F1FBB3"/>
          </a:solidFill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3" name="Group 27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346828452"/>
              </p:ext>
            </p:extLst>
          </p:nvPr>
        </p:nvGraphicFramePr>
        <p:xfrm>
          <a:off x="5683467" y="3884952"/>
          <a:ext cx="2927133" cy="1791852"/>
        </p:xfrm>
        <a:graphic>
          <a:graphicData uri="http://schemas.openxmlformats.org/drawingml/2006/table">
            <a:tbl>
              <a:tblPr/>
              <a:tblGrid>
                <a:gridCol w="2927133"/>
              </a:tblGrid>
              <a:tr h="447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  0,0    1,0    2,0    3,0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7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  0,1    1,1    2,1    3,1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7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  0,2    1,2    2,2    3,2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7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  0,3    1,3    2,3    3,3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4" name="Group 27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698700056"/>
              </p:ext>
            </p:extLst>
          </p:nvPr>
        </p:nvGraphicFramePr>
        <p:xfrm>
          <a:off x="5683467" y="3365740"/>
          <a:ext cx="2927133" cy="457200"/>
        </p:xfrm>
        <a:graphic>
          <a:graphicData uri="http://schemas.openxmlformats.org/drawingml/2006/table">
            <a:tbl>
              <a:tblPr/>
              <a:tblGrid>
                <a:gridCol w="2927133"/>
              </a:tblGrid>
              <a:tr h="4267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434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   0       1     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434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 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434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 2       3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7" name="Group 27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511527633"/>
              </p:ext>
            </p:extLst>
          </p:nvPr>
        </p:nvGraphicFramePr>
        <p:xfrm>
          <a:off x="4981246" y="3886004"/>
          <a:ext cx="616169" cy="1783080"/>
        </p:xfrm>
        <a:graphic>
          <a:graphicData uri="http://schemas.openxmlformats.org/drawingml/2006/table">
            <a:tbl>
              <a:tblPr/>
              <a:tblGrid>
                <a:gridCol w="616169"/>
              </a:tblGrid>
              <a:tr h="44577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D4B07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577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D4B07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577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D4B07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577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D4B07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8" name="Rectangle 17"/>
          <p:cNvSpPr/>
          <p:nvPr/>
        </p:nvSpPr>
        <p:spPr>
          <a:xfrm>
            <a:off x="4885998" y="3381541"/>
            <a:ext cx="8382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b="1" dirty="0" smtClean="0">
                <a:latin typeface="Arial Narrow" pitchFamily="34" charset="0"/>
              </a:rPr>
              <a:t>Age</a:t>
            </a:r>
          </a:p>
        </p:txBody>
      </p:sp>
      <p:sp>
        <p:nvSpPr>
          <p:cNvPr id="20" name="Rectangle 19"/>
          <p:cNvSpPr/>
          <p:nvPr/>
        </p:nvSpPr>
        <p:spPr>
          <a:xfrm>
            <a:off x="6532465" y="2917837"/>
            <a:ext cx="12192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b="1" dirty="0" smtClean="0">
                <a:latin typeface="Arial Narrow" pitchFamily="34" charset="0"/>
              </a:rPr>
              <a:t>Time, t</a:t>
            </a:r>
          </a:p>
        </p:txBody>
      </p:sp>
      <p:sp>
        <p:nvSpPr>
          <p:cNvPr id="21" name="Rectangle 20"/>
          <p:cNvSpPr/>
          <p:nvPr/>
        </p:nvSpPr>
        <p:spPr>
          <a:xfrm rot="16200000">
            <a:off x="4017864" y="4579970"/>
            <a:ext cx="1413072" cy="457200"/>
          </a:xfrm>
          <a:prstGeom prst="rect">
            <a:avLst/>
          </a:prstGeom>
          <a:solidFill>
            <a:srgbClr val="F1FBB3"/>
          </a:solidFill>
          <a:ln w="285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 rot="16200000">
            <a:off x="4071446" y="4599982"/>
            <a:ext cx="131113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b="1" dirty="0" smtClean="0">
                <a:latin typeface="Arial Narrow" pitchFamily="34" charset="0"/>
              </a:rPr>
              <a:t>Time, t + 1</a:t>
            </a:r>
          </a:p>
        </p:txBody>
      </p:sp>
      <p:sp>
        <p:nvSpPr>
          <p:cNvPr id="28" name="Rectangle 27"/>
          <p:cNvSpPr/>
          <p:nvPr/>
        </p:nvSpPr>
        <p:spPr>
          <a:xfrm>
            <a:off x="4114800" y="5821761"/>
            <a:ext cx="5044964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100" b="1" dirty="0" smtClean="0">
                <a:latin typeface="Arial Narrow" pitchFamily="34" charset="0"/>
              </a:rPr>
              <a:t>Positions are labeled with the column first</a:t>
            </a:r>
          </a:p>
          <a:p>
            <a:pPr algn="ctr"/>
            <a:r>
              <a:rPr lang="en-US" sz="2100" b="1" dirty="0" smtClean="0">
                <a:latin typeface="Arial Narrow" pitchFamily="34" charset="0"/>
              </a:rPr>
              <a:t>(makes sense</a:t>
            </a:r>
            <a:r>
              <a:rPr lang="en-US" sz="2100" b="1" dirty="0">
                <a:latin typeface="Arial Narrow" pitchFamily="34" charset="0"/>
              </a:rPr>
              <a:t>:</a:t>
            </a:r>
            <a:r>
              <a:rPr lang="en-US" sz="2100" b="1" dirty="0" smtClean="0">
                <a:latin typeface="Arial Narrow" pitchFamily="34" charset="0"/>
              </a:rPr>
              <a:t> time t first)</a:t>
            </a:r>
          </a:p>
        </p:txBody>
      </p:sp>
    </p:spTree>
    <p:extLst>
      <p:ext uri="{BB962C8B-B14F-4D97-AF65-F5344CB8AC3E}">
        <p14:creationId xmlns:p14="http://schemas.microsoft.com/office/powerpoint/2010/main" xmlns="" val="164356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19" grpId="0"/>
      <p:bldP spid="23" grpId="0"/>
      <p:bldP spid="26" grpId="0" animBg="1"/>
      <p:bldP spid="27" grpId="0"/>
      <p:bldP spid="12" grpId="0" animBg="1"/>
      <p:bldP spid="18" grpId="0"/>
      <p:bldP spid="20" grpId="0"/>
      <p:bldP spid="21" grpId="0" animBg="1"/>
      <p:bldP spid="24" grpId="0"/>
      <p:bldP spid="28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33"/>
          <p:cNvSpPr/>
          <p:nvPr/>
        </p:nvSpPr>
        <p:spPr>
          <a:xfrm>
            <a:off x="5660648" y="972206"/>
            <a:ext cx="3635752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sz="2200" b="1" dirty="0" smtClean="0">
              <a:latin typeface="Arial Narrow" pitchFamily="34" charset="0"/>
            </a:endParaRPr>
          </a:p>
          <a:p>
            <a:pPr algn="ctr"/>
            <a:endParaRPr lang="en-US" sz="400" b="1" dirty="0" smtClean="0">
              <a:latin typeface="Arial Narrow" pitchFamily="34" charset="0"/>
            </a:endParaRPr>
          </a:p>
          <a:p>
            <a:r>
              <a:rPr lang="en-US" sz="2200" b="1" dirty="0" smtClean="0">
                <a:latin typeface="Arial Narrow" pitchFamily="34" charset="0"/>
              </a:rPr>
              <a:t>Yes, if age 0 reproduce: </a:t>
            </a:r>
            <a:r>
              <a:rPr lang="en-US" sz="2200" b="1" baseline="-25000" dirty="0" smtClean="0">
                <a:latin typeface="Arial Narrow" pitchFamily="34" charset="0"/>
              </a:rPr>
              <a:t>0</a:t>
            </a:r>
            <a:r>
              <a:rPr lang="en-US" sz="2200" b="1" dirty="0" smtClean="0">
                <a:latin typeface="Arial Narrow" pitchFamily="34" charset="0"/>
              </a:rPr>
              <a:t>F</a:t>
            </a:r>
          </a:p>
          <a:p>
            <a:endParaRPr lang="en-US" sz="400" b="1" dirty="0" smtClean="0">
              <a:latin typeface="Arial Narrow" pitchFamily="34" charset="0"/>
            </a:endParaRPr>
          </a:p>
          <a:p>
            <a:r>
              <a:rPr lang="en-US" sz="2200" b="1" dirty="0" smtClean="0">
                <a:latin typeface="Arial Narrow" pitchFamily="34" charset="0"/>
              </a:rPr>
              <a:t>Absolutely! </a:t>
            </a:r>
            <a:r>
              <a:rPr lang="en-US" sz="2200" b="1" baseline="-25000" dirty="0" smtClean="0">
                <a:latin typeface="Arial Narrow" pitchFamily="34" charset="0"/>
              </a:rPr>
              <a:t>0</a:t>
            </a:r>
            <a:r>
              <a:rPr lang="en-US" sz="2200" b="1" dirty="0" smtClean="0">
                <a:latin typeface="Arial Narrow" pitchFamily="34" charset="0"/>
              </a:rPr>
              <a:t>S</a:t>
            </a:r>
          </a:p>
          <a:p>
            <a:endParaRPr lang="en-US" sz="400" b="1" dirty="0" smtClean="0">
              <a:latin typeface="Arial Narrow" pitchFamily="34" charset="0"/>
            </a:endParaRPr>
          </a:p>
          <a:p>
            <a:r>
              <a:rPr lang="en-US" sz="2200" b="1" dirty="0" smtClean="0">
                <a:latin typeface="Arial Narrow" pitchFamily="34" charset="0"/>
              </a:rPr>
              <a:t>No </a:t>
            </a:r>
            <a:r>
              <a:rPr lang="en-US" sz="2000" b="1" dirty="0" smtClean="0">
                <a:latin typeface="Arial Narrow" pitchFamily="34" charset="0"/>
              </a:rPr>
              <a:t>(can’t age 2 years in 1 year)</a:t>
            </a:r>
            <a:endParaRPr lang="en-US" sz="2000" b="1" dirty="0">
              <a:latin typeface="Arial Narrow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72664" y="107732"/>
            <a:ext cx="774086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 smtClean="0">
                <a:latin typeface="Arial Narrow" pitchFamily="34" charset="0"/>
              </a:rPr>
              <a:t>Leslie Matrix</a:t>
            </a:r>
            <a:endParaRPr lang="en-US" sz="3000" b="1" dirty="0">
              <a:latin typeface="Arial Narrow" pitchFamily="34" charset="0"/>
            </a:endParaRPr>
          </a:p>
        </p:txBody>
      </p:sp>
      <p:graphicFrame>
        <p:nvGraphicFramePr>
          <p:cNvPr id="50" name="Group 27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609546981"/>
              </p:ext>
            </p:extLst>
          </p:nvPr>
        </p:nvGraphicFramePr>
        <p:xfrm>
          <a:off x="1644867" y="3878482"/>
          <a:ext cx="1936533" cy="1798320"/>
        </p:xfrm>
        <a:graphic>
          <a:graphicData uri="http://schemas.openxmlformats.org/drawingml/2006/table">
            <a:tbl>
              <a:tblPr/>
              <a:tblGrid>
                <a:gridCol w="1936533"/>
              </a:tblGrid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 0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F  </a:t>
                      </a: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1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F  </a:t>
                      </a: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2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F  </a:t>
                      </a: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3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 0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S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   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0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   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0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   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  0  </a:t>
                      </a: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1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S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   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0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   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  0    0  </a:t>
                      </a: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2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S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 </a:t>
                      </a:r>
                      <a:r>
                        <a:rPr kumimoji="0" lang="en-US" sz="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  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 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1" name="Rectangle 30"/>
          <p:cNvSpPr/>
          <p:nvPr/>
        </p:nvSpPr>
        <p:spPr>
          <a:xfrm>
            <a:off x="209657" y="914400"/>
            <a:ext cx="8461377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 dirty="0" smtClean="0">
                <a:latin typeface="Arial Narrow" pitchFamily="34" charset="0"/>
              </a:rPr>
              <a:t>Each labeled element represents a </a:t>
            </a:r>
            <a:r>
              <a:rPr lang="en-US" sz="2200" b="1" u="sng" dirty="0" smtClean="0">
                <a:latin typeface="Arial Narrow" pitchFamily="34" charset="0"/>
              </a:rPr>
              <a:t>transition</a:t>
            </a:r>
            <a:r>
              <a:rPr lang="en-US" sz="2200" b="1" dirty="0" smtClean="0">
                <a:latin typeface="Arial Narrow" pitchFamily="34" charset="0"/>
              </a:rPr>
              <a:t> </a:t>
            </a:r>
            <a:r>
              <a:rPr lang="en-US" sz="2000" b="1" dirty="0" smtClean="0">
                <a:latin typeface="Arial Narrow" pitchFamily="34" charset="0"/>
              </a:rPr>
              <a:t>(from time t to t+1)</a:t>
            </a:r>
            <a:r>
              <a:rPr lang="en-US" sz="2200" b="1" dirty="0" smtClean="0">
                <a:latin typeface="Arial Narrow" pitchFamily="34" charset="0"/>
              </a:rPr>
              <a:t>:</a:t>
            </a:r>
          </a:p>
          <a:p>
            <a:pPr algn="ctr"/>
            <a:endParaRPr lang="en-US" sz="800" b="1" dirty="0" smtClean="0">
              <a:latin typeface="Arial Narrow" pitchFamily="34" charset="0"/>
            </a:endParaRPr>
          </a:p>
          <a:p>
            <a:r>
              <a:rPr lang="en-US" sz="2200" b="1" dirty="0" smtClean="0">
                <a:latin typeface="Arial Narrow" pitchFamily="34" charset="0"/>
              </a:rPr>
              <a:t>0, 0 : Transition from </a:t>
            </a:r>
            <a:r>
              <a:rPr lang="en-US" sz="2200" b="1" dirty="0" smtClean="0">
                <a:solidFill>
                  <a:srgbClr val="007434"/>
                </a:solidFill>
                <a:latin typeface="Arial Narrow" pitchFamily="34" charset="0"/>
              </a:rPr>
              <a:t>age 0</a:t>
            </a:r>
            <a:r>
              <a:rPr lang="en-US" sz="2200" b="1" dirty="0" smtClean="0">
                <a:latin typeface="Arial Narrow" pitchFamily="34" charset="0"/>
              </a:rPr>
              <a:t> to </a:t>
            </a:r>
            <a:r>
              <a:rPr lang="en-US" sz="2200" b="1" dirty="0" smtClean="0">
                <a:solidFill>
                  <a:srgbClr val="9D4B07"/>
                </a:solidFill>
                <a:latin typeface="Arial Narrow" pitchFamily="34" charset="0"/>
              </a:rPr>
              <a:t>age 0</a:t>
            </a:r>
          </a:p>
          <a:p>
            <a:endParaRPr lang="en-US" sz="400" b="1" dirty="0" smtClean="0">
              <a:latin typeface="Arial Narrow" pitchFamily="34" charset="0"/>
            </a:endParaRPr>
          </a:p>
          <a:p>
            <a:r>
              <a:rPr lang="en-US" sz="2200" b="1" dirty="0" smtClean="0">
                <a:latin typeface="Arial Narrow" pitchFamily="34" charset="0"/>
              </a:rPr>
              <a:t>0, 1 : Transition from </a:t>
            </a:r>
            <a:r>
              <a:rPr lang="en-US" sz="2200" b="1" dirty="0" smtClean="0">
                <a:solidFill>
                  <a:srgbClr val="007434"/>
                </a:solidFill>
                <a:latin typeface="Arial Narrow" pitchFamily="34" charset="0"/>
              </a:rPr>
              <a:t>age 0</a:t>
            </a:r>
            <a:r>
              <a:rPr lang="en-US" sz="2200" b="1" dirty="0" smtClean="0">
                <a:latin typeface="Arial Narrow" pitchFamily="34" charset="0"/>
              </a:rPr>
              <a:t> to </a:t>
            </a:r>
            <a:r>
              <a:rPr lang="en-US" sz="2200" b="1" dirty="0" smtClean="0">
                <a:solidFill>
                  <a:srgbClr val="9D4B07"/>
                </a:solidFill>
                <a:latin typeface="Arial Narrow" pitchFamily="34" charset="0"/>
              </a:rPr>
              <a:t>age 1</a:t>
            </a:r>
          </a:p>
          <a:p>
            <a:endParaRPr lang="en-US" sz="400" b="1" dirty="0" smtClean="0">
              <a:latin typeface="Arial Narrow" pitchFamily="34" charset="0"/>
            </a:endParaRPr>
          </a:p>
          <a:p>
            <a:r>
              <a:rPr lang="en-US" sz="2200" b="1" dirty="0" smtClean="0">
                <a:latin typeface="Arial Narrow" pitchFamily="34" charset="0"/>
              </a:rPr>
              <a:t>0, 2 : Transition from </a:t>
            </a:r>
            <a:r>
              <a:rPr lang="en-US" sz="2200" b="1" dirty="0" smtClean="0">
                <a:solidFill>
                  <a:srgbClr val="007434"/>
                </a:solidFill>
                <a:latin typeface="Arial Narrow" pitchFamily="34" charset="0"/>
              </a:rPr>
              <a:t>age 0</a:t>
            </a:r>
            <a:r>
              <a:rPr lang="en-US" sz="2200" b="1" dirty="0" smtClean="0">
                <a:latin typeface="Arial Narrow" pitchFamily="34" charset="0"/>
              </a:rPr>
              <a:t> to </a:t>
            </a:r>
            <a:r>
              <a:rPr lang="en-US" sz="2200" b="1" dirty="0" smtClean="0">
                <a:solidFill>
                  <a:srgbClr val="9D4B07"/>
                </a:solidFill>
                <a:latin typeface="Arial Narrow" pitchFamily="34" charset="0"/>
              </a:rPr>
              <a:t>age 2</a:t>
            </a:r>
            <a:endParaRPr lang="en-US" sz="2200" b="1" dirty="0">
              <a:solidFill>
                <a:srgbClr val="9D4B07"/>
              </a:solidFill>
              <a:latin typeface="Arial Narrow" pitchFamily="34" charset="0"/>
            </a:endParaRPr>
          </a:p>
        </p:txBody>
      </p:sp>
      <p:graphicFrame>
        <p:nvGraphicFramePr>
          <p:cNvPr id="15" name="Group 27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743185500"/>
              </p:ext>
            </p:extLst>
          </p:nvPr>
        </p:nvGraphicFramePr>
        <p:xfrm>
          <a:off x="1644867" y="3359270"/>
          <a:ext cx="1936533" cy="457200"/>
        </p:xfrm>
        <a:graphic>
          <a:graphicData uri="http://schemas.openxmlformats.org/drawingml/2006/table">
            <a:tbl>
              <a:tblPr/>
              <a:tblGrid>
                <a:gridCol w="1936533"/>
              </a:tblGrid>
              <a:tr h="4267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434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  0    1 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434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 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434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 2    3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6" name="Group 27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934923693"/>
              </p:ext>
            </p:extLst>
          </p:nvPr>
        </p:nvGraphicFramePr>
        <p:xfrm>
          <a:off x="942646" y="3879534"/>
          <a:ext cx="616169" cy="1783080"/>
        </p:xfrm>
        <a:graphic>
          <a:graphicData uri="http://schemas.openxmlformats.org/drawingml/2006/table">
            <a:tbl>
              <a:tblPr/>
              <a:tblGrid>
                <a:gridCol w="616169"/>
              </a:tblGrid>
              <a:tr h="44577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D4B07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577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D4B07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577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D4B07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577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D4B07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9" name="Rectangle 18"/>
          <p:cNvSpPr/>
          <p:nvPr/>
        </p:nvSpPr>
        <p:spPr>
          <a:xfrm>
            <a:off x="847398" y="3375071"/>
            <a:ext cx="8382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b="1" dirty="0" smtClean="0">
                <a:latin typeface="Arial Narrow" pitchFamily="34" charset="0"/>
              </a:rPr>
              <a:t>Age</a:t>
            </a:r>
          </a:p>
        </p:txBody>
      </p:sp>
      <p:sp>
        <p:nvSpPr>
          <p:cNvPr id="12" name="Rectangle 11"/>
          <p:cNvSpPr/>
          <p:nvPr/>
        </p:nvSpPr>
        <p:spPr>
          <a:xfrm>
            <a:off x="6435530" y="2902070"/>
            <a:ext cx="1413070" cy="457200"/>
          </a:xfrm>
          <a:prstGeom prst="rect">
            <a:avLst/>
          </a:prstGeom>
          <a:solidFill>
            <a:srgbClr val="F1FBB3"/>
          </a:solidFill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3" name="Group 27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411438788"/>
              </p:ext>
            </p:extLst>
          </p:nvPr>
        </p:nvGraphicFramePr>
        <p:xfrm>
          <a:off x="5683467" y="3884952"/>
          <a:ext cx="2927133" cy="1791852"/>
        </p:xfrm>
        <a:graphic>
          <a:graphicData uri="http://schemas.openxmlformats.org/drawingml/2006/table">
            <a:tbl>
              <a:tblPr/>
              <a:tblGrid>
                <a:gridCol w="2927133"/>
              </a:tblGrid>
              <a:tr h="447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  0,0    1,0    2,0    3,0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7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  0,1    1,1    2,1    3,1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7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  0,2    1,2    2,2    3,2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7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  0,3    1,3    2,3    3,3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4" name="Group 27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698925841"/>
              </p:ext>
            </p:extLst>
          </p:nvPr>
        </p:nvGraphicFramePr>
        <p:xfrm>
          <a:off x="5683467" y="3365740"/>
          <a:ext cx="2927133" cy="457200"/>
        </p:xfrm>
        <a:graphic>
          <a:graphicData uri="http://schemas.openxmlformats.org/drawingml/2006/table">
            <a:tbl>
              <a:tblPr/>
              <a:tblGrid>
                <a:gridCol w="2927133"/>
              </a:tblGrid>
              <a:tr h="4267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434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   0       1     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434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 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434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 2       3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7" name="Group 27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395775736"/>
              </p:ext>
            </p:extLst>
          </p:nvPr>
        </p:nvGraphicFramePr>
        <p:xfrm>
          <a:off x="4981246" y="3886004"/>
          <a:ext cx="616169" cy="1783080"/>
        </p:xfrm>
        <a:graphic>
          <a:graphicData uri="http://schemas.openxmlformats.org/drawingml/2006/table">
            <a:tbl>
              <a:tblPr/>
              <a:tblGrid>
                <a:gridCol w="616169"/>
              </a:tblGrid>
              <a:tr h="44577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D4B07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577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D4B07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577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D4B07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577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D4B07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8" name="Rectangle 17"/>
          <p:cNvSpPr/>
          <p:nvPr/>
        </p:nvSpPr>
        <p:spPr>
          <a:xfrm>
            <a:off x="4885998" y="3381541"/>
            <a:ext cx="8382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b="1" dirty="0" smtClean="0">
                <a:latin typeface="Arial Narrow" pitchFamily="34" charset="0"/>
              </a:rPr>
              <a:t>Age</a:t>
            </a:r>
          </a:p>
        </p:txBody>
      </p:sp>
      <p:sp>
        <p:nvSpPr>
          <p:cNvPr id="20" name="Rectangle 19"/>
          <p:cNvSpPr/>
          <p:nvPr/>
        </p:nvSpPr>
        <p:spPr>
          <a:xfrm>
            <a:off x="6532465" y="2917837"/>
            <a:ext cx="12192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b="1" dirty="0" smtClean="0">
                <a:latin typeface="Arial Narrow" pitchFamily="34" charset="0"/>
              </a:rPr>
              <a:t>Time, t</a:t>
            </a:r>
          </a:p>
        </p:txBody>
      </p:sp>
      <p:sp>
        <p:nvSpPr>
          <p:cNvPr id="2" name="Oval 1"/>
          <p:cNvSpPr/>
          <p:nvPr/>
        </p:nvSpPr>
        <p:spPr>
          <a:xfrm>
            <a:off x="5755730" y="3812428"/>
            <a:ext cx="711332" cy="53097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5759668" y="4269628"/>
            <a:ext cx="711332" cy="530972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5765668" y="4724400"/>
            <a:ext cx="711332" cy="530972"/>
          </a:xfrm>
          <a:prstGeom prst="ellipse">
            <a:avLst/>
          </a:prstGeom>
          <a:noFill/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4419600" y="977464"/>
            <a:ext cx="152400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sz="2200" b="1" dirty="0" smtClean="0">
              <a:latin typeface="Arial Narrow" pitchFamily="34" charset="0"/>
            </a:endParaRPr>
          </a:p>
          <a:p>
            <a:pPr algn="ctr"/>
            <a:endParaRPr lang="en-US" sz="400" b="1" dirty="0" smtClean="0">
              <a:latin typeface="Arial Narrow" pitchFamily="34" charset="0"/>
            </a:endParaRPr>
          </a:p>
          <a:p>
            <a:r>
              <a:rPr lang="en-US" sz="2200" b="1" dirty="0" smtClean="0">
                <a:latin typeface="Arial Narrow" pitchFamily="34" charset="0"/>
              </a:rPr>
              <a:t>Possible? </a:t>
            </a:r>
          </a:p>
          <a:p>
            <a:endParaRPr lang="en-US" sz="400" b="1" dirty="0" smtClean="0">
              <a:latin typeface="Arial Narrow" pitchFamily="34" charset="0"/>
            </a:endParaRPr>
          </a:p>
          <a:p>
            <a:r>
              <a:rPr lang="en-US" sz="2200" b="1" dirty="0" smtClean="0">
                <a:latin typeface="Arial Narrow" pitchFamily="34" charset="0"/>
              </a:rPr>
              <a:t>Possible? </a:t>
            </a:r>
          </a:p>
          <a:p>
            <a:endParaRPr lang="en-US" sz="400" b="1" dirty="0" smtClean="0">
              <a:latin typeface="Arial Narrow" pitchFamily="34" charset="0"/>
            </a:endParaRPr>
          </a:p>
          <a:p>
            <a:r>
              <a:rPr lang="en-US" sz="2200" b="1" dirty="0" smtClean="0">
                <a:latin typeface="Arial Narrow" pitchFamily="34" charset="0"/>
              </a:rPr>
              <a:t>Possible?</a:t>
            </a:r>
            <a:endParaRPr lang="en-US" sz="2200" b="1" dirty="0">
              <a:latin typeface="Arial Narrow" pitchFamily="34" charset="0"/>
            </a:endParaRPr>
          </a:p>
        </p:txBody>
      </p:sp>
      <p:sp>
        <p:nvSpPr>
          <p:cNvPr id="35" name="Oval 34"/>
          <p:cNvSpPr/>
          <p:nvPr/>
        </p:nvSpPr>
        <p:spPr>
          <a:xfrm>
            <a:off x="1647498" y="3810000"/>
            <a:ext cx="594360" cy="53097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1660108" y="4726828"/>
            <a:ext cx="594360" cy="530972"/>
          </a:xfrm>
          <a:prstGeom prst="ellipse">
            <a:avLst/>
          </a:prstGeom>
          <a:noFill/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1644342" y="4267200"/>
            <a:ext cx="594360" cy="530972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 rot="16200000">
            <a:off x="-20736" y="4541968"/>
            <a:ext cx="1413072" cy="457200"/>
          </a:xfrm>
          <a:prstGeom prst="rect">
            <a:avLst/>
          </a:prstGeom>
          <a:solidFill>
            <a:srgbClr val="F1FBB3"/>
          </a:solidFill>
          <a:ln w="285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 rot="16200000">
            <a:off x="32846" y="4561980"/>
            <a:ext cx="131113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b="1" dirty="0" smtClean="0">
                <a:latin typeface="Arial Narrow" pitchFamily="34" charset="0"/>
              </a:rPr>
              <a:t>Time, t + 1</a:t>
            </a:r>
          </a:p>
        </p:txBody>
      </p:sp>
      <p:sp>
        <p:nvSpPr>
          <p:cNvPr id="40" name="Rectangle 39"/>
          <p:cNvSpPr/>
          <p:nvPr/>
        </p:nvSpPr>
        <p:spPr>
          <a:xfrm>
            <a:off x="4114800" y="5821761"/>
            <a:ext cx="5044964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100" b="1" dirty="0" smtClean="0">
                <a:latin typeface="Arial Narrow" pitchFamily="34" charset="0"/>
              </a:rPr>
              <a:t>Positions are labeled with the column first</a:t>
            </a:r>
          </a:p>
          <a:p>
            <a:pPr algn="ctr"/>
            <a:r>
              <a:rPr lang="en-US" sz="2100" b="1" dirty="0" smtClean="0">
                <a:latin typeface="Arial Narrow" pitchFamily="34" charset="0"/>
              </a:rPr>
              <a:t>(makes sense</a:t>
            </a:r>
            <a:r>
              <a:rPr lang="en-US" sz="2100" b="1" dirty="0">
                <a:latin typeface="Arial Narrow" pitchFamily="34" charset="0"/>
              </a:rPr>
              <a:t>:</a:t>
            </a:r>
            <a:r>
              <a:rPr lang="en-US" sz="2100" b="1" dirty="0" smtClean="0">
                <a:latin typeface="Arial Narrow" pitchFamily="34" charset="0"/>
              </a:rPr>
              <a:t> time t first)</a:t>
            </a:r>
          </a:p>
        </p:txBody>
      </p:sp>
      <p:sp>
        <p:nvSpPr>
          <p:cNvPr id="41" name="Rectangle 40"/>
          <p:cNvSpPr/>
          <p:nvPr/>
        </p:nvSpPr>
        <p:spPr>
          <a:xfrm>
            <a:off x="1934193" y="2895600"/>
            <a:ext cx="1413070" cy="457200"/>
          </a:xfrm>
          <a:prstGeom prst="rect">
            <a:avLst/>
          </a:prstGeom>
          <a:solidFill>
            <a:srgbClr val="F1FBB3"/>
          </a:solidFill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2031128" y="2911367"/>
            <a:ext cx="12192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b="1" dirty="0" smtClean="0">
                <a:latin typeface="Arial Narrow" pitchFamily="34" charset="0"/>
              </a:rPr>
              <a:t>Time, t</a:t>
            </a:r>
          </a:p>
        </p:txBody>
      </p:sp>
      <p:sp>
        <p:nvSpPr>
          <p:cNvPr id="43" name="Rectangle 42"/>
          <p:cNvSpPr/>
          <p:nvPr/>
        </p:nvSpPr>
        <p:spPr>
          <a:xfrm rot="16200000">
            <a:off x="4017864" y="4579970"/>
            <a:ext cx="1413072" cy="457200"/>
          </a:xfrm>
          <a:prstGeom prst="rect">
            <a:avLst/>
          </a:prstGeom>
          <a:solidFill>
            <a:srgbClr val="F1FBB3"/>
          </a:solidFill>
          <a:ln w="285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 rot="16200000">
            <a:off x="4071446" y="4599982"/>
            <a:ext cx="131113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b="1" dirty="0" smtClean="0">
                <a:latin typeface="Arial Narrow" pitchFamily="34" charset="0"/>
              </a:rPr>
              <a:t>Time, t + 1</a:t>
            </a:r>
          </a:p>
        </p:txBody>
      </p:sp>
    </p:spTree>
    <p:extLst>
      <p:ext uri="{BB962C8B-B14F-4D97-AF65-F5344CB8AC3E}">
        <p14:creationId xmlns:p14="http://schemas.microsoft.com/office/powerpoint/2010/main" xmlns="" val="2681507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0" grpId="0" animBg="1"/>
      <p:bldP spid="32" grpId="0" animBg="1"/>
      <p:bldP spid="35" grpId="0" animBg="1"/>
      <p:bldP spid="36" grpId="0" animBg="1"/>
      <p:bldP spid="37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/>
          <p:cNvSpPr txBox="1"/>
          <p:nvPr/>
        </p:nvSpPr>
        <p:spPr>
          <a:xfrm>
            <a:off x="672664" y="107732"/>
            <a:ext cx="774086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 smtClean="0">
                <a:latin typeface="Arial Narrow" pitchFamily="34" charset="0"/>
              </a:rPr>
              <a:t>Leslie Matrix</a:t>
            </a:r>
            <a:endParaRPr lang="en-US" sz="3000" b="1" dirty="0">
              <a:latin typeface="Arial Narrow" pitchFamily="34" charset="0"/>
            </a:endParaRPr>
          </a:p>
        </p:txBody>
      </p:sp>
      <p:graphicFrame>
        <p:nvGraphicFramePr>
          <p:cNvPr id="50" name="Group 27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671955966"/>
              </p:ext>
            </p:extLst>
          </p:nvPr>
        </p:nvGraphicFramePr>
        <p:xfrm>
          <a:off x="1644867" y="3878482"/>
          <a:ext cx="1936533" cy="1798320"/>
        </p:xfrm>
        <a:graphic>
          <a:graphicData uri="http://schemas.openxmlformats.org/drawingml/2006/table">
            <a:tbl>
              <a:tblPr/>
              <a:tblGrid>
                <a:gridCol w="1936533"/>
              </a:tblGrid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 0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F  </a:t>
                      </a: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1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F  </a:t>
                      </a: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2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F  </a:t>
                      </a: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3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 0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S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   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0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   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0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   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  0  </a:t>
                      </a: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1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S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   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0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   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  0    0  </a:t>
                      </a: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2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S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 </a:t>
                      </a:r>
                      <a:r>
                        <a:rPr kumimoji="0" lang="en-US" sz="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  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 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1" name="Rectangle 30"/>
          <p:cNvSpPr/>
          <p:nvPr/>
        </p:nvSpPr>
        <p:spPr>
          <a:xfrm>
            <a:off x="209657" y="914400"/>
            <a:ext cx="8461377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 dirty="0" smtClean="0">
                <a:latin typeface="Arial Narrow" pitchFamily="34" charset="0"/>
              </a:rPr>
              <a:t>A few more </a:t>
            </a:r>
            <a:r>
              <a:rPr lang="en-US" sz="2200" b="1" u="sng" dirty="0" smtClean="0">
                <a:latin typeface="Arial Narrow" pitchFamily="34" charset="0"/>
              </a:rPr>
              <a:t>transitions</a:t>
            </a:r>
            <a:r>
              <a:rPr lang="en-US" sz="2200" b="1" dirty="0" smtClean="0">
                <a:latin typeface="Arial Narrow" pitchFamily="34" charset="0"/>
              </a:rPr>
              <a:t>:</a:t>
            </a:r>
          </a:p>
          <a:p>
            <a:pPr algn="ctr"/>
            <a:endParaRPr lang="en-US" sz="800" b="1" dirty="0" smtClean="0">
              <a:latin typeface="Arial Narrow" pitchFamily="34" charset="0"/>
            </a:endParaRPr>
          </a:p>
          <a:p>
            <a:r>
              <a:rPr lang="en-US" sz="2200" b="1" dirty="0">
                <a:latin typeface="Arial Narrow" pitchFamily="34" charset="0"/>
              </a:rPr>
              <a:t>1</a:t>
            </a:r>
            <a:r>
              <a:rPr lang="en-US" sz="2200" b="1" dirty="0" smtClean="0">
                <a:latin typeface="Arial Narrow" pitchFamily="34" charset="0"/>
              </a:rPr>
              <a:t>, 0 : Transition from </a:t>
            </a:r>
            <a:r>
              <a:rPr lang="en-US" sz="2200" b="1" dirty="0" smtClean="0">
                <a:solidFill>
                  <a:srgbClr val="007434"/>
                </a:solidFill>
                <a:latin typeface="Arial Narrow" pitchFamily="34" charset="0"/>
              </a:rPr>
              <a:t>age 1</a:t>
            </a:r>
            <a:r>
              <a:rPr lang="en-US" sz="2200" b="1" dirty="0" smtClean="0">
                <a:latin typeface="Arial Narrow" pitchFamily="34" charset="0"/>
              </a:rPr>
              <a:t> to </a:t>
            </a:r>
            <a:r>
              <a:rPr lang="en-US" sz="2200" b="1" dirty="0" smtClean="0">
                <a:solidFill>
                  <a:srgbClr val="9D4B07"/>
                </a:solidFill>
                <a:latin typeface="Arial Narrow" pitchFamily="34" charset="0"/>
              </a:rPr>
              <a:t>age 0</a:t>
            </a:r>
          </a:p>
          <a:p>
            <a:endParaRPr lang="en-US" sz="400" b="1" dirty="0" smtClean="0">
              <a:latin typeface="Arial Narrow" pitchFamily="34" charset="0"/>
            </a:endParaRPr>
          </a:p>
          <a:p>
            <a:r>
              <a:rPr lang="en-US" sz="2200" b="1" dirty="0">
                <a:latin typeface="Arial Narrow" pitchFamily="34" charset="0"/>
              </a:rPr>
              <a:t>1</a:t>
            </a:r>
            <a:r>
              <a:rPr lang="en-US" sz="2200" b="1" dirty="0" smtClean="0">
                <a:latin typeface="Arial Narrow" pitchFamily="34" charset="0"/>
              </a:rPr>
              <a:t>, 1 : Transition from </a:t>
            </a:r>
            <a:r>
              <a:rPr lang="en-US" sz="2200" b="1" dirty="0" smtClean="0">
                <a:solidFill>
                  <a:srgbClr val="007434"/>
                </a:solidFill>
                <a:latin typeface="Arial Narrow" pitchFamily="34" charset="0"/>
              </a:rPr>
              <a:t>age 1</a:t>
            </a:r>
            <a:r>
              <a:rPr lang="en-US" sz="2200" b="1" dirty="0" smtClean="0">
                <a:latin typeface="Arial Narrow" pitchFamily="34" charset="0"/>
              </a:rPr>
              <a:t> to </a:t>
            </a:r>
            <a:r>
              <a:rPr lang="en-US" sz="2200" b="1" dirty="0" smtClean="0">
                <a:solidFill>
                  <a:srgbClr val="9D4B07"/>
                </a:solidFill>
                <a:latin typeface="Arial Narrow" pitchFamily="34" charset="0"/>
              </a:rPr>
              <a:t>age 1</a:t>
            </a:r>
          </a:p>
        </p:txBody>
      </p:sp>
      <p:graphicFrame>
        <p:nvGraphicFramePr>
          <p:cNvPr id="15" name="Group 27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682266714"/>
              </p:ext>
            </p:extLst>
          </p:nvPr>
        </p:nvGraphicFramePr>
        <p:xfrm>
          <a:off x="1644867" y="3359270"/>
          <a:ext cx="1936533" cy="457200"/>
        </p:xfrm>
        <a:graphic>
          <a:graphicData uri="http://schemas.openxmlformats.org/drawingml/2006/table">
            <a:tbl>
              <a:tblPr/>
              <a:tblGrid>
                <a:gridCol w="1936533"/>
              </a:tblGrid>
              <a:tr h="4267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434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  0    1 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434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 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434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 2    3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6" name="Group 27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273265199"/>
              </p:ext>
            </p:extLst>
          </p:nvPr>
        </p:nvGraphicFramePr>
        <p:xfrm>
          <a:off x="942646" y="3879534"/>
          <a:ext cx="616169" cy="1783080"/>
        </p:xfrm>
        <a:graphic>
          <a:graphicData uri="http://schemas.openxmlformats.org/drawingml/2006/table">
            <a:tbl>
              <a:tblPr/>
              <a:tblGrid>
                <a:gridCol w="616169"/>
              </a:tblGrid>
              <a:tr h="44577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D4B07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577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D4B07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577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D4B07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577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D4B07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9" name="Rectangle 18"/>
          <p:cNvSpPr/>
          <p:nvPr/>
        </p:nvSpPr>
        <p:spPr>
          <a:xfrm>
            <a:off x="847398" y="3375071"/>
            <a:ext cx="8382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b="1" dirty="0" smtClean="0">
                <a:latin typeface="Arial Narrow" pitchFamily="34" charset="0"/>
              </a:rPr>
              <a:t>Age</a:t>
            </a:r>
          </a:p>
        </p:txBody>
      </p:sp>
      <p:sp>
        <p:nvSpPr>
          <p:cNvPr id="12" name="Rectangle 11"/>
          <p:cNvSpPr/>
          <p:nvPr/>
        </p:nvSpPr>
        <p:spPr>
          <a:xfrm>
            <a:off x="6435530" y="2902070"/>
            <a:ext cx="1413070" cy="457200"/>
          </a:xfrm>
          <a:prstGeom prst="rect">
            <a:avLst/>
          </a:prstGeom>
          <a:solidFill>
            <a:srgbClr val="F1FBB3"/>
          </a:solidFill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3" name="Group 27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67168751"/>
              </p:ext>
            </p:extLst>
          </p:nvPr>
        </p:nvGraphicFramePr>
        <p:xfrm>
          <a:off x="5683467" y="3884952"/>
          <a:ext cx="2927133" cy="1791852"/>
        </p:xfrm>
        <a:graphic>
          <a:graphicData uri="http://schemas.openxmlformats.org/drawingml/2006/table">
            <a:tbl>
              <a:tblPr/>
              <a:tblGrid>
                <a:gridCol w="2927133"/>
              </a:tblGrid>
              <a:tr h="447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  0,0    1,0    2,0    3,0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7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  0,1    1,1    2,1    3,1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7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  0,2    1,2    2,2    3,2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7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  0,3    1,3    2,3    3,3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4" name="Group 27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876133248"/>
              </p:ext>
            </p:extLst>
          </p:nvPr>
        </p:nvGraphicFramePr>
        <p:xfrm>
          <a:off x="5683467" y="3365740"/>
          <a:ext cx="2927133" cy="457200"/>
        </p:xfrm>
        <a:graphic>
          <a:graphicData uri="http://schemas.openxmlformats.org/drawingml/2006/table">
            <a:tbl>
              <a:tblPr/>
              <a:tblGrid>
                <a:gridCol w="2927133"/>
              </a:tblGrid>
              <a:tr h="4267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434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   0       1     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434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 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434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 2       3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7" name="Group 27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948477645"/>
              </p:ext>
            </p:extLst>
          </p:nvPr>
        </p:nvGraphicFramePr>
        <p:xfrm>
          <a:off x="4981246" y="3886004"/>
          <a:ext cx="616169" cy="1783080"/>
        </p:xfrm>
        <a:graphic>
          <a:graphicData uri="http://schemas.openxmlformats.org/drawingml/2006/table">
            <a:tbl>
              <a:tblPr/>
              <a:tblGrid>
                <a:gridCol w="616169"/>
              </a:tblGrid>
              <a:tr h="44577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D4B07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577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D4B07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577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D4B07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577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D4B07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8" name="Rectangle 17"/>
          <p:cNvSpPr/>
          <p:nvPr/>
        </p:nvSpPr>
        <p:spPr>
          <a:xfrm>
            <a:off x="4885998" y="3381541"/>
            <a:ext cx="8382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b="1" dirty="0" smtClean="0">
                <a:latin typeface="Arial Narrow" pitchFamily="34" charset="0"/>
              </a:rPr>
              <a:t>Age</a:t>
            </a:r>
          </a:p>
        </p:txBody>
      </p:sp>
      <p:sp>
        <p:nvSpPr>
          <p:cNvPr id="20" name="Rectangle 19"/>
          <p:cNvSpPr/>
          <p:nvPr/>
        </p:nvSpPr>
        <p:spPr>
          <a:xfrm>
            <a:off x="6532465" y="2917837"/>
            <a:ext cx="12192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b="1" dirty="0" smtClean="0">
                <a:latin typeface="Arial Narrow" pitchFamily="34" charset="0"/>
              </a:rPr>
              <a:t>Time, t</a:t>
            </a:r>
          </a:p>
        </p:txBody>
      </p:sp>
      <p:sp>
        <p:nvSpPr>
          <p:cNvPr id="2" name="Oval 1"/>
          <p:cNvSpPr/>
          <p:nvPr/>
        </p:nvSpPr>
        <p:spPr>
          <a:xfrm>
            <a:off x="6451468" y="3812428"/>
            <a:ext cx="711332" cy="53097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6463864" y="4269628"/>
            <a:ext cx="711332" cy="530972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4419600" y="977464"/>
            <a:ext cx="1524000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sz="2200" b="1" dirty="0" smtClean="0">
              <a:latin typeface="Arial Narrow" pitchFamily="34" charset="0"/>
            </a:endParaRPr>
          </a:p>
          <a:p>
            <a:pPr algn="ctr"/>
            <a:endParaRPr lang="en-US" sz="400" b="1" dirty="0" smtClean="0">
              <a:latin typeface="Arial Narrow" pitchFamily="34" charset="0"/>
            </a:endParaRPr>
          </a:p>
          <a:p>
            <a:r>
              <a:rPr lang="en-US" sz="2200" b="1" dirty="0" smtClean="0">
                <a:latin typeface="Arial Narrow" pitchFamily="34" charset="0"/>
              </a:rPr>
              <a:t>Possible? </a:t>
            </a:r>
          </a:p>
          <a:p>
            <a:endParaRPr lang="en-US" sz="400" b="1" dirty="0" smtClean="0">
              <a:latin typeface="Arial Narrow" pitchFamily="34" charset="0"/>
            </a:endParaRPr>
          </a:p>
          <a:p>
            <a:r>
              <a:rPr lang="en-US" sz="2200" b="1" dirty="0" smtClean="0">
                <a:latin typeface="Arial Narrow" pitchFamily="34" charset="0"/>
              </a:rPr>
              <a:t>Possible? </a:t>
            </a:r>
          </a:p>
        </p:txBody>
      </p:sp>
      <p:sp>
        <p:nvSpPr>
          <p:cNvPr id="34" name="Rectangle 33"/>
          <p:cNvSpPr/>
          <p:nvPr/>
        </p:nvSpPr>
        <p:spPr>
          <a:xfrm>
            <a:off x="5660648" y="972206"/>
            <a:ext cx="3635752" cy="15388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sz="2200" b="1" dirty="0" smtClean="0">
              <a:latin typeface="Arial Narrow" pitchFamily="34" charset="0"/>
            </a:endParaRPr>
          </a:p>
          <a:p>
            <a:pPr algn="ctr"/>
            <a:endParaRPr lang="en-US" sz="400" b="1" dirty="0" smtClean="0">
              <a:latin typeface="Arial Narrow" pitchFamily="34" charset="0"/>
            </a:endParaRPr>
          </a:p>
          <a:p>
            <a:r>
              <a:rPr lang="en-US" sz="2200" b="1" dirty="0" smtClean="0">
                <a:latin typeface="Arial Narrow" pitchFamily="34" charset="0"/>
              </a:rPr>
              <a:t>Yes, if age 1 reproduce: </a:t>
            </a:r>
            <a:r>
              <a:rPr lang="en-US" sz="2200" b="1" baseline="-25000" dirty="0">
                <a:latin typeface="Arial Narrow" pitchFamily="34" charset="0"/>
              </a:rPr>
              <a:t>1</a:t>
            </a:r>
            <a:r>
              <a:rPr lang="en-US" sz="2200" b="1" dirty="0" smtClean="0">
                <a:latin typeface="Arial Narrow" pitchFamily="34" charset="0"/>
              </a:rPr>
              <a:t>F</a:t>
            </a:r>
          </a:p>
          <a:p>
            <a:endParaRPr lang="en-US" sz="400" b="1" dirty="0" smtClean="0">
              <a:latin typeface="Arial Narrow" pitchFamily="34" charset="0"/>
            </a:endParaRPr>
          </a:p>
          <a:p>
            <a:r>
              <a:rPr lang="en-US" sz="2200" b="1" dirty="0" smtClean="0">
                <a:latin typeface="Arial Narrow" pitchFamily="34" charset="0"/>
              </a:rPr>
              <a:t>Not for </a:t>
            </a:r>
            <a:r>
              <a:rPr lang="en-US" sz="2200" b="1" u="sng" dirty="0" smtClean="0">
                <a:latin typeface="Arial Narrow" pitchFamily="34" charset="0"/>
              </a:rPr>
              <a:t>age</a:t>
            </a:r>
            <a:r>
              <a:rPr lang="en-US" sz="2200" b="1" dirty="0" smtClean="0">
                <a:latin typeface="Arial Narrow" pitchFamily="34" charset="0"/>
              </a:rPr>
              <a:t> structure</a:t>
            </a:r>
          </a:p>
          <a:p>
            <a:r>
              <a:rPr lang="en-US" sz="2000" b="1" dirty="0">
                <a:latin typeface="Arial Narrow" pitchFamily="34" charset="0"/>
              </a:rPr>
              <a:t> </a:t>
            </a:r>
            <a:r>
              <a:rPr lang="en-US" sz="2000" b="1" dirty="0" smtClean="0">
                <a:latin typeface="Arial Narrow" pitchFamily="34" charset="0"/>
              </a:rPr>
              <a:t>     (possible for stage structure)</a:t>
            </a:r>
          </a:p>
        </p:txBody>
      </p:sp>
      <p:sp>
        <p:nvSpPr>
          <p:cNvPr id="35" name="Oval 34"/>
          <p:cNvSpPr/>
          <p:nvPr/>
        </p:nvSpPr>
        <p:spPr>
          <a:xfrm>
            <a:off x="2088406" y="3810000"/>
            <a:ext cx="594360" cy="53097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2073166" y="4267200"/>
            <a:ext cx="594360" cy="530972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 rot="16200000">
            <a:off x="-20736" y="4541968"/>
            <a:ext cx="1413072" cy="457200"/>
          </a:xfrm>
          <a:prstGeom prst="rect">
            <a:avLst/>
          </a:prstGeom>
          <a:solidFill>
            <a:srgbClr val="F1FBB3"/>
          </a:solidFill>
          <a:ln w="285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 rot="16200000">
            <a:off x="32846" y="4561980"/>
            <a:ext cx="131113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b="1" dirty="0" smtClean="0">
                <a:latin typeface="Arial Narrow" pitchFamily="34" charset="0"/>
              </a:rPr>
              <a:t>Time, t + 1</a:t>
            </a:r>
          </a:p>
        </p:txBody>
      </p:sp>
      <p:sp>
        <p:nvSpPr>
          <p:cNvPr id="40" name="Rectangle 39"/>
          <p:cNvSpPr/>
          <p:nvPr/>
        </p:nvSpPr>
        <p:spPr>
          <a:xfrm>
            <a:off x="4114800" y="5821761"/>
            <a:ext cx="5044964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100" b="1" dirty="0" smtClean="0">
                <a:latin typeface="Arial Narrow" pitchFamily="34" charset="0"/>
              </a:rPr>
              <a:t>Positions are labeled with the column first</a:t>
            </a:r>
          </a:p>
          <a:p>
            <a:pPr algn="ctr"/>
            <a:r>
              <a:rPr lang="en-US" sz="2100" b="1" dirty="0" smtClean="0">
                <a:latin typeface="Arial Narrow" pitchFamily="34" charset="0"/>
              </a:rPr>
              <a:t>(makes sense</a:t>
            </a:r>
            <a:r>
              <a:rPr lang="en-US" sz="2100" b="1" dirty="0">
                <a:latin typeface="Arial Narrow" pitchFamily="34" charset="0"/>
              </a:rPr>
              <a:t>:</a:t>
            </a:r>
            <a:r>
              <a:rPr lang="en-US" sz="2100" b="1" dirty="0" smtClean="0">
                <a:latin typeface="Arial Narrow" pitchFamily="34" charset="0"/>
              </a:rPr>
              <a:t> time t first)</a:t>
            </a:r>
          </a:p>
        </p:txBody>
      </p:sp>
      <p:sp>
        <p:nvSpPr>
          <p:cNvPr id="41" name="Rectangle 40"/>
          <p:cNvSpPr/>
          <p:nvPr/>
        </p:nvSpPr>
        <p:spPr>
          <a:xfrm>
            <a:off x="1934193" y="2895600"/>
            <a:ext cx="1413070" cy="457200"/>
          </a:xfrm>
          <a:prstGeom prst="rect">
            <a:avLst/>
          </a:prstGeom>
          <a:solidFill>
            <a:srgbClr val="F1FBB3"/>
          </a:solidFill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2031128" y="2911367"/>
            <a:ext cx="12192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b="1" dirty="0" smtClean="0">
                <a:latin typeface="Arial Narrow" pitchFamily="34" charset="0"/>
              </a:rPr>
              <a:t>Time, t</a:t>
            </a:r>
          </a:p>
        </p:txBody>
      </p:sp>
      <p:sp>
        <p:nvSpPr>
          <p:cNvPr id="43" name="Rectangle 42"/>
          <p:cNvSpPr/>
          <p:nvPr/>
        </p:nvSpPr>
        <p:spPr>
          <a:xfrm rot="16200000">
            <a:off x="4017864" y="4579970"/>
            <a:ext cx="1413072" cy="457200"/>
          </a:xfrm>
          <a:prstGeom prst="rect">
            <a:avLst/>
          </a:prstGeom>
          <a:solidFill>
            <a:srgbClr val="F1FBB3"/>
          </a:solidFill>
          <a:ln w="285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 rot="16200000">
            <a:off x="4071446" y="4599982"/>
            <a:ext cx="131113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b="1" dirty="0" smtClean="0">
                <a:latin typeface="Arial Narrow" pitchFamily="34" charset="0"/>
              </a:rPr>
              <a:t>Time, t + 1</a:t>
            </a:r>
          </a:p>
        </p:txBody>
      </p:sp>
    </p:spTree>
    <p:extLst>
      <p:ext uri="{BB962C8B-B14F-4D97-AF65-F5344CB8AC3E}">
        <p14:creationId xmlns:p14="http://schemas.microsoft.com/office/powerpoint/2010/main" xmlns="" val="713888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0" grpId="0" animBg="1"/>
      <p:bldP spid="35" grpId="0" animBg="1"/>
      <p:bldP spid="37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/>
          <p:cNvSpPr txBox="1"/>
          <p:nvPr/>
        </p:nvSpPr>
        <p:spPr>
          <a:xfrm>
            <a:off x="672664" y="107732"/>
            <a:ext cx="774086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 smtClean="0">
                <a:latin typeface="Arial Narrow" pitchFamily="34" charset="0"/>
              </a:rPr>
              <a:t>Leslie Matrix</a:t>
            </a:r>
            <a:endParaRPr lang="en-US" sz="3000" b="1" dirty="0">
              <a:latin typeface="Arial Narrow" pitchFamily="34" charset="0"/>
            </a:endParaRPr>
          </a:p>
        </p:txBody>
      </p:sp>
      <p:graphicFrame>
        <p:nvGraphicFramePr>
          <p:cNvPr id="50" name="Group 27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57197548"/>
              </p:ext>
            </p:extLst>
          </p:nvPr>
        </p:nvGraphicFramePr>
        <p:xfrm>
          <a:off x="1644867" y="3878482"/>
          <a:ext cx="1936533" cy="1798320"/>
        </p:xfrm>
        <a:graphic>
          <a:graphicData uri="http://schemas.openxmlformats.org/drawingml/2006/table">
            <a:tbl>
              <a:tblPr/>
              <a:tblGrid>
                <a:gridCol w="1936533"/>
              </a:tblGrid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 0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F  </a:t>
                      </a: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1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F  </a:t>
                      </a: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2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F  </a:t>
                      </a: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3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 0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S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   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0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   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0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   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  0  </a:t>
                      </a: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1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S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   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0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   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  0    0  </a:t>
                      </a: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2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S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 </a:t>
                      </a:r>
                      <a:r>
                        <a:rPr kumimoji="0" lang="en-US" sz="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  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 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1" name="Rectangle 30"/>
          <p:cNvSpPr/>
          <p:nvPr/>
        </p:nvSpPr>
        <p:spPr>
          <a:xfrm>
            <a:off x="209657" y="914400"/>
            <a:ext cx="8461377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 dirty="0" smtClean="0">
                <a:latin typeface="Arial Narrow" pitchFamily="34" charset="0"/>
              </a:rPr>
              <a:t>One more </a:t>
            </a:r>
            <a:r>
              <a:rPr lang="en-US" sz="2200" b="1" u="sng" dirty="0" smtClean="0">
                <a:latin typeface="Arial Narrow" pitchFamily="34" charset="0"/>
              </a:rPr>
              <a:t>transition</a:t>
            </a:r>
            <a:r>
              <a:rPr lang="en-US" sz="2200" b="1" dirty="0" smtClean="0">
                <a:latin typeface="Arial Narrow" pitchFamily="34" charset="0"/>
              </a:rPr>
              <a:t>:</a:t>
            </a:r>
          </a:p>
          <a:p>
            <a:pPr algn="ctr"/>
            <a:endParaRPr lang="en-US" sz="800" b="1" dirty="0" smtClean="0">
              <a:latin typeface="Arial Narrow" pitchFamily="34" charset="0"/>
            </a:endParaRPr>
          </a:p>
          <a:p>
            <a:r>
              <a:rPr lang="en-US" sz="2200" b="1" dirty="0">
                <a:latin typeface="Arial Narrow" pitchFamily="34" charset="0"/>
              </a:rPr>
              <a:t>3</a:t>
            </a:r>
            <a:r>
              <a:rPr lang="en-US" sz="2200" b="1" dirty="0" smtClean="0">
                <a:latin typeface="Arial Narrow" pitchFamily="34" charset="0"/>
              </a:rPr>
              <a:t>, </a:t>
            </a:r>
            <a:r>
              <a:rPr lang="en-US" sz="2200" b="1" dirty="0">
                <a:latin typeface="Arial Narrow" pitchFamily="34" charset="0"/>
              </a:rPr>
              <a:t>3</a:t>
            </a:r>
            <a:r>
              <a:rPr lang="en-US" sz="2200" b="1" dirty="0" smtClean="0">
                <a:latin typeface="Arial Narrow" pitchFamily="34" charset="0"/>
              </a:rPr>
              <a:t> : Transition from </a:t>
            </a:r>
            <a:r>
              <a:rPr lang="en-US" sz="2200" b="1" dirty="0" smtClean="0">
                <a:solidFill>
                  <a:srgbClr val="007434"/>
                </a:solidFill>
                <a:latin typeface="Arial Narrow" pitchFamily="34" charset="0"/>
              </a:rPr>
              <a:t>age 3</a:t>
            </a:r>
            <a:r>
              <a:rPr lang="en-US" sz="2200" b="1" dirty="0" smtClean="0">
                <a:latin typeface="Arial Narrow" pitchFamily="34" charset="0"/>
              </a:rPr>
              <a:t> to </a:t>
            </a:r>
            <a:r>
              <a:rPr lang="en-US" sz="2200" b="1" dirty="0" smtClean="0">
                <a:solidFill>
                  <a:srgbClr val="9D4B07"/>
                </a:solidFill>
                <a:latin typeface="Arial Narrow" pitchFamily="34" charset="0"/>
              </a:rPr>
              <a:t>age 3</a:t>
            </a:r>
          </a:p>
        </p:txBody>
      </p:sp>
      <p:graphicFrame>
        <p:nvGraphicFramePr>
          <p:cNvPr id="15" name="Group 27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757459883"/>
              </p:ext>
            </p:extLst>
          </p:nvPr>
        </p:nvGraphicFramePr>
        <p:xfrm>
          <a:off x="1644867" y="3359270"/>
          <a:ext cx="1936533" cy="457200"/>
        </p:xfrm>
        <a:graphic>
          <a:graphicData uri="http://schemas.openxmlformats.org/drawingml/2006/table">
            <a:tbl>
              <a:tblPr/>
              <a:tblGrid>
                <a:gridCol w="1936533"/>
              </a:tblGrid>
              <a:tr h="4267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434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  0    1 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434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 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434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 2    3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6" name="Group 27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567620901"/>
              </p:ext>
            </p:extLst>
          </p:nvPr>
        </p:nvGraphicFramePr>
        <p:xfrm>
          <a:off x="942646" y="3879534"/>
          <a:ext cx="616169" cy="1783080"/>
        </p:xfrm>
        <a:graphic>
          <a:graphicData uri="http://schemas.openxmlformats.org/drawingml/2006/table">
            <a:tbl>
              <a:tblPr/>
              <a:tblGrid>
                <a:gridCol w="616169"/>
              </a:tblGrid>
              <a:tr h="44577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D4B07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577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D4B07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577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D4B07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577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D4B07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9" name="Rectangle 18"/>
          <p:cNvSpPr/>
          <p:nvPr/>
        </p:nvSpPr>
        <p:spPr>
          <a:xfrm>
            <a:off x="847398" y="3375071"/>
            <a:ext cx="8382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b="1" dirty="0" smtClean="0">
                <a:latin typeface="Arial Narrow" pitchFamily="34" charset="0"/>
              </a:rPr>
              <a:t>Age</a:t>
            </a:r>
          </a:p>
        </p:txBody>
      </p:sp>
      <p:sp>
        <p:nvSpPr>
          <p:cNvPr id="12" name="Rectangle 11"/>
          <p:cNvSpPr/>
          <p:nvPr/>
        </p:nvSpPr>
        <p:spPr>
          <a:xfrm>
            <a:off x="6435530" y="2902070"/>
            <a:ext cx="1413070" cy="457200"/>
          </a:xfrm>
          <a:prstGeom prst="rect">
            <a:avLst/>
          </a:prstGeom>
          <a:solidFill>
            <a:srgbClr val="F1FBB3"/>
          </a:solidFill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3" name="Group 27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89077022"/>
              </p:ext>
            </p:extLst>
          </p:nvPr>
        </p:nvGraphicFramePr>
        <p:xfrm>
          <a:off x="5683467" y="3884952"/>
          <a:ext cx="2927133" cy="1791852"/>
        </p:xfrm>
        <a:graphic>
          <a:graphicData uri="http://schemas.openxmlformats.org/drawingml/2006/table">
            <a:tbl>
              <a:tblPr/>
              <a:tblGrid>
                <a:gridCol w="2927133"/>
              </a:tblGrid>
              <a:tr h="447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  0,0    1,0    2,0    3,0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7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  0,1    1,1    2,1    3,1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7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  0,2    1,2    2,2    3,2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7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  0,3    1,3    2,3    3,3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4" name="Group 27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677481223"/>
              </p:ext>
            </p:extLst>
          </p:nvPr>
        </p:nvGraphicFramePr>
        <p:xfrm>
          <a:off x="5683467" y="3365740"/>
          <a:ext cx="2927133" cy="457200"/>
        </p:xfrm>
        <a:graphic>
          <a:graphicData uri="http://schemas.openxmlformats.org/drawingml/2006/table">
            <a:tbl>
              <a:tblPr/>
              <a:tblGrid>
                <a:gridCol w="2927133"/>
              </a:tblGrid>
              <a:tr h="4267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434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   0       1     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434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 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434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 2       3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7" name="Group 27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074445227"/>
              </p:ext>
            </p:extLst>
          </p:nvPr>
        </p:nvGraphicFramePr>
        <p:xfrm>
          <a:off x="4981246" y="3886004"/>
          <a:ext cx="616169" cy="1783080"/>
        </p:xfrm>
        <a:graphic>
          <a:graphicData uri="http://schemas.openxmlformats.org/drawingml/2006/table">
            <a:tbl>
              <a:tblPr/>
              <a:tblGrid>
                <a:gridCol w="616169"/>
              </a:tblGrid>
              <a:tr h="44577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D4B07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577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D4B07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577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D4B07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577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D4B07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8" name="Rectangle 17"/>
          <p:cNvSpPr/>
          <p:nvPr/>
        </p:nvSpPr>
        <p:spPr>
          <a:xfrm>
            <a:off x="4885998" y="3381541"/>
            <a:ext cx="8382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b="1" dirty="0" smtClean="0">
                <a:latin typeface="Arial Narrow" pitchFamily="34" charset="0"/>
              </a:rPr>
              <a:t>Age</a:t>
            </a:r>
          </a:p>
        </p:txBody>
      </p:sp>
      <p:sp>
        <p:nvSpPr>
          <p:cNvPr id="20" name="Rectangle 19"/>
          <p:cNvSpPr/>
          <p:nvPr/>
        </p:nvSpPr>
        <p:spPr>
          <a:xfrm>
            <a:off x="6532465" y="2917837"/>
            <a:ext cx="12192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b="1" dirty="0" smtClean="0">
                <a:latin typeface="Arial Narrow" pitchFamily="34" charset="0"/>
              </a:rPr>
              <a:t>Time, t</a:t>
            </a:r>
          </a:p>
        </p:txBody>
      </p:sp>
      <p:sp>
        <p:nvSpPr>
          <p:cNvPr id="2" name="Oval 1"/>
          <p:cNvSpPr/>
          <p:nvPr/>
        </p:nvSpPr>
        <p:spPr>
          <a:xfrm>
            <a:off x="7848600" y="5167504"/>
            <a:ext cx="711332" cy="53097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228600" y="1806954"/>
            <a:ext cx="818361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sz="400" b="1" dirty="0" smtClean="0">
              <a:latin typeface="Arial Narrow" pitchFamily="34" charset="0"/>
            </a:endParaRPr>
          </a:p>
          <a:p>
            <a:r>
              <a:rPr lang="en-US" sz="2200" b="1" dirty="0" smtClean="0">
                <a:latin typeface="Arial Narrow" pitchFamily="34" charset="0"/>
              </a:rPr>
              <a:t>Assume that the </a:t>
            </a:r>
            <a:r>
              <a:rPr lang="en-US" sz="2200" b="1" u="sng" dirty="0" smtClean="0">
                <a:latin typeface="Arial Narrow" pitchFamily="34" charset="0"/>
              </a:rPr>
              <a:t>oldest</a:t>
            </a:r>
            <a:r>
              <a:rPr lang="en-US" sz="2200" b="1" dirty="0" smtClean="0">
                <a:latin typeface="Arial Narrow" pitchFamily="34" charset="0"/>
              </a:rPr>
              <a:t> age class (age 3 here) dies before next time step</a:t>
            </a:r>
          </a:p>
          <a:p>
            <a:r>
              <a:rPr lang="en-US" sz="2200" b="1" dirty="0" smtClean="0">
                <a:latin typeface="Arial Narrow" pitchFamily="34" charset="0"/>
              </a:rPr>
              <a:t>We will relax this assumption for </a:t>
            </a:r>
            <a:r>
              <a:rPr lang="en-US" sz="2200" b="1" u="sng" dirty="0" smtClean="0">
                <a:latin typeface="Arial Narrow" pitchFamily="34" charset="0"/>
              </a:rPr>
              <a:t>stage</a:t>
            </a:r>
            <a:r>
              <a:rPr lang="en-US" sz="2200" b="1" dirty="0" smtClean="0">
                <a:latin typeface="Arial Narrow" pitchFamily="34" charset="0"/>
              </a:rPr>
              <a:t> structure</a:t>
            </a:r>
          </a:p>
        </p:txBody>
      </p:sp>
      <p:sp>
        <p:nvSpPr>
          <p:cNvPr id="34" name="Rectangle 33"/>
          <p:cNvSpPr/>
          <p:nvPr/>
        </p:nvSpPr>
        <p:spPr>
          <a:xfrm>
            <a:off x="4517648" y="972206"/>
            <a:ext cx="363575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sz="2200" b="1" dirty="0" smtClean="0">
              <a:latin typeface="Arial Narrow" pitchFamily="34" charset="0"/>
            </a:endParaRPr>
          </a:p>
          <a:p>
            <a:pPr algn="ctr"/>
            <a:endParaRPr lang="en-US" sz="400" b="1" dirty="0" smtClean="0">
              <a:latin typeface="Arial Narrow" pitchFamily="34" charset="0"/>
            </a:endParaRPr>
          </a:p>
          <a:p>
            <a:r>
              <a:rPr lang="en-US" sz="2200" b="1" dirty="0" smtClean="0">
                <a:latin typeface="Arial Narrow" pitchFamily="34" charset="0"/>
              </a:rPr>
              <a:t>Not possible for </a:t>
            </a:r>
            <a:r>
              <a:rPr lang="en-US" sz="2200" b="1" u="sng" dirty="0" smtClean="0">
                <a:latin typeface="Arial Narrow" pitchFamily="34" charset="0"/>
              </a:rPr>
              <a:t>age</a:t>
            </a:r>
            <a:r>
              <a:rPr lang="en-US" sz="2200" b="1" dirty="0" smtClean="0">
                <a:latin typeface="Arial Narrow" pitchFamily="34" charset="0"/>
              </a:rPr>
              <a:t> structure</a:t>
            </a:r>
          </a:p>
        </p:txBody>
      </p:sp>
      <p:sp>
        <p:nvSpPr>
          <p:cNvPr id="35" name="Oval 34"/>
          <p:cNvSpPr/>
          <p:nvPr/>
        </p:nvSpPr>
        <p:spPr>
          <a:xfrm>
            <a:off x="2984680" y="5199036"/>
            <a:ext cx="502920" cy="53097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 rot="16200000">
            <a:off x="-20736" y="4541968"/>
            <a:ext cx="1413072" cy="457200"/>
          </a:xfrm>
          <a:prstGeom prst="rect">
            <a:avLst/>
          </a:prstGeom>
          <a:solidFill>
            <a:srgbClr val="F1FBB3"/>
          </a:solidFill>
          <a:ln w="285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 rot="16200000">
            <a:off x="32846" y="4561980"/>
            <a:ext cx="131113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b="1" dirty="0" smtClean="0">
                <a:latin typeface="Arial Narrow" pitchFamily="34" charset="0"/>
              </a:rPr>
              <a:t>Time, t + 1</a:t>
            </a:r>
          </a:p>
        </p:txBody>
      </p:sp>
      <p:sp>
        <p:nvSpPr>
          <p:cNvPr id="40" name="Rectangle 39"/>
          <p:cNvSpPr/>
          <p:nvPr/>
        </p:nvSpPr>
        <p:spPr>
          <a:xfrm>
            <a:off x="4114800" y="5821761"/>
            <a:ext cx="5044964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100" b="1" dirty="0" smtClean="0">
                <a:latin typeface="Arial Narrow" pitchFamily="34" charset="0"/>
              </a:rPr>
              <a:t>Positions are labeled with the column first</a:t>
            </a:r>
          </a:p>
          <a:p>
            <a:pPr algn="ctr"/>
            <a:r>
              <a:rPr lang="en-US" sz="2100" b="1" dirty="0" smtClean="0">
                <a:latin typeface="Arial Narrow" pitchFamily="34" charset="0"/>
              </a:rPr>
              <a:t>(makes sense</a:t>
            </a:r>
            <a:r>
              <a:rPr lang="en-US" sz="2100" b="1" dirty="0">
                <a:latin typeface="Arial Narrow" pitchFamily="34" charset="0"/>
              </a:rPr>
              <a:t>:</a:t>
            </a:r>
            <a:r>
              <a:rPr lang="en-US" sz="2100" b="1" dirty="0" smtClean="0">
                <a:latin typeface="Arial Narrow" pitchFamily="34" charset="0"/>
              </a:rPr>
              <a:t> time t first)</a:t>
            </a:r>
          </a:p>
        </p:txBody>
      </p:sp>
      <p:sp>
        <p:nvSpPr>
          <p:cNvPr id="41" name="Rectangle 40"/>
          <p:cNvSpPr/>
          <p:nvPr/>
        </p:nvSpPr>
        <p:spPr>
          <a:xfrm>
            <a:off x="1934193" y="2895600"/>
            <a:ext cx="1413070" cy="457200"/>
          </a:xfrm>
          <a:prstGeom prst="rect">
            <a:avLst/>
          </a:prstGeom>
          <a:solidFill>
            <a:srgbClr val="F1FBB3"/>
          </a:solidFill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2031128" y="2911367"/>
            <a:ext cx="12192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b="1" dirty="0" smtClean="0">
                <a:latin typeface="Arial Narrow" pitchFamily="34" charset="0"/>
              </a:rPr>
              <a:t>Time, t</a:t>
            </a:r>
          </a:p>
        </p:txBody>
      </p:sp>
      <p:sp>
        <p:nvSpPr>
          <p:cNvPr id="43" name="Rectangle 42"/>
          <p:cNvSpPr/>
          <p:nvPr/>
        </p:nvSpPr>
        <p:spPr>
          <a:xfrm rot="16200000">
            <a:off x="4017864" y="4579970"/>
            <a:ext cx="1413072" cy="457200"/>
          </a:xfrm>
          <a:prstGeom prst="rect">
            <a:avLst/>
          </a:prstGeom>
          <a:solidFill>
            <a:srgbClr val="F1FBB3"/>
          </a:solidFill>
          <a:ln w="285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 rot="16200000">
            <a:off x="4071446" y="4599982"/>
            <a:ext cx="131113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b="1" dirty="0" smtClean="0">
                <a:latin typeface="Arial Narrow" pitchFamily="34" charset="0"/>
              </a:rPr>
              <a:t>Time, t + 1</a:t>
            </a:r>
          </a:p>
        </p:txBody>
      </p:sp>
    </p:spTree>
    <p:extLst>
      <p:ext uri="{BB962C8B-B14F-4D97-AF65-F5344CB8AC3E}">
        <p14:creationId xmlns:p14="http://schemas.microsoft.com/office/powerpoint/2010/main" xmlns="" val="4212986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228600" y="1752600"/>
            <a:ext cx="4740166" cy="4390698"/>
          </a:xfrm>
          <a:prstGeom prst="rect">
            <a:avLst/>
          </a:prstGeom>
          <a:solidFill>
            <a:schemeClr val="bg1"/>
          </a:solidFill>
          <a:ln w="28575">
            <a:solidFill>
              <a:srgbClr val="D3C05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76200" y="1169313"/>
            <a:ext cx="89916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b="1" dirty="0" smtClean="0">
                <a:latin typeface="Arial Narrow" pitchFamily="34" charset="0"/>
              </a:rPr>
              <a:t>Worked with helmeted honeyeater age-structured data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4725" t="20724" r="4752"/>
          <a:stretch/>
        </p:blipFill>
        <p:spPr bwMode="auto">
          <a:xfrm>
            <a:off x="396766" y="1887766"/>
            <a:ext cx="4380186" cy="41454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491362" y="1856234"/>
            <a:ext cx="1219200" cy="369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96766" y="1887766"/>
            <a:ext cx="13899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latin typeface="Arial Narrow" pitchFamily="34" charset="0"/>
              </a:rPr>
              <a:t>Table 4.1</a:t>
            </a:r>
          </a:p>
        </p:txBody>
      </p:sp>
      <p:sp>
        <p:nvSpPr>
          <p:cNvPr id="32" name="Rectangle 31"/>
          <p:cNvSpPr/>
          <p:nvPr/>
        </p:nvSpPr>
        <p:spPr>
          <a:xfrm>
            <a:off x="5083793" y="1758328"/>
            <a:ext cx="3866864" cy="1746872"/>
          </a:xfrm>
          <a:prstGeom prst="rect">
            <a:avLst/>
          </a:prstGeom>
          <a:solidFill>
            <a:srgbClr val="F1FBB3"/>
          </a:solidFill>
          <a:ln w="28575">
            <a:solidFill>
              <a:srgbClr val="D3C05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TextBox 43"/>
          <p:cNvSpPr txBox="1"/>
          <p:nvPr/>
        </p:nvSpPr>
        <p:spPr>
          <a:xfrm>
            <a:off x="672664" y="107732"/>
            <a:ext cx="774086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 smtClean="0">
                <a:latin typeface="Arial Narrow" pitchFamily="34" charset="0"/>
              </a:rPr>
              <a:t>Recap from Last Class</a:t>
            </a:r>
            <a:endParaRPr lang="en-US" sz="3000" b="1" dirty="0">
              <a:latin typeface="Arial Narrow" pitchFamily="34" charset="0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5302468" y="1984683"/>
            <a:ext cx="3460532" cy="12157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50" b="1" dirty="0" smtClean="0">
                <a:latin typeface="Arial Narrow" pitchFamily="34" charset="0"/>
              </a:rPr>
              <a:t>General </a:t>
            </a:r>
            <a:r>
              <a:rPr lang="en-US" sz="2050" b="1" u="sng" dirty="0" smtClean="0">
                <a:latin typeface="Arial Narrow" pitchFamily="34" charset="0"/>
              </a:rPr>
              <a:t>survival rate</a:t>
            </a:r>
            <a:r>
              <a:rPr lang="en-US" sz="2050" b="1" dirty="0" smtClean="0">
                <a:latin typeface="Arial Narrow" pitchFamily="34" charset="0"/>
              </a:rPr>
              <a:t> equation</a:t>
            </a:r>
          </a:p>
          <a:p>
            <a:pPr algn="ctr"/>
            <a:r>
              <a:rPr lang="en-US" sz="2050" b="1" dirty="0" smtClean="0">
                <a:latin typeface="Arial Narrow" pitchFamily="34" charset="0"/>
              </a:rPr>
              <a:t>(for age class, x):</a:t>
            </a:r>
          </a:p>
          <a:p>
            <a:pPr algn="ctr"/>
            <a:endParaRPr lang="en-US" sz="800" b="1" dirty="0" smtClean="0">
              <a:latin typeface="Arial Narrow" pitchFamily="34" charset="0"/>
            </a:endParaRPr>
          </a:p>
          <a:p>
            <a:pPr algn="ctr"/>
            <a:r>
              <a:rPr lang="en-US" sz="2400" b="1" baseline="-25000" dirty="0" err="1" smtClean="0">
                <a:latin typeface="Arial Narrow" pitchFamily="34" charset="0"/>
              </a:rPr>
              <a:t>x</a:t>
            </a:r>
            <a:r>
              <a:rPr lang="en-US" sz="2400" b="1" dirty="0" err="1" smtClean="0">
                <a:latin typeface="Arial Narrow" pitchFamily="34" charset="0"/>
              </a:rPr>
              <a:t>S</a:t>
            </a:r>
            <a:r>
              <a:rPr lang="en-US" sz="2400" b="1" baseline="-25000" dirty="0" err="1" smtClean="0">
                <a:latin typeface="Arial Narrow" pitchFamily="34" charset="0"/>
              </a:rPr>
              <a:t>t</a:t>
            </a:r>
            <a:r>
              <a:rPr lang="en-US" sz="2400" b="1" dirty="0" smtClean="0">
                <a:latin typeface="Arial Narrow" pitchFamily="34" charset="0"/>
              </a:rPr>
              <a:t> = </a:t>
            </a:r>
            <a:r>
              <a:rPr lang="en-US" sz="2400" b="1" baseline="-25000" dirty="0" smtClean="0">
                <a:latin typeface="Arial Narrow" pitchFamily="34" charset="0"/>
              </a:rPr>
              <a:t>x+1</a:t>
            </a:r>
            <a:r>
              <a:rPr lang="en-US" sz="2400" b="1" dirty="0" smtClean="0">
                <a:latin typeface="Arial Narrow" pitchFamily="34" charset="0"/>
              </a:rPr>
              <a:t>N</a:t>
            </a:r>
            <a:r>
              <a:rPr lang="en-US" sz="2400" b="1" baseline="-25000" dirty="0" smtClean="0">
                <a:latin typeface="Arial Narrow" pitchFamily="34" charset="0"/>
              </a:rPr>
              <a:t>t+1</a:t>
            </a:r>
            <a:r>
              <a:rPr lang="en-US" sz="2400" b="1" dirty="0" smtClean="0">
                <a:latin typeface="Arial Narrow" pitchFamily="34" charset="0"/>
              </a:rPr>
              <a:t> / </a:t>
            </a:r>
            <a:r>
              <a:rPr lang="en-US" sz="2400" b="1" baseline="-25000" dirty="0" err="1" smtClean="0">
                <a:latin typeface="Arial Narrow" pitchFamily="34" charset="0"/>
              </a:rPr>
              <a:t>x</a:t>
            </a:r>
            <a:r>
              <a:rPr lang="en-US" sz="2400" b="1" dirty="0" err="1" smtClean="0">
                <a:latin typeface="Arial Narrow" pitchFamily="34" charset="0"/>
              </a:rPr>
              <a:t>N</a:t>
            </a:r>
            <a:r>
              <a:rPr lang="en-US" sz="2400" b="1" baseline="-25000" dirty="0" err="1" smtClean="0">
                <a:latin typeface="Arial Narrow" pitchFamily="34" charset="0"/>
              </a:rPr>
              <a:t>t</a:t>
            </a:r>
            <a:endParaRPr lang="en-US" sz="2400" b="1" baseline="-25000" dirty="0" smtClean="0">
              <a:latin typeface="Arial Narrow" pitchFamily="34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5089634" y="3657600"/>
            <a:ext cx="3866864" cy="2485698"/>
          </a:xfrm>
          <a:prstGeom prst="rect">
            <a:avLst/>
          </a:prstGeom>
          <a:solidFill>
            <a:srgbClr val="F1FBB3"/>
          </a:solidFill>
          <a:ln w="28575">
            <a:solidFill>
              <a:srgbClr val="D3C05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5029200" y="3810000"/>
            <a:ext cx="3962400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b="1" dirty="0" smtClean="0">
                <a:latin typeface="Arial Narrow" pitchFamily="34" charset="0"/>
              </a:rPr>
              <a:t>Given the assumption that</a:t>
            </a:r>
          </a:p>
          <a:p>
            <a:pPr algn="ctr"/>
            <a:r>
              <a:rPr lang="en-US" sz="2200" b="1" baseline="-25000" dirty="0">
                <a:latin typeface="Arial Narrow" pitchFamily="34" charset="0"/>
              </a:rPr>
              <a:t>1</a:t>
            </a:r>
            <a:r>
              <a:rPr lang="en-US" sz="2200" b="1" dirty="0">
                <a:latin typeface="Arial Narrow" pitchFamily="34" charset="0"/>
              </a:rPr>
              <a:t>F = </a:t>
            </a:r>
            <a:r>
              <a:rPr lang="en-US" sz="2200" b="1" baseline="-25000" dirty="0">
                <a:latin typeface="Arial Narrow" pitchFamily="34" charset="0"/>
              </a:rPr>
              <a:t>2</a:t>
            </a:r>
            <a:r>
              <a:rPr lang="en-US" sz="2200" b="1" dirty="0">
                <a:latin typeface="Arial Narrow" pitchFamily="34" charset="0"/>
              </a:rPr>
              <a:t>F =… = </a:t>
            </a:r>
            <a:r>
              <a:rPr lang="en-US" sz="2200" b="1" baseline="-25000" dirty="0">
                <a:latin typeface="Arial Narrow" pitchFamily="34" charset="0"/>
              </a:rPr>
              <a:t>9</a:t>
            </a:r>
            <a:r>
              <a:rPr lang="en-US" sz="2200" b="1" dirty="0">
                <a:latin typeface="Arial Narrow" pitchFamily="34" charset="0"/>
              </a:rPr>
              <a:t>F</a:t>
            </a:r>
          </a:p>
          <a:p>
            <a:pPr algn="ctr"/>
            <a:endParaRPr lang="en-US" sz="1500" b="1" dirty="0" smtClean="0">
              <a:latin typeface="Arial Narrow" pitchFamily="34" charset="0"/>
            </a:endParaRPr>
          </a:p>
          <a:p>
            <a:pPr algn="ctr"/>
            <a:r>
              <a:rPr lang="en-US" sz="2200" b="1" dirty="0" smtClean="0">
                <a:latin typeface="Arial Narrow" pitchFamily="34" charset="0"/>
              </a:rPr>
              <a:t>General fecundity equation</a:t>
            </a:r>
          </a:p>
          <a:p>
            <a:pPr algn="ctr"/>
            <a:r>
              <a:rPr lang="en-US" sz="2200" b="1" dirty="0" smtClean="0">
                <a:latin typeface="Arial Narrow" pitchFamily="34" charset="0"/>
              </a:rPr>
              <a:t>(for all adult age classes):</a:t>
            </a:r>
          </a:p>
          <a:p>
            <a:pPr algn="ctr"/>
            <a:endParaRPr lang="en-US" sz="1000" b="1" dirty="0">
              <a:latin typeface="Arial Narrow" pitchFamily="34" charset="0"/>
            </a:endParaRPr>
          </a:p>
          <a:p>
            <a:pPr algn="ctr"/>
            <a:r>
              <a:rPr lang="en-US" sz="2200" b="1" baseline="-25000" dirty="0" smtClean="0">
                <a:latin typeface="Arial Narrow" pitchFamily="34" charset="0"/>
              </a:rPr>
              <a:t>adult </a:t>
            </a:r>
            <a:r>
              <a:rPr lang="en-US" sz="2200" b="1" baseline="-25000" dirty="0" err="1" smtClean="0">
                <a:latin typeface="Arial Narrow" pitchFamily="34" charset="0"/>
              </a:rPr>
              <a:t>x</a:t>
            </a:r>
            <a:r>
              <a:rPr lang="en-US" sz="2200" b="1" dirty="0" err="1" smtClean="0">
                <a:latin typeface="Arial Narrow" pitchFamily="34" charset="0"/>
              </a:rPr>
              <a:t>F</a:t>
            </a:r>
            <a:r>
              <a:rPr lang="en-US" sz="2200" b="1" baseline="-25000" dirty="0" err="1" smtClean="0">
                <a:latin typeface="Arial Narrow" pitchFamily="34" charset="0"/>
              </a:rPr>
              <a:t>t</a:t>
            </a:r>
            <a:r>
              <a:rPr lang="en-US" sz="2200" b="1" dirty="0" smtClean="0">
                <a:latin typeface="Arial Narrow" pitchFamily="34" charset="0"/>
              </a:rPr>
              <a:t> = </a:t>
            </a:r>
            <a:r>
              <a:rPr lang="en-US" sz="2200" b="1" baseline="-25000" dirty="0" smtClean="0">
                <a:latin typeface="Arial Narrow" pitchFamily="34" charset="0"/>
              </a:rPr>
              <a:t>0</a:t>
            </a:r>
            <a:r>
              <a:rPr lang="en-US" sz="2200" b="1" dirty="0" smtClean="0">
                <a:latin typeface="Arial Narrow" pitchFamily="34" charset="0"/>
              </a:rPr>
              <a:t>N</a:t>
            </a:r>
            <a:r>
              <a:rPr lang="en-US" sz="2200" b="1" baseline="-25000" dirty="0" smtClean="0">
                <a:latin typeface="Arial Narrow" pitchFamily="34" charset="0"/>
              </a:rPr>
              <a:t>t+1</a:t>
            </a:r>
            <a:r>
              <a:rPr lang="en-US" sz="2200" b="1" dirty="0" smtClean="0">
                <a:latin typeface="Arial Narrow" pitchFamily="34" charset="0"/>
              </a:rPr>
              <a:t> / </a:t>
            </a:r>
            <a:r>
              <a:rPr lang="en-US" sz="2200" b="1" baseline="-25000" dirty="0" smtClean="0">
                <a:latin typeface="Arial Narrow" pitchFamily="34" charset="0"/>
              </a:rPr>
              <a:t>adult </a:t>
            </a:r>
            <a:r>
              <a:rPr lang="en-US" sz="2200" b="1" baseline="-25000" dirty="0" err="1" smtClean="0">
                <a:latin typeface="Arial Narrow" pitchFamily="34" charset="0"/>
              </a:rPr>
              <a:t>x</a:t>
            </a:r>
            <a:r>
              <a:rPr lang="en-US" sz="2200" b="1" dirty="0" err="1" smtClean="0">
                <a:latin typeface="Arial Narrow" pitchFamily="34" charset="0"/>
              </a:rPr>
              <a:t>N</a:t>
            </a:r>
            <a:r>
              <a:rPr lang="en-US" sz="2200" b="1" baseline="-25000" dirty="0" err="1" smtClean="0">
                <a:latin typeface="Arial Narrow" pitchFamily="34" charset="0"/>
              </a:rPr>
              <a:t>t</a:t>
            </a:r>
            <a:endParaRPr lang="en-US" sz="2200" b="1" baseline="-25000" dirty="0" smtClean="0">
              <a:latin typeface="Arial Narrow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96766" y="6260068"/>
            <a:ext cx="8366234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b="1" u="sng" dirty="0" smtClean="0">
                <a:latin typeface="Arial Narrow" pitchFamily="34" charset="0"/>
              </a:rPr>
              <a:t>Fecundity</a:t>
            </a:r>
            <a:r>
              <a:rPr lang="en-US" sz="2200" b="1" dirty="0" smtClean="0">
                <a:latin typeface="Arial Narrow" pitchFamily="34" charset="0"/>
              </a:rPr>
              <a:t> is </a:t>
            </a:r>
            <a:r>
              <a:rPr lang="en-US" sz="2200" b="1" dirty="0">
                <a:latin typeface="Arial Narrow" pitchFamily="34" charset="0"/>
              </a:rPr>
              <a:t>the </a:t>
            </a:r>
            <a:r>
              <a:rPr lang="en-US" sz="2200" b="1" dirty="0" smtClean="0">
                <a:latin typeface="Arial Narrow" pitchFamily="34" charset="0"/>
              </a:rPr>
              <a:t>average # </a:t>
            </a:r>
            <a:r>
              <a:rPr lang="en-US" sz="2200" b="1" dirty="0">
                <a:latin typeface="Arial Narrow" pitchFamily="34" charset="0"/>
              </a:rPr>
              <a:t>offspring </a:t>
            </a:r>
            <a:r>
              <a:rPr lang="en-US" sz="2200" b="1" u="sng" dirty="0">
                <a:latin typeface="Arial Narrow" pitchFamily="34" charset="0"/>
              </a:rPr>
              <a:t>per </a:t>
            </a:r>
            <a:r>
              <a:rPr lang="en-US" sz="2200" b="1" u="sng" dirty="0" smtClean="0">
                <a:latin typeface="Arial Narrow" pitchFamily="34" charset="0"/>
              </a:rPr>
              <a:t>individual</a:t>
            </a:r>
            <a:r>
              <a:rPr lang="en-US" sz="2200" b="1" dirty="0" smtClean="0">
                <a:latin typeface="Arial Narrow" pitchFamily="34" charset="0"/>
              </a:rPr>
              <a:t> for each </a:t>
            </a:r>
            <a:r>
              <a:rPr lang="en-US" sz="2200" b="1" dirty="0">
                <a:latin typeface="Arial Narrow" pitchFamily="34" charset="0"/>
              </a:rPr>
              <a:t>age </a:t>
            </a:r>
            <a:r>
              <a:rPr lang="en-US" sz="2200" b="1" dirty="0" smtClean="0">
                <a:latin typeface="Arial Narrow" pitchFamily="34" charset="0"/>
              </a:rPr>
              <a:t>class</a:t>
            </a:r>
            <a:endParaRPr lang="en-US" sz="2200" b="1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94509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46" grpId="0"/>
      <p:bldP spid="31" grpId="0" animBg="1"/>
      <p:bldP spid="41" grpId="0"/>
      <p:bldP spid="3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/>
          <p:cNvSpPr txBox="1"/>
          <p:nvPr/>
        </p:nvSpPr>
        <p:spPr>
          <a:xfrm>
            <a:off x="672664" y="107732"/>
            <a:ext cx="774086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 smtClean="0">
                <a:latin typeface="Arial Narrow" pitchFamily="34" charset="0"/>
              </a:rPr>
              <a:t>Leslie Matrix</a:t>
            </a:r>
            <a:endParaRPr lang="en-US" sz="3000" b="1" dirty="0">
              <a:latin typeface="Arial Narrow" pitchFamily="34" charset="0"/>
            </a:endParaRPr>
          </a:p>
        </p:txBody>
      </p:sp>
      <p:graphicFrame>
        <p:nvGraphicFramePr>
          <p:cNvPr id="50" name="Group 27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680846521"/>
              </p:ext>
            </p:extLst>
          </p:nvPr>
        </p:nvGraphicFramePr>
        <p:xfrm>
          <a:off x="1644867" y="3878482"/>
          <a:ext cx="1936533" cy="1798320"/>
        </p:xfrm>
        <a:graphic>
          <a:graphicData uri="http://schemas.openxmlformats.org/drawingml/2006/table">
            <a:tbl>
              <a:tblPr/>
              <a:tblGrid>
                <a:gridCol w="1936533"/>
              </a:tblGrid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 0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F  </a:t>
                      </a: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1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F  </a:t>
                      </a: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2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F  </a:t>
                      </a: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3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 0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S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   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0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   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0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   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  0  </a:t>
                      </a: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1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S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   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0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   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  0    0  </a:t>
                      </a: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2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S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 </a:t>
                      </a:r>
                      <a:r>
                        <a:rPr kumimoji="0" lang="en-US" sz="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  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 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1" name="Rectangle 30"/>
          <p:cNvSpPr/>
          <p:nvPr/>
        </p:nvSpPr>
        <p:spPr>
          <a:xfrm>
            <a:off x="209657" y="914400"/>
            <a:ext cx="8461377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 dirty="0" smtClean="0">
                <a:latin typeface="Arial Narrow" pitchFamily="34" charset="0"/>
              </a:rPr>
              <a:t>Leslie matrix includes all mathematically possible transitions</a:t>
            </a:r>
          </a:p>
          <a:p>
            <a:endParaRPr lang="en-US" sz="500" b="1" dirty="0" smtClean="0">
              <a:latin typeface="Arial Narrow" pitchFamily="34" charset="0"/>
            </a:endParaRPr>
          </a:p>
          <a:p>
            <a:r>
              <a:rPr lang="en-US" sz="2200" b="1" dirty="0" smtClean="0">
                <a:latin typeface="Arial Narrow" pitchFamily="34" charset="0"/>
              </a:rPr>
              <a:t>      including individuals getting younger, e.g.,   2,1    3,1     3,2</a:t>
            </a:r>
          </a:p>
          <a:p>
            <a:endParaRPr lang="en-US" sz="500" b="1" dirty="0" smtClean="0">
              <a:latin typeface="Arial Narrow" pitchFamily="34" charset="0"/>
            </a:endParaRPr>
          </a:p>
          <a:p>
            <a:r>
              <a:rPr lang="en-US" sz="2200" b="1" dirty="0" smtClean="0">
                <a:latin typeface="Arial Narrow" pitchFamily="34" charset="0"/>
              </a:rPr>
              <a:t>      The impossible transitions have values of zero in Leslie matrix </a:t>
            </a:r>
          </a:p>
        </p:txBody>
      </p:sp>
      <p:graphicFrame>
        <p:nvGraphicFramePr>
          <p:cNvPr id="15" name="Group 27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168952213"/>
              </p:ext>
            </p:extLst>
          </p:nvPr>
        </p:nvGraphicFramePr>
        <p:xfrm>
          <a:off x="1644867" y="3359270"/>
          <a:ext cx="1936533" cy="457200"/>
        </p:xfrm>
        <a:graphic>
          <a:graphicData uri="http://schemas.openxmlformats.org/drawingml/2006/table">
            <a:tbl>
              <a:tblPr/>
              <a:tblGrid>
                <a:gridCol w="1936533"/>
              </a:tblGrid>
              <a:tr h="4267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434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  0    1 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434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 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434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 2    3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6" name="Group 27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751967562"/>
              </p:ext>
            </p:extLst>
          </p:nvPr>
        </p:nvGraphicFramePr>
        <p:xfrm>
          <a:off x="942646" y="3879534"/>
          <a:ext cx="616169" cy="1783080"/>
        </p:xfrm>
        <a:graphic>
          <a:graphicData uri="http://schemas.openxmlformats.org/drawingml/2006/table">
            <a:tbl>
              <a:tblPr/>
              <a:tblGrid>
                <a:gridCol w="616169"/>
              </a:tblGrid>
              <a:tr h="44577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D4B07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577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D4B07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577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D4B07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577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D4B07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9" name="Rectangle 18"/>
          <p:cNvSpPr/>
          <p:nvPr/>
        </p:nvSpPr>
        <p:spPr>
          <a:xfrm>
            <a:off x="847398" y="3375071"/>
            <a:ext cx="8382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b="1" dirty="0" smtClean="0">
                <a:latin typeface="Arial Narrow" pitchFamily="34" charset="0"/>
              </a:rPr>
              <a:t>Age</a:t>
            </a:r>
          </a:p>
        </p:txBody>
      </p:sp>
      <p:sp>
        <p:nvSpPr>
          <p:cNvPr id="12" name="Rectangle 11"/>
          <p:cNvSpPr/>
          <p:nvPr/>
        </p:nvSpPr>
        <p:spPr>
          <a:xfrm>
            <a:off x="6435530" y="2902070"/>
            <a:ext cx="1413070" cy="457200"/>
          </a:xfrm>
          <a:prstGeom prst="rect">
            <a:avLst/>
          </a:prstGeom>
          <a:solidFill>
            <a:srgbClr val="F1FBB3"/>
          </a:solidFill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3" name="Group 27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524800199"/>
              </p:ext>
            </p:extLst>
          </p:nvPr>
        </p:nvGraphicFramePr>
        <p:xfrm>
          <a:off x="5683467" y="3884952"/>
          <a:ext cx="2927133" cy="1791852"/>
        </p:xfrm>
        <a:graphic>
          <a:graphicData uri="http://schemas.openxmlformats.org/drawingml/2006/table">
            <a:tbl>
              <a:tblPr/>
              <a:tblGrid>
                <a:gridCol w="2927133"/>
              </a:tblGrid>
              <a:tr h="447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  0,0    1,0    2,0    3,0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7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  0,1    1,1    2,1    3,1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7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  0,2    1,2    2,2    3,2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7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  0,3    1,3    2,3    3,3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4" name="Group 27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085752727"/>
              </p:ext>
            </p:extLst>
          </p:nvPr>
        </p:nvGraphicFramePr>
        <p:xfrm>
          <a:off x="5683467" y="3365740"/>
          <a:ext cx="2927133" cy="457200"/>
        </p:xfrm>
        <a:graphic>
          <a:graphicData uri="http://schemas.openxmlformats.org/drawingml/2006/table">
            <a:tbl>
              <a:tblPr/>
              <a:tblGrid>
                <a:gridCol w="2927133"/>
              </a:tblGrid>
              <a:tr h="4267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434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   0       1     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434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 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434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 2       3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7" name="Group 27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709722986"/>
              </p:ext>
            </p:extLst>
          </p:nvPr>
        </p:nvGraphicFramePr>
        <p:xfrm>
          <a:off x="4981246" y="3886004"/>
          <a:ext cx="616169" cy="1783080"/>
        </p:xfrm>
        <a:graphic>
          <a:graphicData uri="http://schemas.openxmlformats.org/drawingml/2006/table">
            <a:tbl>
              <a:tblPr/>
              <a:tblGrid>
                <a:gridCol w="616169"/>
              </a:tblGrid>
              <a:tr h="44577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D4B07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577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D4B07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577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D4B07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577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D4B07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8" name="Rectangle 17"/>
          <p:cNvSpPr/>
          <p:nvPr/>
        </p:nvSpPr>
        <p:spPr>
          <a:xfrm>
            <a:off x="4885998" y="3381541"/>
            <a:ext cx="8382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b="1" dirty="0" smtClean="0">
                <a:latin typeface="Arial Narrow" pitchFamily="34" charset="0"/>
              </a:rPr>
              <a:t>Age</a:t>
            </a:r>
          </a:p>
        </p:txBody>
      </p:sp>
      <p:sp>
        <p:nvSpPr>
          <p:cNvPr id="20" name="Rectangle 19"/>
          <p:cNvSpPr/>
          <p:nvPr/>
        </p:nvSpPr>
        <p:spPr>
          <a:xfrm>
            <a:off x="6532465" y="2917837"/>
            <a:ext cx="12192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b="1" dirty="0" smtClean="0">
                <a:latin typeface="Arial Narrow" pitchFamily="34" charset="0"/>
              </a:rPr>
              <a:t>Time, t</a:t>
            </a:r>
          </a:p>
        </p:txBody>
      </p:sp>
      <p:sp>
        <p:nvSpPr>
          <p:cNvPr id="2" name="Oval 1"/>
          <p:cNvSpPr/>
          <p:nvPr/>
        </p:nvSpPr>
        <p:spPr>
          <a:xfrm>
            <a:off x="7848600" y="4695498"/>
            <a:ext cx="711332" cy="53097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2984680" y="4724400"/>
            <a:ext cx="502920" cy="53097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 rot="16200000">
            <a:off x="-20736" y="4541968"/>
            <a:ext cx="1413072" cy="457200"/>
          </a:xfrm>
          <a:prstGeom prst="rect">
            <a:avLst/>
          </a:prstGeom>
          <a:solidFill>
            <a:srgbClr val="F1FBB3"/>
          </a:solidFill>
          <a:ln w="285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 rot="16200000">
            <a:off x="32846" y="4561980"/>
            <a:ext cx="131113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b="1" dirty="0" smtClean="0">
                <a:latin typeface="Arial Narrow" pitchFamily="34" charset="0"/>
              </a:rPr>
              <a:t>Time, t + 1</a:t>
            </a:r>
          </a:p>
        </p:txBody>
      </p:sp>
      <p:sp>
        <p:nvSpPr>
          <p:cNvPr id="40" name="Rectangle 39"/>
          <p:cNvSpPr/>
          <p:nvPr/>
        </p:nvSpPr>
        <p:spPr>
          <a:xfrm>
            <a:off x="4114800" y="5821761"/>
            <a:ext cx="5044964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100" b="1" dirty="0" smtClean="0">
                <a:latin typeface="Arial Narrow" pitchFamily="34" charset="0"/>
              </a:rPr>
              <a:t>Positions are labeled with the column first</a:t>
            </a:r>
          </a:p>
          <a:p>
            <a:pPr algn="ctr"/>
            <a:r>
              <a:rPr lang="en-US" sz="2100" b="1" dirty="0" smtClean="0">
                <a:latin typeface="Arial Narrow" pitchFamily="34" charset="0"/>
              </a:rPr>
              <a:t>(makes sense</a:t>
            </a:r>
            <a:r>
              <a:rPr lang="en-US" sz="2100" b="1" dirty="0">
                <a:latin typeface="Arial Narrow" pitchFamily="34" charset="0"/>
              </a:rPr>
              <a:t>:</a:t>
            </a:r>
            <a:r>
              <a:rPr lang="en-US" sz="2100" b="1" dirty="0" smtClean="0">
                <a:latin typeface="Arial Narrow" pitchFamily="34" charset="0"/>
              </a:rPr>
              <a:t> time t first)</a:t>
            </a:r>
          </a:p>
        </p:txBody>
      </p:sp>
      <p:sp>
        <p:nvSpPr>
          <p:cNvPr id="41" name="Rectangle 40"/>
          <p:cNvSpPr/>
          <p:nvPr/>
        </p:nvSpPr>
        <p:spPr>
          <a:xfrm>
            <a:off x="1934193" y="2895600"/>
            <a:ext cx="1413070" cy="457200"/>
          </a:xfrm>
          <a:prstGeom prst="rect">
            <a:avLst/>
          </a:prstGeom>
          <a:solidFill>
            <a:srgbClr val="F1FBB3"/>
          </a:solidFill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2031128" y="2911367"/>
            <a:ext cx="12192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b="1" dirty="0" smtClean="0">
                <a:latin typeface="Arial Narrow" pitchFamily="34" charset="0"/>
              </a:rPr>
              <a:t>Time, t</a:t>
            </a:r>
          </a:p>
        </p:txBody>
      </p:sp>
      <p:sp>
        <p:nvSpPr>
          <p:cNvPr id="43" name="Rectangle 42"/>
          <p:cNvSpPr/>
          <p:nvPr/>
        </p:nvSpPr>
        <p:spPr>
          <a:xfrm rot="16200000">
            <a:off x="4017864" y="4579970"/>
            <a:ext cx="1413072" cy="457200"/>
          </a:xfrm>
          <a:prstGeom prst="rect">
            <a:avLst/>
          </a:prstGeom>
          <a:solidFill>
            <a:srgbClr val="F1FBB3"/>
          </a:solidFill>
          <a:ln w="285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 rot="16200000">
            <a:off x="4071446" y="4599982"/>
            <a:ext cx="131113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b="1" dirty="0" smtClean="0">
                <a:latin typeface="Arial Narrow" pitchFamily="34" charset="0"/>
              </a:rPr>
              <a:t>Time, t + 1</a:t>
            </a:r>
          </a:p>
        </p:txBody>
      </p:sp>
      <p:sp>
        <p:nvSpPr>
          <p:cNvPr id="25" name="Oval 24"/>
          <p:cNvSpPr/>
          <p:nvPr/>
        </p:nvSpPr>
        <p:spPr>
          <a:xfrm>
            <a:off x="7848600" y="4267200"/>
            <a:ext cx="711332" cy="53097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7162800" y="4267200"/>
            <a:ext cx="711332" cy="53097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2971800" y="4296102"/>
            <a:ext cx="502920" cy="53097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2577664" y="4282966"/>
            <a:ext cx="502920" cy="53097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147829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5" grpId="0" animBg="1"/>
      <p:bldP spid="25" grpId="0" animBg="1"/>
      <p:bldP spid="26" grpId="0" animBg="1"/>
      <p:bldP spid="27" grpId="0" animBg="1"/>
      <p:bldP spid="28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/>
          <p:cNvSpPr txBox="1"/>
          <p:nvPr/>
        </p:nvSpPr>
        <p:spPr>
          <a:xfrm>
            <a:off x="672664" y="107732"/>
            <a:ext cx="774086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 smtClean="0">
                <a:latin typeface="Arial Narrow" pitchFamily="34" charset="0"/>
              </a:rPr>
              <a:t>Leslie Matrix</a:t>
            </a:r>
            <a:endParaRPr lang="en-US" sz="3000" b="1" dirty="0">
              <a:latin typeface="Arial Narrow" pitchFamily="34" charset="0"/>
            </a:endParaRPr>
          </a:p>
        </p:txBody>
      </p:sp>
      <p:graphicFrame>
        <p:nvGraphicFramePr>
          <p:cNvPr id="50" name="Group 27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249847190"/>
              </p:ext>
            </p:extLst>
          </p:nvPr>
        </p:nvGraphicFramePr>
        <p:xfrm>
          <a:off x="1644867" y="3878482"/>
          <a:ext cx="1936533" cy="1798320"/>
        </p:xfrm>
        <a:graphic>
          <a:graphicData uri="http://schemas.openxmlformats.org/drawingml/2006/table">
            <a:tbl>
              <a:tblPr/>
              <a:tblGrid>
                <a:gridCol w="1936533"/>
              </a:tblGrid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 0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F  </a:t>
                      </a: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1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F  </a:t>
                      </a: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2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F  </a:t>
                      </a: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3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 0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S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   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0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   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0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   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  0  </a:t>
                      </a: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1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S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   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0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   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  0    0  </a:t>
                      </a: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2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S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 </a:t>
                      </a:r>
                      <a:r>
                        <a:rPr kumimoji="0" lang="en-US" sz="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  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 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1" name="Rectangle 30"/>
          <p:cNvSpPr/>
          <p:nvPr/>
        </p:nvSpPr>
        <p:spPr>
          <a:xfrm>
            <a:off x="209657" y="867102"/>
            <a:ext cx="8461377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 dirty="0" smtClean="0">
                <a:latin typeface="Arial Narrow" pitchFamily="34" charset="0"/>
              </a:rPr>
              <a:t>To summarize: 	There are two ways that </a:t>
            </a:r>
            <a:r>
              <a:rPr lang="en-US" sz="2200" b="1" u="sng" dirty="0" smtClean="0">
                <a:latin typeface="Arial Narrow" pitchFamily="34" charset="0"/>
              </a:rPr>
              <a:t>biologically possible</a:t>
            </a:r>
            <a:r>
              <a:rPr lang="en-US" sz="2200" b="1" dirty="0" smtClean="0">
                <a:latin typeface="Arial Narrow" pitchFamily="34" charset="0"/>
              </a:rPr>
              <a:t> transitions 			can occur in </a:t>
            </a:r>
            <a:r>
              <a:rPr lang="en-US" sz="2200" b="1" u="sng" dirty="0" smtClean="0">
                <a:latin typeface="Arial Narrow" pitchFamily="34" charset="0"/>
              </a:rPr>
              <a:t>age</a:t>
            </a:r>
            <a:r>
              <a:rPr lang="en-US" sz="2200" b="1" dirty="0" smtClean="0">
                <a:latin typeface="Arial Narrow" pitchFamily="34" charset="0"/>
              </a:rPr>
              <a:t>-structured models</a:t>
            </a:r>
          </a:p>
          <a:p>
            <a:endParaRPr lang="en-US" sz="800" b="1" dirty="0" smtClean="0">
              <a:latin typeface="Arial Narrow" pitchFamily="34" charset="0"/>
            </a:endParaRPr>
          </a:p>
          <a:p>
            <a:pPr marL="457200" indent="-457200">
              <a:buAutoNum type="arabicParenR"/>
            </a:pPr>
            <a:r>
              <a:rPr lang="en-US" sz="2200" b="1" dirty="0" smtClean="0">
                <a:latin typeface="Arial Narrow" pitchFamily="34" charset="0"/>
              </a:rPr>
              <a:t>Cohorts age (the sub-diagonals)    </a:t>
            </a:r>
            <a:r>
              <a:rPr lang="en-US" sz="2200" b="1" dirty="0" smtClean="0">
                <a:latin typeface="Arial Narrow" pitchFamily="34" charset="0"/>
                <a:sym typeface="Wingdings" pitchFamily="2" charset="2"/>
              </a:rPr>
              <a:t> </a:t>
            </a:r>
            <a:r>
              <a:rPr lang="en-US" sz="2200" b="1" dirty="0" smtClean="0">
                <a:latin typeface="Arial Narrow" pitchFamily="34" charset="0"/>
              </a:rPr>
              <a:t>proportion aging is the 							survival rate (always &lt; 1)</a:t>
            </a:r>
          </a:p>
          <a:p>
            <a:pPr marL="457200" indent="-457200">
              <a:buAutoNum type="arabicParenR"/>
            </a:pPr>
            <a:endParaRPr lang="en-US" sz="500" b="1" dirty="0" smtClean="0">
              <a:latin typeface="Arial Narrow" pitchFamily="34" charset="0"/>
            </a:endParaRPr>
          </a:p>
          <a:p>
            <a:pPr marL="457200" indent="-457200">
              <a:buAutoNum type="arabicParenR" startAt="2"/>
            </a:pPr>
            <a:r>
              <a:rPr lang="en-US" sz="2200" b="1" dirty="0" smtClean="0">
                <a:latin typeface="Arial Narrow" pitchFamily="34" charset="0"/>
              </a:rPr>
              <a:t>Cohorts reproduce (first row)         </a:t>
            </a:r>
            <a:r>
              <a:rPr lang="en-US" sz="2200" b="1" dirty="0" smtClean="0">
                <a:latin typeface="Arial Narrow" pitchFamily="34" charset="0"/>
                <a:sym typeface="Wingdings" pitchFamily="2" charset="2"/>
              </a:rPr>
              <a:t> per capita fecundity rates </a:t>
            </a:r>
            <a:r>
              <a:rPr lang="en-US" sz="2200" b="1" dirty="0" smtClean="0">
                <a:latin typeface="Arial Narrow" pitchFamily="34" charset="0"/>
              </a:rPr>
              <a:t> ( ≥ 0)</a:t>
            </a:r>
          </a:p>
          <a:p>
            <a:endParaRPr lang="en-US" sz="500" b="1" dirty="0" smtClean="0">
              <a:latin typeface="Arial Narrow" pitchFamily="34" charset="0"/>
            </a:endParaRPr>
          </a:p>
        </p:txBody>
      </p:sp>
      <p:graphicFrame>
        <p:nvGraphicFramePr>
          <p:cNvPr id="15" name="Group 27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033954693"/>
              </p:ext>
            </p:extLst>
          </p:nvPr>
        </p:nvGraphicFramePr>
        <p:xfrm>
          <a:off x="1644867" y="3359270"/>
          <a:ext cx="1936533" cy="457200"/>
        </p:xfrm>
        <a:graphic>
          <a:graphicData uri="http://schemas.openxmlformats.org/drawingml/2006/table">
            <a:tbl>
              <a:tblPr/>
              <a:tblGrid>
                <a:gridCol w="1936533"/>
              </a:tblGrid>
              <a:tr h="4267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434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  0    1 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434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 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434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 2    3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6" name="Group 27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275730521"/>
              </p:ext>
            </p:extLst>
          </p:nvPr>
        </p:nvGraphicFramePr>
        <p:xfrm>
          <a:off x="942646" y="3879534"/>
          <a:ext cx="616169" cy="1783080"/>
        </p:xfrm>
        <a:graphic>
          <a:graphicData uri="http://schemas.openxmlformats.org/drawingml/2006/table">
            <a:tbl>
              <a:tblPr/>
              <a:tblGrid>
                <a:gridCol w="616169"/>
              </a:tblGrid>
              <a:tr h="44577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D4B07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577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D4B07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577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D4B07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577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D4B07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9" name="Rectangle 18"/>
          <p:cNvSpPr/>
          <p:nvPr/>
        </p:nvSpPr>
        <p:spPr>
          <a:xfrm>
            <a:off x="847398" y="3375071"/>
            <a:ext cx="8382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b="1" dirty="0" smtClean="0">
                <a:latin typeface="Arial Narrow" pitchFamily="34" charset="0"/>
              </a:rPr>
              <a:t>Age</a:t>
            </a:r>
          </a:p>
        </p:txBody>
      </p:sp>
      <p:sp>
        <p:nvSpPr>
          <p:cNvPr id="12" name="Rectangle 11"/>
          <p:cNvSpPr/>
          <p:nvPr/>
        </p:nvSpPr>
        <p:spPr>
          <a:xfrm>
            <a:off x="6435530" y="2902070"/>
            <a:ext cx="1413070" cy="457200"/>
          </a:xfrm>
          <a:prstGeom prst="rect">
            <a:avLst/>
          </a:prstGeom>
          <a:solidFill>
            <a:srgbClr val="F1FBB3"/>
          </a:solidFill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3" name="Group 27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256762057"/>
              </p:ext>
            </p:extLst>
          </p:nvPr>
        </p:nvGraphicFramePr>
        <p:xfrm>
          <a:off x="5683467" y="3884952"/>
          <a:ext cx="2927133" cy="1791852"/>
        </p:xfrm>
        <a:graphic>
          <a:graphicData uri="http://schemas.openxmlformats.org/drawingml/2006/table">
            <a:tbl>
              <a:tblPr/>
              <a:tblGrid>
                <a:gridCol w="2927133"/>
              </a:tblGrid>
              <a:tr h="447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  0,0    1,0    2,0    3,0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7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  0,1    1,1    2,1    3,1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7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  0,2    1,2    2,2    3,2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7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  0,3    1,3    2,3    3,3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4" name="Group 27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840942529"/>
              </p:ext>
            </p:extLst>
          </p:nvPr>
        </p:nvGraphicFramePr>
        <p:xfrm>
          <a:off x="5683467" y="3365740"/>
          <a:ext cx="2927133" cy="457200"/>
        </p:xfrm>
        <a:graphic>
          <a:graphicData uri="http://schemas.openxmlformats.org/drawingml/2006/table">
            <a:tbl>
              <a:tblPr/>
              <a:tblGrid>
                <a:gridCol w="2927133"/>
              </a:tblGrid>
              <a:tr h="4267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434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   0       1     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434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 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434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 2       3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7" name="Group 27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240292172"/>
              </p:ext>
            </p:extLst>
          </p:nvPr>
        </p:nvGraphicFramePr>
        <p:xfrm>
          <a:off x="4981246" y="3886004"/>
          <a:ext cx="616169" cy="1783080"/>
        </p:xfrm>
        <a:graphic>
          <a:graphicData uri="http://schemas.openxmlformats.org/drawingml/2006/table">
            <a:tbl>
              <a:tblPr/>
              <a:tblGrid>
                <a:gridCol w="616169"/>
              </a:tblGrid>
              <a:tr h="44577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D4B07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577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D4B07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577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D4B07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577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D4B07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8" name="Rectangle 17"/>
          <p:cNvSpPr/>
          <p:nvPr/>
        </p:nvSpPr>
        <p:spPr>
          <a:xfrm>
            <a:off x="4885998" y="3381541"/>
            <a:ext cx="8382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b="1" dirty="0" smtClean="0">
                <a:latin typeface="Arial Narrow" pitchFamily="34" charset="0"/>
              </a:rPr>
              <a:t>Age</a:t>
            </a:r>
          </a:p>
        </p:txBody>
      </p:sp>
      <p:sp>
        <p:nvSpPr>
          <p:cNvPr id="20" name="Rectangle 19"/>
          <p:cNvSpPr/>
          <p:nvPr/>
        </p:nvSpPr>
        <p:spPr>
          <a:xfrm>
            <a:off x="6532465" y="2917837"/>
            <a:ext cx="12192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b="1" dirty="0" smtClean="0">
                <a:latin typeface="Arial Narrow" pitchFamily="34" charset="0"/>
              </a:rPr>
              <a:t>Time, t</a:t>
            </a:r>
          </a:p>
        </p:txBody>
      </p:sp>
      <p:sp>
        <p:nvSpPr>
          <p:cNvPr id="38" name="Rectangle 37"/>
          <p:cNvSpPr/>
          <p:nvPr/>
        </p:nvSpPr>
        <p:spPr>
          <a:xfrm rot="16200000">
            <a:off x="-20736" y="4541968"/>
            <a:ext cx="1413072" cy="457200"/>
          </a:xfrm>
          <a:prstGeom prst="rect">
            <a:avLst/>
          </a:prstGeom>
          <a:solidFill>
            <a:srgbClr val="F1FBB3"/>
          </a:solidFill>
          <a:ln w="285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 rot="16200000">
            <a:off x="32846" y="4561980"/>
            <a:ext cx="131113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b="1" dirty="0" smtClean="0">
                <a:latin typeface="Arial Narrow" pitchFamily="34" charset="0"/>
              </a:rPr>
              <a:t>Time, t + 1</a:t>
            </a:r>
          </a:p>
        </p:txBody>
      </p:sp>
      <p:sp>
        <p:nvSpPr>
          <p:cNvPr id="40" name="Rectangle 39"/>
          <p:cNvSpPr/>
          <p:nvPr/>
        </p:nvSpPr>
        <p:spPr>
          <a:xfrm>
            <a:off x="4114800" y="5821761"/>
            <a:ext cx="5044964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100" b="1" dirty="0" smtClean="0">
                <a:latin typeface="Arial Narrow" pitchFamily="34" charset="0"/>
              </a:rPr>
              <a:t>Positions are labeled with the column first</a:t>
            </a:r>
          </a:p>
          <a:p>
            <a:pPr algn="ctr"/>
            <a:r>
              <a:rPr lang="en-US" sz="2100" b="1" dirty="0" smtClean="0">
                <a:latin typeface="Arial Narrow" pitchFamily="34" charset="0"/>
              </a:rPr>
              <a:t>(makes sense</a:t>
            </a:r>
            <a:r>
              <a:rPr lang="en-US" sz="2100" b="1" dirty="0">
                <a:latin typeface="Arial Narrow" pitchFamily="34" charset="0"/>
              </a:rPr>
              <a:t>:</a:t>
            </a:r>
            <a:r>
              <a:rPr lang="en-US" sz="2100" b="1" dirty="0" smtClean="0">
                <a:latin typeface="Arial Narrow" pitchFamily="34" charset="0"/>
              </a:rPr>
              <a:t> time t first)</a:t>
            </a:r>
          </a:p>
        </p:txBody>
      </p:sp>
      <p:sp>
        <p:nvSpPr>
          <p:cNvPr id="41" name="Rectangle 40"/>
          <p:cNvSpPr/>
          <p:nvPr/>
        </p:nvSpPr>
        <p:spPr>
          <a:xfrm>
            <a:off x="1934193" y="2895600"/>
            <a:ext cx="1413070" cy="457200"/>
          </a:xfrm>
          <a:prstGeom prst="rect">
            <a:avLst/>
          </a:prstGeom>
          <a:solidFill>
            <a:srgbClr val="F1FBB3"/>
          </a:solidFill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2031128" y="2911367"/>
            <a:ext cx="12192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b="1" dirty="0" smtClean="0">
                <a:latin typeface="Arial Narrow" pitchFamily="34" charset="0"/>
              </a:rPr>
              <a:t>Time, t</a:t>
            </a:r>
          </a:p>
        </p:txBody>
      </p:sp>
      <p:sp>
        <p:nvSpPr>
          <p:cNvPr id="43" name="Rectangle 42"/>
          <p:cNvSpPr/>
          <p:nvPr/>
        </p:nvSpPr>
        <p:spPr>
          <a:xfrm rot="16200000">
            <a:off x="4017864" y="4579970"/>
            <a:ext cx="1413072" cy="457200"/>
          </a:xfrm>
          <a:prstGeom prst="rect">
            <a:avLst/>
          </a:prstGeom>
          <a:solidFill>
            <a:srgbClr val="F1FBB3"/>
          </a:solidFill>
          <a:ln w="285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 rot="16200000">
            <a:off x="4071446" y="4599982"/>
            <a:ext cx="131113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b="1" dirty="0" smtClean="0">
                <a:latin typeface="Arial Narrow" pitchFamily="34" charset="0"/>
              </a:rPr>
              <a:t>Time, t + 1</a:t>
            </a:r>
          </a:p>
        </p:txBody>
      </p:sp>
      <p:sp>
        <p:nvSpPr>
          <p:cNvPr id="23" name="Rounded Rectangle 22"/>
          <p:cNvSpPr/>
          <p:nvPr/>
        </p:nvSpPr>
        <p:spPr>
          <a:xfrm rot="8070659">
            <a:off x="2143523" y="4127562"/>
            <a:ext cx="502920" cy="1823718"/>
          </a:xfrm>
          <a:prstGeom prst="roundRect">
            <a:avLst>
              <a:gd name="adj" fmla="val 42374"/>
            </a:avLst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ounded Rectangle 23"/>
          <p:cNvSpPr/>
          <p:nvPr/>
        </p:nvSpPr>
        <p:spPr>
          <a:xfrm rot="7397559">
            <a:off x="6570233" y="3806679"/>
            <a:ext cx="502920" cy="2367977"/>
          </a:xfrm>
          <a:prstGeom prst="roundRect">
            <a:avLst>
              <a:gd name="adj" fmla="val 42374"/>
            </a:avLst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ounded Rectangle 24"/>
          <p:cNvSpPr/>
          <p:nvPr/>
        </p:nvSpPr>
        <p:spPr>
          <a:xfrm rot="5400000">
            <a:off x="2343923" y="3058212"/>
            <a:ext cx="502920" cy="2087642"/>
          </a:xfrm>
          <a:prstGeom prst="roundRect">
            <a:avLst>
              <a:gd name="adj" fmla="val 42374"/>
            </a:avLst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ounded Rectangle 26"/>
          <p:cNvSpPr/>
          <p:nvPr/>
        </p:nvSpPr>
        <p:spPr>
          <a:xfrm rot="5400000">
            <a:off x="6895574" y="2584759"/>
            <a:ext cx="502920" cy="3042740"/>
          </a:xfrm>
          <a:prstGeom prst="roundRect">
            <a:avLst>
              <a:gd name="adj" fmla="val 42374"/>
            </a:avLst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2036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4" grpId="0" animBg="1"/>
      <p:bldP spid="25" grpId="0" animBg="1"/>
      <p:bldP spid="27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/>
          <p:cNvSpPr txBox="1"/>
          <p:nvPr/>
        </p:nvSpPr>
        <p:spPr>
          <a:xfrm>
            <a:off x="672664" y="107732"/>
            <a:ext cx="774086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 smtClean="0">
                <a:latin typeface="Arial Narrow" pitchFamily="34" charset="0"/>
              </a:rPr>
              <a:t>Honeyeater Leslie Matrix</a:t>
            </a:r>
            <a:endParaRPr lang="en-US" sz="3000" b="1" dirty="0">
              <a:latin typeface="Arial Narrow" pitchFamily="34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762000" y="1752600"/>
            <a:ext cx="4564391" cy="1828800"/>
          </a:xfrm>
          <a:prstGeom prst="rect">
            <a:avLst/>
          </a:prstGeom>
          <a:solidFill>
            <a:srgbClr val="F1FBB3"/>
          </a:solidFill>
          <a:ln w="28575">
            <a:solidFill>
              <a:srgbClr val="D3C05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982991" y="2209800"/>
            <a:ext cx="4009698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500" b="1" dirty="0" smtClean="0">
                <a:latin typeface="Arial Narrow" pitchFamily="34" charset="0"/>
              </a:rPr>
              <a:t>Let’s build the Leslie matrix</a:t>
            </a:r>
          </a:p>
          <a:p>
            <a:pPr algn="ctr"/>
            <a:r>
              <a:rPr lang="en-US" sz="2500" b="1" dirty="0" smtClean="0">
                <a:latin typeface="Arial Narrow" pitchFamily="34" charset="0"/>
              </a:rPr>
              <a:t>for the honeyeaters!</a:t>
            </a:r>
          </a:p>
        </p:txBody>
      </p:sp>
      <p:pic>
        <p:nvPicPr>
          <p:cNvPr id="25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1684"/>
          <a:stretch/>
        </p:blipFill>
        <p:spPr bwMode="auto">
          <a:xfrm>
            <a:off x="5631190" y="1752600"/>
            <a:ext cx="2405719" cy="1828799"/>
          </a:xfrm>
          <a:prstGeom prst="rect">
            <a:avLst/>
          </a:prstGeom>
          <a:noFill/>
          <a:ln w="28575">
            <a:solidFill>
              <a:srgbClr val="D3C05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474180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/>
          <p:cNvSpPr txBox="1"/>
          <p:nvPr/>
        </p:nvSpPr>
        <p:spPr>
          <a:xfrm>
            <a:off x="672664" y="107732"/>
            <a:ext cx="774086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 smtClean="0">
                <a:latin typeface="Arial Narrow" pitchFamily="34" charset="0"/>
              </a:rPr>
              <a:t>Honeyeater Leslie Matrix</a:t>
            </a:r>
            <a:endParaRPr lang="en-US" sz="3000" b="1" dirty="0">
              <a:latin typeface="Arial Narrow" pitchFamily="34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316152" y="1587239"/>
            <a:ext cx="3137336" cy="3289561"/>
            <a:chOff x="5778064" y="2806439"/>
            <a:chExt cx="3137336" cy="3289561"/>
          </a:xfrm>
        </p:grpSpPr>
        <p:sp>
          <p:nvSpPr>
            <p:cNvPr id="14" name="Rectangle 13"/>
            <p:cNvSpPr/>
            <p:nvPr/>
          </p:nvSpPr>
          <p:spPr>
            <a:xfrm>
              <a:off x="5778064" y="2806439"/>
              <a:ext cx="3137336" cy="3289561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5" name="Picture 2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l="10233" t="17355" r="61771"/>
            <a:stretch/>
          </p:blipFill>
          <p:spPr bwMode="auto">
            <a:xfrm>
              <a:off x="5943600" y="2934566"/>
              <a:ext cx="1046291" cy="31043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6" name="Picture 2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l="44498" t="17355" r="5404"/>
            <a:stretch/>
          </p:blipFill>
          <p:spPr bwMode="auto">
            <a:xfrm>
              <a:off x="6888867" y="2937584"/>
              <a:ext cx="1870488" cy="31013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7" name="Rectangle 16"/>
            <p:cNvSpPr/>
            <p:nvPr/>
          </p:nvSpPr>
          <p:spPr>
            <a:xfrm>
              <a:off x="8347471" y="2991691"/>
              <a:ext cx="480849" cy="29464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8147773" y="2928600"/>
              <a:ext cx="736095" cy="41549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sz="2000" b="1" dirty="0" smtClean="0">
                  <a:latin typeface="Arial Narrow" pitchFamily="34" charset="0"/>
                </a:rPr>
                <a:t>(</a:t>
              </a:r>
              <a:r>
                <a:rPr lang="en-US" sz="2000" b="1" baseline="-25000" dirty="0" err="1" smtClean="0">
                  <a:latin typeface="Arial Narrow" pitchFamily="34" charset="0"/>
                </a:rPr>
                <a:t>x</a:t>
              </a:r>
              <a:r>
                <a:rPr lang="en-US" sz="2000" b="1" dirty="0" err="1" smtClean="0">
                  <a:latin typeface="Arial Narrow" pitchFamily="34" charset="0"/>
                </a:rPr>
                <a:t>S</a:t>
              </a:r>
              <a:r>
                <a:rPr lang="en-US" sz="2000" b="1" dirty="0" smtClean="0">
                  <a:latin typeface="Arial Narrow" pitchFamily="34" charset="0"/>
                </a:rPr>
                <a:t>)</a:t>
              </a:r>
              <a:endParaRPr lang="en-US" sz="2000" b="1" u="sng" dirty="0" smtClean="0">
                <a:latin typeface="Arial Narrow" pitchFamily="34" charset="0"/>
              </a:endParaRPr>
            </a:p>
          </p:txBody>
        </p:sp>
      </p:grpSp>
      <p:sp>
        <p:nvSpPr>
          <p:cNvPr id="12" name="Rectangle 11"/>
          <p:cNvSpPr/>
          <p:nvPr/>
        </p:nvSpPr>
        <p:spPr>
          <a:xfrm>
            <a:off x="316152" y="5029130"/>
            <a:ext cx="3137336" cy="1295470"/>
          </a:xfrm>
          <a:prstGeom prst="rect">
            <a:avLst/>
          </a:prstGeom>
          <a:solidFill>
            <a:schemeClr val="bg1"/>
          </a:solidFill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365234" y="5219511"/>
            <a:ext cx="2971800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300" b="1" baseline="-25000" dirty="0">
                <a:latin typeface="Arial Narrow" pitchFamily="34" charset="0"/>
              </a:rPr>
              <a:t>0</a:t>
            </a:r>
            <a:r>
              <a:rPr lang="en-US" sz="2300" b="1" dirty="0" smtClean="0">
                <a:latin typeface="Arial Narrow" pitchFamily="34" charset="0"/>
              </a:rPr>
              <a:t>F = </a:t>
            </a:r>
            <a:r>
              <a:rPr lang="en-US" sz="2300" b="1" dirty="0">
                <a:latin typeface="Arial Narrow" pitchFamily="34" charset="0"/>
              </a:rPr>
              <a:t>0</a:t>
            </a:r>
            <a:endParaRPr lang="en-US" sz="2300" b="1" dirty="0" smtClean="0">
              <a:latin typeface="Arial Narrow" pitchFamily="34" charset="0"/>
            </a:endParaRPr>
          </a:p>
          <a:p>
            <a:pPr algn="ctr"/>
            <a:r>
              <a:rPr lang="en-US" sz="2300" b="1" baseline="-25000" dirty="0" smtClean="0">
                <a:latin typeface="Arial Narrow" pitchFamily="34" charset="0"/>
              </a:rPr>
              <a:t>1</a:t>
            </a:r>
            <a:r>
              <a:rPr lang="en-US" sz="2300" b="1" dirty="0" smtClean="0">
                <a:latin typeface="Arial Narrow" pitchFamily="34" charset="0"/>
              </a:rPr>
              <a:t>F </a:t>
            </a:r>
            <a:r>
              <a:rPr lang="en-US" sz="2300" b="1">
                <a:latin typeface="Arial Narrow" pitchFamily="34" charset="0"/>
              </a:rPr>
              <a:t>= </a:t>
            </a:r>
            <a:r>
              <a:rPr lang="en-US" sz="2300" b="1" baseline="-25000" dirty="0">
                <a:latin typeface="Arial Narrow" pitchFamily="34" charset="0"/>
              </a:rPr>
              <a:t>2</a:t>
            </a:r>
            <a:r>
              <a:rPr lang="en-US" sz="2300" b="1" smtClean="0">
                <a:latin typeface="Arial Narrow" pitchFamily="34" charset="0"/>
              </a:rPr>
              <a:t>F </a:t>
            </a:r>
            <a:r>
              <a:rPr lang="en-US" sz="2300" b="1" dirty="0">
                <a:latin typeface="Arial Narrow" pitchFamily="34" charset="0"/>
              </a:rPr>
              <a:t>= </a:t>
            </a:r>
            <a:r>
              <a:rPr lang="en-US" sz="2300" b="1" dirty="0" smtClean="0">
                <a:latin typeface="Arial Narrow" pitchFamily="34" charset="0"/>
              </a:rPr>
              <a:t>… = </a:t>
            </a:r>
            <a:r>
              <a:rPr lang="en-US" sz="2300" b="1" baseline="-25000" dirty="0" smtClean="0">
                <a:latin typeface="Arial Narrow" pitchFamily="34" charset="0"/>
              </a:rPr>
              <a:t>9</a:t>
            </a:r>
            <a:r>
              <a:rPr lang="en-US" sz="2300" b="1" dirty="0" smtClean="0">
                <a:latin typeface="Arial Narrow" pitchFamily="34" charset="0"/>
              </a:rPr>
              <a:t>F = 0.48</a:t>
            </a:r>
            <a:endParaRPr lang="en-US" sz="2300" b="1" dirty="0">
              <a:latin typeface="Arial Narrow" pitchFamily="34" charset="0"/>
            </a:endParaRPr>
          </a:p>
        </p:txBody>
      </p:sp>
      <p:graphicFrame>
        <p:nvGraphicFramePr>
          <p:cNvPr id="20" name="Group 27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184394361"/>
              </p:ext>
            </p:extLst>
          </p:nvPr>
        </p:nvGraphicFramePr>
        <p:xfrm>
          <a:off x="3815260" y="1680485"/>
          <a:ext cx="4947740" cy="4267200"/>
        </p:xfrm>
        <a:graphic>
          <a:graphicData uri="http://schemas.openxmlformats.org/drawingml/2006/table">
            <a:tbl>
              <a:tblPr/>
              <a:tblGrid>
                <a:gridCol w="494774"/>
                <a:gridCol w="494774"/>
                <a:gridCol w="494774"/>
                <a:gridCol w="494774"/>
                <a:gridCol w="494774"/>
                <a:gridCol w="494774"/>
                <a:gridCol w="494774"/>
                <a:gridCol w="494774"/>
                <a:gridCol w="494774"/>
                <a:gridCol w="494774"/>
              </a:tblGrid>
              <a:tr h="274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0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1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2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3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4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5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6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7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8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9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0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ea typeface="ＭＳ Ｐゴシック" pitchFamily="-112" charset="-128"/>
                          <a:cs typeface="+mn-cs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1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ea typeface="ＭＳ Ｐゴシック" pitchFamily="-112" charset="-128"/>
                          <a:cs typeface="+mn-cs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ea typeface="ＭＳ Ｐゴシック" pitchFamily="-112" charset="-128"/>
                          <a:cs typeface="+mn-cs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ea typeface="ＭＳ Ｐゴシック" pitchFamily="-112" charset="-128"/>
                          <a:cs typeface="+mn-cs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ea typeface="ＭＳ Ｐゴシック" pitchFamily="-112" charset="-128"/>
                          <a:cs typeface="+mn-cs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ea typeface="ＭＳ Ｐゴシック" pitchFamily="-112" charset="-128"/>
                          <a:cs typeface="+mn-cs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ea typeface="ＭＳ Ｐゴシック" pitchFamily="-112" charset="-128"/>
                          <a:cs typeface="+mn-cs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ea typeface="ＭＳ Ｐゴシック" pitchFamily="-112" charset="-128"/>
                          <a:cs typeface="+mn-cs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ea typeface="ＭＳ Ｐゴシック" pitchFamily="-112" charset="-128"/>
                          <a:cs typeface="+mn-cs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ea typeface="ＭＳ Ｐゴシック" pitchFamily="-112" charset="-128"/>
                          <a:cs typeface="+mn-cs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ea typeface="ＭＳ Ｐゴシック" pitchFamily="-112" charset="-128"/>
                          <a:cs typeface="+mn-cs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2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ea typeface="ＭＳ Ｐゴシック" pitchFamily="-112" charset="-128"/>
                          <a:cs typeface="+mn-cs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ea typeface="ＭＳ Ｐゴシック" pitchFamily="-112" charset="-128"/>
                          <a:cs typeface="+mn-cs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ea typeface="ＭＳ Ｐゴシック" pitchFamily="-112" charset="-128"/>
                          <a:cs typeface="+mn-cs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ea typeface="ＭＳ Ｐゴシック" pitchFamily="-112" charset="-128"/>
                          <a:cs typeface="+mn-cs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ea typeface="ＭＳ Ｐゴシック" pitchFamily="-112" charset="-128"/>
                          <a:cs typeface="+mn-cs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ea typeface="ＭＳ Ｐゴシック" pitchFamily="-112" charset="-128"/>
                          <a:cs typeface="+mn-cs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ea typeface="ＭＳ Ｐゴシック" pitchFamily="-112" charset="-128"/>
                          <a:cs typeface="+mn-cs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3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ea typeface="ＭＳ Ｐゴシック" pitchFamily="-112" charset="-128"/>
                          <a:cs typeface="+mn-cs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ea typeface="ＭＳ Ｐゴシック" pitchFamily="-112" charset="-128"/>
                          <a:cs typeface="+mn-cs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ea typeface="ＭＳ Ｐゴシック" pitchFamily="-112" charset="-128"/>
                          <a:cs typeface="+mn-cs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ea typeface="ＭＳ Ｐゴシック" pitchFamily="-112" charset="-128"/>
                          <a:cs typeface="+mn-cs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4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ea typeface="ＭＳ Ｐゴシック" pitchFamily="-112" charset="-128"/>
                          <a:cs typeface="+mn-cs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ea typeface="ＭＳ Ｐゴシック" pitchFamily="-112" charset="-128"/>
                          <a:cs typeface="+mn-cs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ea typeface="ＭＳ Ｐゴシック" pitchFamily="-112" charset="-128"/>
                          <a:cs typeface="+mn-cs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ea typeface="ＭＳ Ｐゴシック" pitchFamily="-112" charset="-128"/>
                          <a:cs typeface="+mn-cs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ea typeface="ＭＳ Ｐゴシック" pitchFamily="-112" charset="-128"/>
                          <a:cs typeface="+mn-cs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5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6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7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8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Oval 1"/>
          <p:cNvSpPr/>
          <p:nvPr/>
        </p:nvSpPr>
        <p:spPr>
          <a:xfrm>
            <a:off x="3810000" y="1655463"/>
            <a:ext cx="533400" cy="50061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1920240" y="5245914"/>
            <a:ext cx="365760" cy="36576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ounded Rectangle 27"/>
          <p:cNvSpPr/>
          <p:nvPr/>
        </p:nvSpPr>
        <p:spPr>
          <a:xfrm rot="5400000">
            <a:off x="6285975" y="-320946"/>
            <a:ext cx="502920" cy="4451133"/>
          </a:xfrm>
          <a:prstGeom prst="roundRect">
            <a:avLst>
              <a:gd name="adj" fmla="val 42374"/>
            </a:avLst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ounded Rectangle 28"/>
          <p:cNvSpPr/>
          <p:nvPr/>
        </p:nvSpPr>
        <p:spPr>
          <a:xfrm rot="5400000">
            <a:off x="2605808" y="5419299"/>
            <a:ext cx="502920" cy="716867"/>
          </a:xfrm>
          <a:prstGeom prst="roundRect">
            <a:avLst>
              <a:gd name="adj" fmla="val 42374"/>
            </a:avLst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ounded Rectangle 29"/>
          <p:cNvSpPr/>
          <p:nvPr/>
        </p:nvSpPr>
        <p:spPr>
          <a:xfrm rot="7842612">
            <a:off x="5798076" y="1166452"/>
            <a:ext cx="502920" cy="5760434"/>
          </a:xfrm>
          <a:prstGeom prst="roundRect">
            <a:avLst>
              <a:gd name="adj" fmla="val 42374"/>
            </a:avLst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ounded Rectangle 30"/>
          <p:cNvSpPr/>
          <p:nvPr/>
        </p:nvSpPr>
        <p:spPr>
          <a:xfrm rot="10800000">
            <a:off x="1837519" y="2048191"/>
            <a:ext cx="801041" cy="2697480"/>
          </a:xfrm>
          <a:prstGeom prst="roundRect">
            <a:avLst>
              <a:gd name="adj" fmla="val 42374"/>
            </a:avLst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240234" y="1046946"/>
            <a:ext cx="3220298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500" b="1" dirty="0" smtClean="0">
                <a:latin typeface="Arial Narrow" pitchFamily="34" charset="0"/>
              </a:rPr>
              <a:t>Honeyeater </a:t>
            </a:r>
            <a:r>
              <a:rPr lang="en-US" sz="2500" b="1" baseline="-25000" dirty="0" err="1" smtClean="0">
                <a:latin typeface="Arial Narrow" pitchFamily="34" charset="0"/>
              </a:rPr>
              <a:t>x</a:t>
            </a:r>
            <a:r>
              <a:rPr lang="en-US" sz="2500" b="1" dirty="0" err="1" smtClean="0">
                <a:latin typeface="Arial Narrow" pitchFamily="34" charset="0"/>
              </a:rPr>
              <a:t>S</a:t>
            </a:r>
            <a:r>
              <a:rPr lang="en-US" sz="2500" b="1" dirty="0" smtClean="0">
                <a:latin typeface="Arial Narrow" pitchFamily="34" charset="0"/>
              </a:rPr>
              <a:t> and </a:t>
            </a:r>
            <a:r>
              <a:rPr lang="en-US" sz="2500" b="1" baseline="-25000" dirty="0" err="1" smtClean="0">
                <a:latin typeface="Arial Narrow" pitchFamily="34" charset="0"/>
              </a:rPr>
              <a:t>x</a:t>
            </a:r>
            <a:r>
              <a:rPr lang="en-US" sz="2500" b="1" dirty="0" err="1" smtClean="0">
                <a:latin typeface="Arial Narrow" pitchFamily="34" charset="0"/>
              </a:rPr>
              <a:t>F</a:t>
            </a:r>
            <a:endParaRPr lang="en-US" sz="2500" b="1" dirty="0" smtClean="0">
              <a:latin typeface="Arial Narrow" pitchFamily="34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3947596" y="1066800"/>
            <a:ext cx="4663004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500" b="1" dirty="0" smtClean="0">
                <a:latin typeface="Arial Narrow" pitchFamily="34" charset="0"/>
              </a:rPr>
              <a:t>General Honeyeater Leslie matrix</a:t>
            </a:r>
          </a:p>
        </p:txBody>
      </p:sp>
    </p:spTree>
    <p:extLst>
      <p:ext uri="{BB962C8B-B14F-4D97-AF65-F5344CB8AC3E}">
        <p14:creationId xmlns:p14="http://schemas.microsoft.com/office/powerpoint/2010/main" xmlns="" val="4028222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6" grpId="0" animBg="1"/>
      <p:bldP spid="28" grpId="0" animBg="1"/>
      <p:bldP spid="29" grpId="0" animBg="1"/>
      <p:bldP spid="30" grpId="0" animBg="1"/>
      <p:bldP spid="31" grpId="0" animBg="1"/>
      <p:bldP spid="33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/>
          <p:cNvSpPr txBox="1"/>
          <p:nvPr/>
        </p:nvSpPr>
        <p:spPr>
          <a:xfrm>
            <a:off x="672664" y="107732"/>
            <a:ext cx="774086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 smtClean="0">
                <a:latin typeface="Arial Narrow" pitchFamily="34" charset="0"/>
              </a:rPr>
              <a:t>Honeyeater Leslie Matrix</a:t>
            </a:r>
            <a:endParaRPr lang="en-US" sz="3000" b="1" dirty="0">
              <a:latin typeface="Arial Narrow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28600" y="4924098"/>
            <a:ext cx="8643938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300" b="1" dirty="0" smtClean="0">
                <a:latin typeface="Arial Narrow" pitchFamily="34" charset="0"/>
              </a:rPr>
              <a:t>We can now </a:t>
            </a:r>
            <a:r>
              <a:rPr lang="en-US" sz="2300" b="1" dirty="0">
                <a:latin typeface="Arial Narrow" pitchFamily="34" charset="0"/>
              </a:rPr>
              <a:t>forecast age-structured population </a:t>
            </a:r>
            <a:r>
              <a:rPr lang="en-US" sz="2300" b="1" dirty="0" smtClean="0">
                <a:latin typeface="Arial Narrow" pitchFamily="34" charset="0"/>
              </a:rPr>
              <a:t>growth</a:t>
            </a:r>
            <a:endParaRPr lang="en-US" sz="2300" b="1" dirty="0">
              <a:latin typeface="Arial Narrow" pitchFamily="34" charset="0"/>
            </a:endParaRPr>
          </a:p>
          <a:p>
            <a:pPr algn="ctr"/>
            <a:r>
              <a:rPr lang="en-US" sz="2300" b="1" dirty="0" smtClean="0">
                <a:latin typeface="Arial Narrow" pitchFamily="34" charset="0"/>
              </a:rPr>
              <a:t>given the age distribution of the population (i.e., a column vector</a:t>
            </a:r>
            <a:r>
              <a:rPr lang="en-US" sz="2300" b="1" smtClean="0">
                <a:latin typeface="Arial Narrow" pitchFamily="34" charset="0"/>
              </a:rPr>
              <a:t>, N</a:t>
            </a:r>
            <a:r>
              <a:rPr lang="en-US" sz="2300" b="1" baseline="-25000" smtClean="0">
                <a:latin typeface="Arial Narrow" pitchFamily="34" charset="0"/>
              </a:rPr>
              <a:t>t</a:t>
            </a:r>
            <a:r>
              <a:rPr lang="en-US" sz="2300" b="1" dirty="0" smtClean="0">
                <a:latin typeface="Arial Narrow" pitchFamily="34" charset="0"/>
              </a:rPr>
              <a:t>)!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2137404" y="5877326"/>
            <a:ext cx="4564391" cy="675873"/>
            <a:chOff x="2137404" y="5877326"/>
            <a:chExt cx="4564391" cy="675873"/>
          </a:xfrm>
        </p:grpSpPr>
        <p:sp>
          <p:nvSpPr>
            <p:cNvPr id="24" name="Rectangle 23"/>
            <p:cNvSpPr/>
            <p:nvPr/>
          </p:nvSpPr>
          <p:spPr>
            <a:xfrm>
              <a:off x="2137404" y="5877326"/>
              <a:ext cx="4564391" cy="675873"/>
            </a:xfrm>
            <a:prstGeom prst="rect">
              <a:avLst/>
            </a:prstGeom>
            <a:solidFill>
              <a:srgbClr val="F1FBB3"/>
            </a:solidFill>
            <a:ln w="28575">
              <a:solidFill>
                <a:srgbClr val="D3C05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2137405" y="5959366"/>
              <a:ext cx="4564390" cy="4770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2500" b="1" dirty="0" smtClean="0">
                  <a:latin typeface="Arial Narrow" pitchFamily="34" charset="0"/>
                </a:rPr>
                <a:t>We’ll do an example </a:t>
              </a:r>
              <a:r>
                <a:rPr lang="en-US" sz="2500" b="1" smtClean="0">
                  <a:latin typeface="Arial Narrow" pitchFamily="34" charset="0"/>
                </a:rPr>
                <a:t>next class</a:t>
              </a:r>
              <a:endParaRPr lang="en-US" sz="2500" b="1" dirty="0" smtClean="0">
                <a:latin typeface="Arial Narrow" pitchFamily="34" charset="0"/>
              </a:endParaRPr>
            </a:p>
          </p:txBody>
        </p:sp>
      </p:grpSp>
      <p:graphicFrame>
        <p:nvGraphicFramePr>
          <p:cNvPr id="25" name="Group 27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726680359"/>
              </p:ext>
            </p:extLst>
          </p:nvPr>
        </p:nvGraphicFramePr>
        <p:xfrm>
          <a:off x="825060" y="990600"/>
          <a:ext cx="7480740" cy="3749040"/>
        </p:xfrm>
        <a:graphic>
          <a:graphicData uri="http://schemas.openxmlformats.org/drawingml/2006/table">
            <a:tbl>
              <a:tblPr/>
              <a:tblGrid>
                <a:gridCol w="748074"/>
                <a:gridCol w="748074"/>
                <a:gridCol w="748074"/>
                <a:gridCol w="748074"/>
                <a:gridCol w="748074"/>
                <a:gridCol w="748074"/>
                <a:gridCol w="748074"/>
                <a:gridCol w="748074"/>
                <a:gridCol w="748074"/>
                <a:gridCol w="748074"/>
              </a:tblGrid>
              <a:tr h="3672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0.48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0.48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0.48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0.48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0.48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0.48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0.48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0.48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0.48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72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0.703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72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ＭＳ Ｐゴシック" pitchFamily="-112" charset="-128"/>
                          <a:cs typeface="+mn-cs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0.717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ＭＳ Ｐゴシック" pitchFamily="-112" charset="-128"/>
                          <a:cs typeface="+mn-cs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ＭＳ Ｐゴシック" pitchFamily="-112" charset="-128"/>
                          <a:cs typeface="+mn-cs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ＭＳ Ｐゴシック" pitchFamily="-112" charset="-128"/>
                          <a:cs typeface="+mn-cs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ＭＳ Ｐゴシック" pitchFamily="-112" charset="-128"/>
                          <a:cs typeface="+mn-cs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ＭＳ Ｐゴシック" pitchFamily="-112" charset="-128"/>
                          <a:cs typeface="+mn-cs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ＭＳ Ｐゴシック" pitchFamily="-112" charset="-128"/>
                          <a:cs typeface="+mn-cs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ＭＳ Ｐゴシック" pitchFamily="-112" charset="-128"/>
                          <a:cs typeface="+mn-cs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ＭＳ Ｐゴシック" pitchFamily="-112" charset="-128"/>
                          <a:cs typeface="+mn-cs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72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ＭＳ Ｐゴシック" pitchFamily="-112" charset="-128"/>
                          <a:cs typeface="+mn-cs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ＭＳ Ｐゴシック" pitchFamily="-112" charset="-128"/>
                          <a:cs typeface="+mn-cs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0.751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ＭＳ Ｐゴシック" pitchFamily="-112" charset="-128"/>
                          <a:cs typeface="+mn-cs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ＭＳ Ｐゴシック" pitchFamily="-112" charset="-128"/>
                          <a:cs typeface="+mn-cs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ＭＳ Ｐゴシック" pitchFamily="-112" charset="-128"/>
                          <a:cs typeface="+mn-cs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ＭＳ Ｐゴシック" pitchFamily="-112" charset="-128"/>
                          <a:cs typeface="+mn-cs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ＭＳ Ｐゴシック" pitchFamily="-112" charset="-128"/>
                          <a:cs typeface="+mn-cs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ＭＳ Ｐゴシック" pitchFamily="-112" charset="-128"/>
                          <a:cs typeface="+mn-cs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ＭＳ Ｐゴシック" pitchFamily="-112" charset="-128"/>
                          <a:cs typeface="+mn-cs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72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0.769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72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ＭＳ Ｐゴシック" pitchFamily="-112" charset="-128"/>
                          <a:cs typeface="+mn-cs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ＭＳ Ｐゴシック" pitchFamily="-112" charset="-128"/>
                          <a:cs typeface="+mn-cs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ＭＳ Ｐゴシック" pitchFamily="-112" charset="-128"/>
                          <a:cs typeface="+mn-cs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ＭＳ Ｐゴシック" pitchFamily="-112" charset="-128"/>
                          <a:cs typeface="+mn-cs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0.746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ＭＳ Ｐゴシック" pitchFamily="-112" charset="-128"/>
                          <a:cs typeface="+mn-cs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ＭＳ Ｐゴシック" pitchFamily="-112" charset="-128"/>
                          <a:cs typeface="+mn-cs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ＭＳ Ｐゴシック" pitchFamily="-112" charset="-128"/>
                          <a:cs typeface="+mn-cs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ＭＳ Ｐゴシック" pitchFamily="-112" charset="-128"/>
                          <a:cs typeface="+mn-cs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ＭＳ Ｐゴシック" pitchFamily="-112" charset="-128"/>
                          <a:cs typeface="+mn-cs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72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0.717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72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0.806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72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0.778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72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0.667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751690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672664" y="107732"/>
            <a:ext cx="77408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latin typeface="Arial Narrow" pitchFamily="34" charset="0"/>
              </a:rPr>
              <a:t>Looking Ahead</a:t>
            </a:r>
            <a:endParaRPr lang="en-US" sz="3200" b="1" dirty="0">
              <a:latin typeface="Arial Narrow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81000" y="1341596"/>
            <a:ext cx="6413936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u="sng" dirty="0" smtClean="0">
                <a:latin typeface="Arial Narrow" pitchFamily="34" charset="0"/>
                <a:cs typeface="Arial" pitchFamily="34" charset="0"/>
              </a:rPr>
              <a:t>Next Class</a:t>
            </a:r>
            <a:r>
              <a:rPr lang="en-US" sz="2400" b="1" dirty="0" smtClean="0">
                <a:latin typeface="Arial Narrow" pitchFamily="34" charset="0"/>
                <a:cs typeface="Arial" pitchFamily="34" charset="0"/>
              </a:rPr>
              <a:t>:</a:t>
            </a:r>
            <a:endParaRPr lang="en-US" sz="2400" b="1" dirty="0">
              <a:latin typeface="Arial Narrow" pitchFamily="34" charset="0"/>
              <a:cs typeface="Arial" pitchFamily="34" charset="0"/>
            </a:endParaRPr>
          </a:p>
          <a:p>
            <a:pPr algn="ctr"/>
            <a:endParaRPr lang="en-US" sz="1000" b="1" dirty="0">
              <a:latin typeface="Arial Narrow" pitchFamily="34" charset="0"/>
              <a:cs typeface="Arial" pitchFamily="34" charset="0"/>
            </a:endParaRPr>
          </a:p>
          <a:p>
            <a:pPr algn="ctr"/>
            <a:r>
              <a:rPr lang="en-US" sz="2600" b="1" dirty="0" smtClean="0">
                <a:latin typeface="Arial Narrow" pitchFamily="34" charset="0"/>
                <a:cs typeface="Arial" pitchFamily="34" charset="0"/>
              </a:rPr>
              <a:t>Continue with </a:t>
            </a:r>
            <a:r>
              <a:rPr lang="en-US" sz="2600" b="1" u="sng" dirty="0" smtClean="0">
                <a:latin typeface="Arial Narrow" pitchFamily="34" charset="0"/>
                <a:cs typeface="Arial" pitchFamily="34" charset="0"/>
              </a:rPr>
              <a:t>Age Structure</a:t>
            </a:r>
          </a:p>
          <a:p>
            <a:pPr algn="ctr"/>
            <a:r>
              <a:rPr lang="en-US" sz="2600" b="1" dirty="0" smtClean="0">
                <a:latin typeface="Arial Narrow" pitchFamily="34" charset="0"/>
                <a:cs typeface="Arial" pitchFamily="34" charset="0"/>
              </a:rPr>
              <a:t>Practice </a:t>
            </a:r>
            <a:r>
              <a:rPr lang="en-US" sz="2600" b="1" u="sng" dirty="0" smtClean="0">
                <a:latin typeface="Arial Narrow" pitchFamily="34" charset="0"/>
                <a:cs typeface="Arial" pitchFamily="34" charset="0"/>
              </a:rPr>
              <a:t>forecasting</a:t>
            </a:r>
            <a:r>
              <a:rPr lang="en-US" sz="2600" b="1" dirty="0" smtClean="0">
                <a:latin typeface="Arial Narrow" pitchFamily="34" charset="0"/>
                <a:cs typeface="Arial" pitchFamily="34" charset="0"/>
              </a:rPr>
              <a:t> growth</a:t>
            </a:r>
          </a:p>
          <a:p>
            <a:pPr algn="ctr"/>
            <a:endParaRPr lang="en-US" sz="2400" b="1" u="sng" dirty="0" smtClean="0">
              <a:latin typeface="Arial Narrow" pitchFamily="34" charset="0"/>
              <a:cs typeface="Arial" pitchFamily="34" charset="0"/>
            </a:endParaRPr>
          </a:p>
          <a:p>
            <a:pPr algn="ctr"/>
            <a:endParaRPr lang="en-US" sz="2400" b="1" u="sng" dirty="0">
              <a:latin typeface="Arial Narrow" pitchFamily="34" charset="0"/>
              <a:cs typeface="Arial" pitchFamily="34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6629400" y="4263365"/>
            <a:ext cx="1700784" cy="1223035"/>
          </a:xfrm>
          <a:prstGeom prst="rect">
            <a:avLst/>
          </a:prstGeom>
          <a:noFill/>
          <a:ln w="28575">
            <a:solidFill>
              <a:srgbClr val="D3C05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1684"/>
          <a:stretch/>
        </p:blipFill>
        <p:spPr bwMode="auto">
          <a:xfrm>
            <a:off x="6604061" y="1495754"/>
            <a:ext cx="1701739" cy="1293642"/>
          </a:xfrm>
          <a:prstGeom prst="rect">
            <a:avLst/>
          </a:prstGeom>
          <a:noFill/>
          <a:ln w="28575">
            <a:solidFill>
              <a:srgbClr val="D3C05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852058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23196" y="1084065"/>
            <a:ext cx="5226268" cy="2195349"/>
          </a:xfrm>
          <a:prstGeom prst="rect">
            <a:avLst/>
          </a:prstGeom>
          <a:solidFill>
            <a:schemeClr val="bg1"/>
          </a:solidFill>
          <a:ln w="28575">
            <a:solidFill>
              <a:srgbClr val="D3C05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0427" t="20724" r="4752" b="42516"/>
          <a:stretch/>
        </p:blipFill>
        <p:spPr bwMode="auto">
          <a:xfrm>
            <a:off x="504498" y="1219232"/>
            <a:ext cx="4104288" cy="19222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6"/>
          <p:cNvSpPr/>
          <p:nvPr/>
        </p:nvSpPr>
        <p:spPr>
          <a:xfrm>
            <a:off x="386260" y="1187699"/>
            <a:ext cx="1219200" cy="369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54570" y="1187699"/>
            <a:ext cx="13899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latin typeface="Arial Narrow" pitchFamily="34" charset="0"/>
              </a:rPr>
              <a:t>Table 4.1</a:t>
            </a:r>
          </a:p>
        </p:txBody>
      </p:sp>
      <p:grpSp>
        <p:nvGrpSpPr>
          <p:cNvPr id="36" name="Group 35"/>
          <p:cNvGrpSpPr/>
          <p:nvPr/>
        </p:nvGrpSpPr>
        <p:grpSpPr>
          <a:xfrm>
            <a:off x="4464268" y="1613367"/>
            <a:ext cx="1006366" cy="1528098"/>
            <a:chOff x="4632434" y="2281902"/>
            <a:chExt cx="1006366" cy="1528098"/>
          </a:xfrm>
        </p:grpSpPr>
        <p:sp>
          <p:nvSpPr>
            <p:cNvPr id="17" name="Rectangle 16"/>
            <p:cNvSpPr/>
            <p:nvPr/>
          </p:nvSpPr>
          <p:spPr>
            <a:xfrm>
              <a:off x="4706004" y="2281902"/>
              <a:ext cx="932796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b="1" dirty="0" smtClean="0">
                  <a:solidFill>
                    <a:schemeClr val="accent6">
                      <a:lumMod val="75000"/>
                    </a:schemeClr>
                  </a:solidFill>
                  <a:latin typeface="Arial Narrow" pitchFamily="34" charset="0"/>
                </a:rPr>
                <a:t>1995?</a:t>
              </a: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4684978" y="2923034"/>
              <a:ext cx="932796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b="1" baseline="-25000" dirty="0" smtClean="0">
                  <a:solidFill>
                    <a:schemeClr val="accent6">
                      <a:lumMod val="75000"/>
                    </a:schemeClr>
                  </a:solidFill>
                  <a:latin typeface="Arial Narrow" pitchFamily="34" charset="0"/>
                </a:rPr>
                <a:t>1</a:t>
              </a:r>
              <a:r>
                <a:rPr lang="en-US" b="1" dirty="0" smtClean="0">
                  <a:solidFill>
                    <a:schemeClr val="accent6">
                      <a:lumMod val="75000"/>
                    </a:schemeClr>
                  </a:solidFill>
                  <a:latin typeface="Arial Narrow" pitchFamily="34" charset="0"/>
                </a:rPr>
                <a:t>N</a:t>
              </a:r>
              <a:r>
                <a:rPr lang="en-US" b="1" baseline="-25000" dirty="0" smtClean="0">
                  <a:solidFill>
                    <a:schemeClr val="accent6">
                      <a:lumMod val="75000"/>
                    </a:schemeClr>
                  </a:solidFill>
                  <a:latin typeface="Arial Narrow" pitchFamily="34" charset="0"/>
                </a:rPr>
                <a:t>1995</a:t>
              </a:r>
              <a:endParaRPr lang="en-US" b="1" baseline="-25000" dirty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endParaRP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4682348" y="2635468"/>
              <a:ext cx="932796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b="1" baseline="-25000" dirty="0" smtClean="0">
                  <a:solidFill>
                    <a:schemeClr val="accent6">
                      <a:lumMod val="75000"/>
                    </a:schemeClr>
                  </a:solidFill>
                  <a:latin typeface="Arial Narrow" pitchFamily="34" charset="0"/>
                </a:rPr>
                <a:t>0</a:t>
              </a:r>
              <a:r>
                <a:rPr lang="en-US" b="1" dirty="0" smtClean="0">
                  <a:solidFill>
                    <a:schemeClr val="accent6">
                      <a:lumMod val="75000"/>
                    </a:schemeClr>
                  </a:solidFill>
                  <a:latin typeface="Arial Narrow" pitchFamily="34" charset="0"/>
                </a:rPr>
                <a:t>N</a:t>
              </a:r>
              <a:r>
                <a:rPr lang="en-US" b="1" baseline="-25000" dirty="0" smtClean="0">
                  <a:solidFill>
                    <a:schemeClr val="accent6">
                      <a:lumMod val="75000"/>
                    </a:schemeClr>
                  </a:solidFill>
                  <a:latin typeface="Arial Narrow" pitchFamily="34" charset="0"/>
                </a:rPr>
                <a:t>1995</a:t>
              </a: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4684978" y="3168868"/>
              <a:ext cx="932796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b="1" baseline="-25000" dirty="0" smtClean="0">
                  <a:solidFill>
                    <a:schemeClr val="accent6">
                      <a:lumMod val="75000"/>
                    </a:schemeClr>
                  </a:solidFill>
                  <a:latin typeface="Arial Narrow" pitchFamily="34" charset="0"/>
                </a:rPr>
                <a:t>2</a:t>
              </a:r>
              <a:r>
                <a:rPr lang="en-US" b="1" dirty="0" smtClean="0">
                  <a:solidFill>
                    <a:schemeClr val="accent6">
                      <a:lumMod val="75000"/>
                    </a:schemeClr>
                  </a:solidFill>
                  <a:latin typeface="Arial Narrow" pitchFamily="34" charset="0"/>
                </a:rPr>
                <a:t>N</a:t>
              </a:r>
              <a:r>
                <a:rPr lang="en-US" b="1" baseline="-25000" dirty="0" smtClean="0">
                  <a:solidFill>
                    <a:schemeClr val="accent6">
                      <a:lumMod val="75000"/>
                    </a:schemeClr>
                  </a:solidFill>
                  <a:latin typeface="Arial Narrow" pitchFamily="34" charset="0"/>
                </a:rPr>
                <a:t>1995</a:t>
              </a:r>
              <a:endParaRPr lang="en-US" b="1" baseline="-25000" dirty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endParaRP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4684978" y="3440668"/>
              <a:ext cx="932796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b="1" baseline="-25000" dirty="0" smtClean="0">
                  <a:solidFill>
                    <a:schemeClr val="accent6">
                      <a:lumMod val="75000"/>
                    </a:schemeClr>
                  </a:solidFill>
                  <a:latin typeface="Arial Narrow" pitchFamily="34" charset="0"/>
                </a:rPr>
                <a:t>3</a:t>
              </a:r>
              <a:r>
                <a:rPr lang="en-US" b="1" dirty="0" smtClean="0">
                  <a:solidFill>
                    <a:schemeClr val="accent6">
                      <a:lumMod val="75000"/>
                    </a:schemeClr>
                  </a:solidFill>
                  <a:latin typeface="Arial Narrow" pitchFamily="34" charset="0"/>
                </a:rPr>
                <a:t>N</a:t>
              </a:r>
              <a:r>
                <a:rPr lang="en-US" b="1" baseline="-25000" dirty="0" smtClean="0">
                  <a:solidFill>
                    <a:schemeClr val="accent6">
                      <a:lumMod val="75000"/>
                    </a:schemeClr>
                  </a:solidFill>
                  <a:latin typeface="Arial Narrow" pitchFamily="34" charset="0"/>
                </a:rPr>
                <a:t>1995</a:t>
              </a:r>
              <a:endParaRPr lang="en-US" b="1" baseline="-25000" dirty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endParaRPr>
            </a:p>
          </p:txBody>
        </p:sp>
        <p:cxnSp>
          <p:nvCxnSpPr>
            <p:cNvPr id="3" name="Straight Connector 2"/>
            <p:cNvCxnSpPr/>
            <p:nvPr/>
          </p:nvCxnSpPr>
          <p:spPr>
            <a:xfrm>
              <a:off x="4641632" y="2297668"/>
              <a:ext cx="892066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>
              <a:off x="4632434" y="2667000"/>
              <a:ext cx="892066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5" name="Group 54"/>
          <p:cNvGrpSpPr/>
          <p:nvPr/>
        </p:nvGrpSpPr>
        <p:grpSpPr>
          <a:xfrm>
            <a:off x="5778064" y="931665"/>
            <a:ext cx="3137336" cy="1785600"/>
            <a:chOff x="5778064" y="2806440"/>
            <a:chExt cx="3137336" cy="1785600"/>
          </a:xfrm>
        </p:grpSpPr>
        <p:sp>
          <p:nvSpPr>
            <p:cNvPr id="49" name="Rectangle 48"/>
            <p:cNvSpPr/>
            <p:nvPr/>
          </p:nvSpPr>
          <p:spPr>
            <a:xfrm>
              <a:off x="5778064" y="2806440"/>
              <a:ext cx="3137336" cy="17856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45" name="Picture 2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l="10233" t="17355" r="61771" b="41116"/>
            <a:stretch/>
          </p:blipFill>
          <p:spPr bwMode="auto">
            <a:xfrm>
              <a:off x="5943600" y="2934566"/>
              <a:ext cx="1046291" cy="155994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46" name="Picture 2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l="44498" t="17355" r="5404" b="41156"/>
            <a:stretch/>
          </p:blipFill>
          <p:spPr bwMode="auto">
            <a:xfrm>
              <a:off x="6888867" y="2937584"/>
              <a:ext cx="1870488" cy="15569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47" name="Rectangle 46"/>
            <p:cNvSpPr/>
            <p:nvPr/>
          </p:nvSpPr>
          <p:spPr>
            <a:xfrm>
              <a:off x="8347471" y="2991691"/>
              <a:ext cx="480849" cy="29464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ectangle 47"/>
            <p:cNvSpPr/>
            <p:nvPr/>
          </p:nvSpPr>
          <p:spPr>
            <a:xfrm>
              <a:off x="8147773" y="2928600"/>
              <a:ext cx="736095" cy="41549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sz="2000" b="1" dirty="0" smtClean="0">
                  <a:latin typeface="Arial Narrow" pitchFamily="34" charset="0"/>
                </a:rPr>
                <a:t>(</a:t>
              </a:r>
              <a:r>
                <a:rPr lang="en-US" sz="2000" b="1" baseline="-25000" dirty="0" err="1" smtClean="0">
                  <a:latin typeface="Arial Narrow" pitchFamily="34" charset="0"/>
                </a:rPr>
                <a:t>x</a:t>
              </a:r>
              <a:r>
                <a:rPr lang="en-US" sz="2000" b="1" dirty="0" err="1" smtClean="0">
                  <a:latin typeface="Arial Narrow" pitchFamily="34" charset="0"/>
                </a:rPr>
                <a:t>S</a:t>
              </a:r>
              <a:r>
                <a:rPr lang="en-US" sz="2000" b="1" dirty="0" smtClean="0">
                  <a:latin typeface="Arial Narrow" pitchFamily="34" charset="0"/>
                </a:rPr>
                <a:t>)</a:t>
              </a:r>
              <a:endParaRPr lang="en-US" sz="2000" b="1" u="sng" dirty="0" smtClean="0">
                <a:latin typeface="Arial Narrow" pitchFamily="34" charset="0"/>
              </a:endParaRPr>
            </a:p>
          </p:txBody>
        </p:sp>
      </p:grpSp>
      <p:grpSp>
        <p:nvGrpSpPr>
          <p:cNvPr id="56" name="Group 55"/>
          <p:cNvGrpSpPr/>
          <p:nvPr/>
        </p:nvGrpSpPr>
        <p:grpSpPr>
          <a:xfrm>
            <a:off x="5766712" y="2868197"/>
            <a:ext cx="3137336" cy="587584"/>
            <a:chOff x="5766712" y="1808360"/>
            <a:chExt cx="3137336" cy="587584"/>
          </a:xfrm>
        </p:grpSpPr>
        <p:sp>
          <p:nvSpPr>
            <p:cNvPr id="51" name="Rectangle 50"/>
            <p:cNvSpPr/>
            <p:nvPr/>
          </p:nvSpPr>
          <p:spPr>
            <a:xfrm>
              <a:off x="5766712" y="1808360"/>
              <a:ext cx="3137336" cy="58758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Rectangle 49"/>
            <p:cNvSpPr/>
            <p:nvPr/>
          </p:nvSpPr>
          <p:spPr>
            <a:xfrm>
              <a:off x="6257342" y="1886604"/>
              <a:ext cx="1988024" cy="44627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2300" b="1" baseline="-25000" dirty="0" smtClean="0">
                  <a:latin typeface="Arial Narrow" pitchFamily="34" charset="0"/>
                </a:rPr>
                <a:t>adult </a:t>
              </a:r>
              <a:r>
                <a:rPr lang="en-US" sz="2300" b="1" baseline="-25000" dirty="0" err="1" smtClean="0">
                  <a:latin typeface="Arial Narrow" pitchFamily="34" charset="0"/>
                </a:rPr>
                <a:t>x</a:t>
              </a:r>
              <a:r>
                <a:rPr lang="en-US" sz="2300" b="1" dirty="0" err="1" smtClean="0">
                  <a:latin typeface="Arial Narrow" pitchFamily="34" charset="0"/>
                </a:rPr>
                <a:t>F</a:t>
              </a:r>
              <a:r>
                <a:rPr lang="en-US" sz="2300" b="1" dirty="0" smtClean="0">
                  <a:latin typeface="Arial Narrow" pitchFamily="34" charset="0"/>
                </a:rPr>
                <a:t> = 0.48</a:t>
              </a:r>
              <a:endParaRPr lang="en-US" sz="2300" b="1" u="sng" dirty="0" smtClean="0">
                <a:latin typeface="Arial Narrow" pitchFamily="34" charset="0"/>
              </a:endParaRPr>
            </a:p>
          </p:txBody>
        </p:sp>
      </p:grpSp>
      <p:sp>
        <p:nvSpPr>
          <p:cNvPr id="43" name="Rectangle 42"/>
          <p:cNvSpPr/>
          <p:nvPr/>
        </p:nvSpPr>
        <p:spPr>
          <a:xfrm>
            <a:off x="841845" y="3887450"/>
            <a:ext cx="7463955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b="1" dirty="0" smtClean="0">
                <a:latin typeface="Arial Narrow" pitchFamily="34" charset="0"/>
              </a:rPr>
              <a:t>Using the general survival and fecundity equations, </a:t>
            </a:r>
          </a:p>
          <a:p>
            <a:pPr algn="ctr"/>
            <a:endParaRPr lang="en-US" sz="1500" b="1" dirty="0">
              <a:latin typeface="Arial Narrow" pitchFamily="34" charset="0"/>
            </a:endParaRPr>
          </a:p>
          <a:p>
            <a:pPr algn="ctr"/>
            <a:r>
              <a:rPr lang="en-US" sz="2200" b="1" dirty="0" smtClean="0">
                <a:latin typeface="Arial Narrow" pitchFamily="34" charset="0"/>
              </a:rPr>
              <a:t>we developed a series of equations to predict population size for each age class from one year to the next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672664" y="107732"/>
            <a:ext cx="774086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 smtClean="0">
                <a:latin typeface="Arial Narrow" pitchFamily="34" charset="0"/>
              </a:rPr>
              <a:t>Recap from Last Class</a:t>
            </a:r>
            <a:endParaRPr lang="en-US" sz="3000" b="1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19308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23196" y="1084065"/>
            <a:ext cx="5226268" cy="2195349"/>
          </a:xfrm>
          <a:prstGeom prst="rect">
            <a:avLst/>
          </a:prstGeom>
          <a:solidFill>
            <a:schemeClr val="bg1"/>
          </a:solidFill>
          <a:ln w="28575">
            <a:solidFill>
              <a:srgbClr val="D3C05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0427" t="20724" r="4752" b="42516"/>
          <a:stretch/>
        </p:blipFill>
        <p:spPr bwMode="auto">
          <a:xfrm>
            <a:off x="504498" y="1219232"/>
            <a:ext cx="4104288" cy="19222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6"/>
          <p:cNvSpPr/>
          <p:nvPr/>
        </p:nvSpPr>
        <p:spPr>
          <a:xfrm>
            <a:off x="386260" y="1187699"/>
            <a:ext cx="1219200" cy="369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54570" y="1187699"/>
            <a:ext cx="13899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latin typeface="Arial Narrow" pitchFamily="34" charset="0"/>
              </a:rPr>
              <a:t>Table 4.1</a:t>
            </a:r>
          </a:p>
        </p:txBody>
      </p:sp>
      <p:grpSp>
        <p:nvGrpSpPr>
          <p:cNvPr id="36" name="Group 35"/>
          <p:cNvGrpSpPr/>
          <p:nvPr/>
        </p:nvGrpSpPr>
        <p:grpSpPr>
          <a:xfrm>
            <a:off x="4464268" y="1613367"/>
            <a:ext cx="1006366" cy="1528098"/>
            <a:chOff x="4632434" y="2281902"/>
            <a:chExt cx="1006366" cy="1528098"/>
          </a:xfrm>
        </p:grpSpPr>
        <p:sp>
          <p:nvSpPr>
            <p:cNvPr id="17" name="Rectangle 16"/>
            <p:cNvSpPr/>
            <p:nvPr/>
          </p:nvSpPr>
          <p:spPr>
            <a:xfrm>
              <a:off x="4706004" y="2281902"/>
              <a:ext cx="932796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b="1" dirty="0" smtClean="0">
                  <a:solidFill>
                    <a:schemeClr val="accent6">
                      <a:lumMod val="75000"/>
                    </a:schemeClr>
                  </a:solidFill>
                  <a:latin typeface="Arial Narrow" pitchFamily="34" charset="0"/>
                </a:rPr>
                <a:t>1995?</a:t>
              </a: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4684978" y="2923034"/>
              <a:ext cx="932796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b="1" baseline="-25000" dirty="0" smtClean="0">
                  <a:solidFill>
                    <a:schemeClr val="accent6">
                      <a:lumMod val="75000"/>
                    </a:schemeClr>
                  </a:solidFill>
                  <a:latin typeface="Arial Narrow" pitchFamily="34" charset="0"/>
                </a:rPr>
                <a:t>1</a:t>
              </a:r>
              <a:r>
                <a:rPr lang="en-US" b="1" dirty="0" smtClean="0">
                  <a:solidFill>
                    <a:schemeClr val="accent6">
                      <a:lumMod val="75000"/>
                    </a:schemeClr>
                  </a:solidFill>
                  <a:latin typeface="Arial Narrow" pitchFamily="34" charset="0"/>
                </a:rPr>
                <a:t>N</a:t>
              </a:r>
              <a:r>
                <a:rPr lang="en-US" b="1" baseline="-25000" dirty="0" smtClean="0">
                  <a:solidFill>
                    <a:schemeClr val="accent6">
                      <a:lumMod val="75000"/>
                    </a:schemeClr>
                  </a:solidFill>
                  <a:latin typeface="Arial Narrow" pitchFamily="34" charset="0"/>
                </a:rPr>
                <a:t>1995</a:t>
              </a:r>
              <a:endParaRPr lang="en-US" b="1" baseline="-25000" dirty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endParaRP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4682348" y="2635468"/>
              <a:ext cx="932796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b="1" baseline="-25000" dirty="0" smtClean="0">
                  <a:solidFill>
                    <a:schemeClr val="accent6">
                      <a:lumMod val="75000"/>
                    </a:schemeClr>
                  </a:solidFill>
                  <a:latin typeface="Arial Narrow" pitchFamily="34" charset="0"/>
                </a:rPr>
                <a:t>0</a:t>
              </a:r>
              <a:r>
                <a:rPr lang="en-US" b="1" dirty="0" smtClean="0">
                  <a:solidFill>
                    <a:schemeClr val="accent6">
                      <a:lumMod val="75000"/>
                    </a:schemeClr>
                  </a:solidFill>
                  <a:latin typeface="Arial Narrow" pitchFamily="34" charset="0"/>
                </a:rPr>
                <a:t>N</a:t>
              </a:r>
              <a:r>
                <a:rPr lang="en-US" b="1" baseline="-25000" dirty="0" smtClean="0">
                  <a:solidFill>
                    <a:schemeClr val="accent6">
                      <a:lumMod val="75000"/>
                    </a:schemeClr>
                  </a:solidFill>
                  <a:latin typeface="Arial Narrow" pitchFamily="34" charset="0"/>
                </a:rPr>
                <a:t>1995</a:t>
              </a: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4684978" y="3168868"/>
              <a:ext cx="932796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b="1" baseline="-25000" dirty="0" smtClean="0">
                  <a:solidFill>
                    <a:schemeClr val="accent6">
                      <a:lumMod val="75000"/>
                    </a:schemeClr>
                  </a:solidFill>
                  <a:latin typeface="Arial Narrow" pitchFamily="34" charset="0"/>
                </a:rPr>
                <a:t>2</a:t>
              </a:r>
              <a:r>
                <a:rPr lang="en-US" b="1" dirty="0" smtClean="0">
                  <a:solidFill>
                    <a:schemeClr val="accent6">
                      <a:lumMod val="75000"/>
                    </a:schemeClr>
                  </a:solidFill>
                  <a:latin typeface="Arial Narrow" pitchFamily="34" charset="0"/>
                </a:rPr>
                <a:t>N</a:t>
              </a:r>
              <a:r>
                <a:rPr lang="en-US" b="1" baseline="-25000" dirty="0" smtClean="0">
                  <a:solidFill>
                    <a:schemeClr val="accent6">
                      <a:lumMod val="75000"/>
                    </a:schemeClr>
                  </a:solidFill>
                  <a:latin typeface="Arial Narrow" pitchFamily="34" charset="0"/>
                </a:rPr>
                <a:t>1995</a:t>
              </a:r>
              <a:endParaRPr lang="en-US" b="1" baseline="-25000" dirty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endParaRP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4684978" y="3440668"/>
              <a:ext cx="932796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b="1" baseline="-25000" dirty="0" smtClean="0">
                  <a:solidFill>
                    <a:schemeClr val="accent6">
                      <a:lumMod val="75000"/>
                    </a:schemeClr>
                  </a:solidFill>
                  <a:latin typeface="Arial Narrow" pitchFamily="34" charset="0"/>
                </a:rPr>
                <a:t>3</a:t>
              </a:r>
              <a:r>
                <a:rPr lang="en-US" b="1" dirty="0" smtClean="0">
                  <a:solidFill>
                    <a:schemeClr val="accent6">
                      <a:lumMod val="75000"/>
                    </a:schemeClr>
                  </a:solidFill>
                  <a:latin typeface="Arial Narrow" pitchFamily="34" charset="0"/>
                </a:rPr>
                <a:t>N</a:t>
              </a:r>
              <a:r>
                <a:rPr lang="en-US" b="1" baseline="-25000" dirty="0" smtClean="0">
                  <a:solidFill>
                    <a:schemeClr val="accent6">
                      <a:lumMod val="75000"/>
                    </a:schemeClr>
                  </a:solidFill>
                  <a:latin typeface="Arial Narrow" pitchFamily="34" charset="0"/>
                </a:rPr>
                <a:t>1995</a:t>
              </a:r>
              <a:endParaRPr lang="en-US" b="1" baseline="-25000" dirty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endParaRPr>
            </a:p>
          </p:txBody>
        </p:sp>
        <p:cxnSp>
          <p:nvCxnSpPr>
            <p:cNvPr id="3" name="Straight Connector 2"/>
            <p:cNvCxnSpPr/>
            <p:nvPr/>
          </p:nvCxnSpPr>
          <p:spPr>
            <a:xfrm>
              <a:off x="4641632" y="2297668"/>
              <a:ext cx="892066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>
              <a:off x="4632434" y="2667000"/>
              <a:ext cx="892066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5" name="Group 54"/>
          <p:cNvGrpSpPr/>
          <p:nvPr/>
        </p:nvGrpSpPr>
        <p:grpSpPr>
          <a:xfrm>
            <a:off x="5778064" y="931665"/>
            <a:ext cx="3137336" cy="1785600"/>
            <a:chOff x="5778064" y="2806440"/>
            <a:chExt cx="3137336" cy="1785600"/>
          </a:xfrm>
        </p:grpSpPr>
        <p:sp>
          <p:nvSpPr>
            <p:cNvPr id="49" name="Rectangle 48"/>
            <p:cNvSpPr/>
            <p:nvPr/>
          </p:nvSpPr>
          <p:spPr>
            <a:xfrm>
              <a:off x="5778064" y="2806440"/>
              <a:ext cx="3137336" cy="17856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45" name="Picture 2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l="10233" t="17355" r="61771" b="41116"/>
            <a:stretch/>
          </p:blipFill>
          <p:spPr bwMode="auto">
            <a:xfrm>
              <a:off x="5943600" y="2934566"/>
              <a:ext cx="1046291" cy="155994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46" name="Picture 2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l="44498" t="17355" r="5404" b="41156"/>
            <a:stretch/>
          </p:blipFill>
          <p:spPr bwMode="auto">
            <a:xfrm>
              <a:off x="6888867" y="2937584"/>
              <a:ext cx="1870488" cy="15569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47" name="Rectangle 46"/>
            <p:cNvSpPr/>
            <p:nvPr/>
          </p:nvSpPr>
          <p:spPr>
            <a:xfrm>
              <a:off x="8347471" y="2991691"/>
              <a:ext cx="480849" cy="29464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ectangle 47"/>
            <p:cNvSpPr/>
            <p:nvPr/>
          </p:nvSpPr>
          <p:spPr>
            <a:xfrm>
              <a:off x="8147773" y="2928600"/>
              <a:ext cx="736095" cy="41549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sz="2000" b="1" dirty="0" smtClean="0">
                  <a:latin typeface="Arial Narrow" pitchFamily="34" charset="0"/>
                </a:rPr>
                <a:t>(</a:t>
              </a:r>
              <a:r>
                <a:rPr lang="en-US" sz="2000" b="1" baseline="-25000" dirty="0" err="1" smtClean="0">
                  <a:latin typeface="Arial Narrow" pitchFamily="34" charset="0"/>
                </a:rPr>
                <a:t>x</a:t>
              </a:r>
              <a:r>
                <a:rPr lang="en-US" sz="2000" b="1" dirty="0" err="1" smtClean="0">
                  <a:latin typeface="Arial Narrow" pitchFamily="34" charset="0"/>
                </a:rPr>
                <a:t>S</a:t>
              </a:r>
              <a:r>
                <a:rPr lang="en-US" sz="2000" b="1" dirty="0" smtClean="0">
                  <a:latin typeface="Arial Narrow" pitchFamily="34" charset="0"/>
                </a:rPr>
                <a:t>)</a:t>
              </a:r>
              <a:endParaRPr lang="en-US" sz="2000" b="1" u="sng" dirty="0" smtClean="0">
                <a:latin typeface="Arial Narrow" pitchFamily="34" charset="0"/>
              </a:endParaRPr>
            </a:p>
          </p:txBody>
        </p:sp>
      </p:grpSp>
      <p:grpSp>
        <p:nvGrpSpPr>
          <p:cNvPr id="56" name="Group 55"/>
          <p:cNvGrpSpPr/>
          <p:nvPr/>
        </p:nvGrpSpPr>
        <p:grpSpPr>
          <a:xfrm>
            <a:off x="5766712" y="2868197"/>
            <a:ext cx="3137336" cy="587584"/>
            <a:chOff x="5766712" y="1808360"/>
            <a:chExt cx="3137336" cy="587584"/>
          </a:xfrm>
        </p:grpSpPr>
        <p:sp>
          <p:nvSpPr>
            <p:cNvPr id="51" name="Rectangle 50"/>
            <p:cNvSpPr/>
            <p:nvPr/>
          </p:nvSpPr>
          <p:spPr>
            <a:xfrm>
              <a:off x="5766712" y="1808360"/>
              <a:ext cx="3137336" cy="58758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Rectangle 49"/>
            <p:cNvSpPr/>
            <p:nvPr/>
          </p:nvSpPr>
          <p:spPr>
            <a:xfrm>
              <a:off x="6257342" y="1886604"/>
              <a:ext cx="1988024" cy="44627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2300" b="1" baseline="-25000" dirty="0" smtClean="0">
                  <a:latin typeface="Arial Narrow" pitchFamily="34" charset="0"/>
                </a:rPr>
                <a:t>adult </a:t>
              </a:r>
              <a:r>
                <a:rPr lang="en-US" sz="2300" b="1" baseline="-25000" dirty="0" err="1" smtClean="0">
                  <a:latin typeface="Arial Narrow" pitchFamily="34" charset="0"/>
                </a:rPr>
                <a:t>x</a:t>
              </a:r>
              <a:r>
                <a:rPr lang="en-US" sz="2300" b="1" dirty="0" err="1" smtClean="0">
                  <a:latin typeface="Arial Narrow" pitchFamily="34" charset="0"/>
                </a:rPr>
                <a:t>F</a:t>
              </a:r>
              <a:r>
                <a:rPr lang="en-US" sz="2300" b="1" dirty="0" smtClean="0">
                  <a:latin typeface="Arial Narrow" pitchFamily="34" charset="0"/>
                </a:rPr>
                <a:t> = 0.48</a:t>
              </a:r>
              <a:endParaRPr lang="en-US" sz="2300" b="1" u="sng" dirty="0" smtClean="0">
                <a:latin typeface="Arial Narrow" pitchFamily="34" charset="0"/>
              </a:endParaRPr>
            </a:p>
          </p:txBody>
        </p:sp>
      </p:grpSp>
      <p:sp>
        <p:nvSpPr>
          <p:cNvPr id="43" name="Rectangle 42"/>
          <p:cNvSpPr/>
          <p:nvPr/>
        </p:nvSpPr>
        <p:spPr>
          <a:xfrm>
            <a:off x="308445" y="3505200"/>
            <a:ext cx="7463955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 dirty="0" smtClean="0">
                <a:latin typeface="Arial Narrow" pitchFamily="34" charset="0"/>
              </a:rPr>
              <a:t>How many age 0 individuals will there be in 1995?</a:t>
            </a:r>
          </a:p>
        </p:txBody>
      </p:sp>
      <p:sp>
        <p:nvSpPr>
          <p:cNvPr id="27" name="Rectangle 26"/>
          <p:cNvSpPr/>
          <p:nvPr/>
        </p:nvSpPr>
        <p:spPr>
          <a:xfrm>
            <a:off x="304800" y="5331411"/>
            <a:ext cx="6324599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 baseline="-25000" dirty="0" smtClean="0">
                <a:latin typeface="Arial Narrow" pitchFamily="34" charset="0"/>
              </a:rPr>
              <a:t>0</a:t>
            </a:r>
            <a:r>
              <a:rPr lang="en-US" sz="2200" b="1" dirty="0" smtClean="0">
                <a:latin typeface="Arial Narrow" pitchFamily="34" charset="0"/>
              </a:rPr>
              <a:t>N</a:t>
            </a:r>
            <a:r>
              <a:rPr lang="en-US" sz="2200" b="1" baseline="-25000" dirty="0" smtClean="0">
                <a:latin typeface="Arial Narrow" pitchFamily="34" charset="0"/>
              </a:rPr>
              <a:t>1995</a:t>
            </a:r>
            <a:r>
              <a:rPr lang="en-US" sz="2200" b="1" dirty="0" smtClean="0">
                <a:latin typeface="Arial Narrow" pitchFamily="34" charset="0"/>
              </a:rPr>
              <a:t> = </a:t>
            </a:r>
            <a:r>
              <a:rPr lang="en-US" sz="2200" b="1" baseline="-25000" dirty="0" smtClean="0">
                <a:latin typeface="Arial Narrow" pitchFamily="34" charset="0"/>
              </a:rPr>
              <a:t>adult </a:t>
            </a:r>
            <a:r>
              <a:rPr lang="en-US" sz="2200" b="1" baseline="-25000" dirty="0" err="1" smtClean="0">
                <a:latin typeface="Arial Narrow" pitchFamily="34" charset="0"/>
              </a:rPr>
              <a:t>x</a:t>
            </a:r>
            <a:r>
              <a:rPr lang="en-US" sz="2200" b="1" dirty="0" err="1" smtClean="0">
                <a:latin typeface="Arial Narrow" pitchFamily="34" charset="0"/>
              </a:rPr>
              <a:t>F</a:t>
            </a:r>
            <a:r>
              <a:rPr lang="en-US" sz="2200" b="1" dirty="0" smtClean="0">
                <a:latin typeface="Arial Narrow" pitchFamily="34" charset="0"/>
              </a:rPr>
              <a:t> * </a:t>
            </a:r>
            <a:r>
              <a:rPr lang="en-US" sz="2200" b="1" baseline="-25000" dirty="0" smtClean="0">
                <a:latin typeface="Arial Narrow" pitchFamily="34" charset="0"/>
              </a:rPr>
              <a:t>1</a:t>
            </a:r>
            <a:r>
              <a:rPr lang="en-US" sz="2200" b="1" dirty="0" smtClean="0">
                <a:latin typeface="Arial Narrow" pitchFamily="34" charset="0"/>
              </a:rPr>
              <a:t>N</a:t>
            </a:r>
            <a:r>
              <a:rPr lang="en-US" sz="2200" b="1" baseline="-25000" dirty="0" smtClean="0">
                <a:latin typeface="Arial Narrow" pitchFamily="34" charset="0"/>
              </a:rPr>
              <a:t>1994</a:t>
            </a:r>
            <a:r>
              <a:rPr lang="en-US" sz="2200" b="1" dirty="0" smtClean="0">
                <a:latin typeface="Arial Narrow" pitchFamily="34" charset="0"/>
              </a:rPr>
              <a:t> + </a:t>
            </a:r>
            <a:r>
              <a:rPr lang="en-US" sz="2200" b="1" baseline="-25000" dirty="0" smtClean="0">
                <a:latin typeface="Arial Narrow" pitchFamily="34" charset="0"/>
              </a:rPr>
              <a:t>adult </a:t>
            </a:r>
            <a:r>
              <a:rPr lang="en-US" sz="2200" b="1" baseline="-25000" dirty="0" err="1" smtClean="0">
                <a:latin typeface="Arial Narrow" pitchFamily="34" charset="0"/>
              </a:rPr>
              <a:t>x</a:t>
            </a:r>
            <a:r>
              <a:rPr lang="en-US" sz="2200" b="1" dirty="0" err="1" smtClean="0">
                <a:latin typeface="Arial Narrow" pitchFamily="34" charset="0"/>
              </a:rPr>
              <a:t>F</a:t>
            </a:r>
            <a:r>
              <a:rPr lang="en-US" sz="2200" b="1" dirty="0" smtClean="0">
                <a:latin typeface="Arial Narrow" pitchFamily="34" charset="0"/>
              </a:rPr>
              <a:t> * </a:t>
            </a:r>
            <a:r>
              <a:rPr lang="en-US" sz="2200" b="1" baseline="-25000" dirty="0" smtClean="0">
                <a:latin typeface="Arial Narrow" pitchFamily="34" charset="0"/>
              </a:rPr>
              <a:t>2</a:t>
            </a:r>
            <a:r>
              <a:rPr lang="en-US" sz="2200" b="1" dirty="0" smtClean="0">
                <a:latin typeface="Arial Narrow" pitchFamily="34" charset="0"/>
              </a:rPr>
              <a:t>N</a:t>
            </a:r>
            <a:r>
              <a:rPr lang="en-US" sz="2200" b="1" baseline="-25000" dirty="0" smtClean="0">
                <a:latin typeface="Arial Narrow" pitchFamily="34" charset="0"/>
              </a:rPr>
              <a:t>1994</a:t>
            </a:r>
            <a:r>
              <a:rPr lang="en-US" sz="2200" b="1" dirty="0" smtClean="0">
                <a:latin typeface="Arial Narrow" pitchFamily="34" charset="0"/>
              </a:rPr>
              <a:t> + </a:t>
            </a:r>
            <a:r>
              <a:rPr lang="en-US" sz="2200" b="1" baseline="-25000" dirty="0" smtClean="0">
                <a:latin typeface="Arial Narrow" pitchFamily="34" charset="0"/>
              </a:rPr>
              <a:t>adult </a:t>
            </a:r>
            <a:r>
              <a:rPr lang="en-US" sz="2200" b="1" baseline="-25000" dirty="0" err="1" smtClean="0">
                <a:latin typeface="Arial Narrow" pitchFamily="34" charset="0"/>
              </a:rPr>
              <a:t>x</a:t>
            </a:r>
            <a:r>
              <a:rPr lang="en-US" sz="2200" b="1" dirty="0" err="1" smtClean="0">
                <a:latin typeface="Arial Narrow" pitchFamily="34" charset="0"/>
              </a:rPr>
              <a:t>F</a:t>
            </a:r>
            <a:r>
              <a:rPr lang="en-US" sz="2200" b="1" dirty="0" smtClean="0">
                <a:latin typeface="Arial Narrow" pitchFamily="34" charset="0"/>
              </a:rPr>
              <a:t> * </a:t>
            </a:r>
            <a:r>
              <a:rPr lang="en-US" sz="2200" b="1" baseline="-25000" dirty="0" smtClean="0">
                <a:latin typeface="Arial Narrow" pitchFamily="34" charset="0"/>
              </a:rPr>
              <a:t>3</a:t>
            </a:r>
            <a:r>
              <a:rPr lang="en-US" sz="2200" b="1" dirty="0" smtClean="0">
                <a:latin typeface="Arial Narrow" pitchFamily="34" charset="0"/>
              </a:rPr>
              <a:t>N</a:t>
            </a:r>
            <a:r>
              <a:rPr lang="en-US" sz="2200" b="1" baseline="-25000" dirty="0" smtClean="0">
                <a:latin typeface="Arial Narrow" pitchFamily="34" charset="0"/>
              </a:rPr>
              <a:t>1994</a:t>
            </a:r>
          </a:p>
        </p:txBody>
      </p:sp>
      <p:sp>
        <p:nvSpPr>
          <p:cNvPr id="29" name="Rectangle 28"/>
          <p:cNvSpPr/>
          <p:nvPr/>
        </p:nvSpPr>
        <p:spPr>
          <a:xfrm>
            <a:off x="302170" y="3980755"/>
            <a:ext cx="2251843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 dirty="0" smtClean="0">
                <a:latin typeface="Arial Narrow" pitchFamily="34" charset="0"/>
              </a:rPr>
              <a:t>General equation:</a:t>
            </a:r>
          </a:p>
        </p:txBody>
      </p:sp>
      <p:sp>
        <p:nvSpPr>
          <p:cNvPr id="31" name="Rectangle 30"/>
          <p:cNvSpPr/>
          <p:nvPr/>
        </p:nvSpPr>
        <p:spPr>
          <a:xfrm>
            <a:off x="2579487" y="3975536"/>
            <a:ext cx="1230513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 baseline="-25000" dirty="0" smtClean="0">
                <a:latin typeface="Arial Narrow" pitchFamily="34" charset="0"/>
              </a:rPr>
              <a:t>0</a:t>
            </a:r>
            <a:r>
              <a:rPr lang="en-US" sz="2200" b="1" dirty="0" smtClean="0">
                <a:latin typeface="Arial Narrow" pitchFamily="34" charset="0"/>
              </a:rPr>
              <a:t>N</a:t>
            </a:r>
            <a:r>
              <a:rPr lang="en-US" sz="2200" b="1" baseline="-25000" dirty="0" smtClean="0">
                <a:latin typeface="Arial Narrow" pitchFamily="34" charset="0"/>
              </a:rPr>
              <a:t>t+1 </a:t>
            </a:r>
            <a:r>
              <a:rPr lang="en-US" sz="2200" b="1" dirty="0" smtClean="0">
                <a:latin typeface="Arial Narrow" pitchFamily="34" charset="0"/>
              </a:rPr>
              <a:t> =</a:t>
            </a:r>
            <a:endParaRPr lang="en-US" sz="2200" b="1" baseline="-25000" dirty="0" smtClean="0">
              <a:latin typeface="Arial Narrow" pitchFamily="34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3469016" y="3983419"/>
            <a:ext cx="1072457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 baseline="-25000" dirty="0" smtClean="0">
                <a:latin typeface="Arial Narrow" pitchFamily="34" charset="0"/>
              </a:rPr>
              <a:t>0</a:t>
            </a:r>
            <a:r>
              <a:rPr lang="en-US" sz="2200" b="1" dirty="0" smtClean="0">
                <a:latin typeface="Arial Narrow" pitchFamily="34" charset="0"/>
              </a:rPr>
              <a:t>F * </a:t>
            </a:r>
            <a:r>
              <a:rPr lang="en-US" sz="2200" b="1" baseline="-25000" dirty="0" smtClean="0">
                <a:latin typeface="Arial Narrow" pitchFamily="34" charset="0"/>
              </a:rPr>
              <a:t>0</a:t>
            </a:r>
            <a:r>
              <a:rPr lang="en-US" sz="2200" b="1" dirty="0" smtClean="0">
                <a:latin typeface="Arial Narrow" pitchFamily="34" charset="0"/>
              </a:rPr>
              <a:t>N</a:t>
            </a:r>
            <a:r>
              <a:rPr lang="en-US" sz="2200" b="1" baseline="-25000" dirty="0" smtClean="0">
                <a:latin typeface="Arial Narrow" pitchFamily="34" charset="0"/>
              </a:rPr>
              <a:t>t</a:t>
            </a:r>
          </a:p>
        </p:txBody>
      </p:sp>
      <p:sp>
        <p:nvSpPr>
          <p:cNvPr id="34" name="Rectangle 33"/>
          <p:cNvSpPr/>
          <p:nvPr/>
        </p:nvSpPr>
        <p:spPr>
          <a:xfrm>
            <a:off x="4372302" y="3980755"/>
            <a:ext cx="1377257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 dirty="0" smtClean="0">
                <a:latin typeface="Arial Narrow" pitchFamily="34" charset="0"/>
              </a:rPr>
              <a:t>+  </a:t>
            </a:r>
            <a:r>
              <a:rPr lang="en-US" sz="2200" b="1" baseline="-25000" dirty="0" smtClean="0">
                <a:latin typeface="Arial Narrow" pitchFamily="34" charset="0"/>
              </a:rPr>
              <a:t> 1</a:t>
            </a:r>
            <a:r>
              <a:rPr lang="en-US" sz="2200" b="1" dirty="0" smtClean="0">
                <a:latin typeface="Arial Narrow" pitchFamily="34" charset="0"/>
              </a:rPr>
              <a:t>F * </a:t>
            </a:r>
            <a:r>
              <a:rPr lang="en-US" sz="2200" b="1" baseline="-25000" dirty="0">
                <a:latin typeface="Arial Narrow" pitchFamily="34" charset="0"/>
              </a:rPr>
              <a:t>1</a:t>
            </a:r>
            <a:r>
              <a:rPr lang="en-US" sz="2200" b="1" dirty="0" smtClean="0">
                <a:latin typeface="Arial Narrow" pitchFamily="34" charset="0"/>
              </a:rPr>
              <a:t>N</a:t>
            </a:r>
            <a:r>
              <a:rPr lang="en-US" sz="2200" b="1" baseline="-25000" dirty="0" smtClean="0">
                <a:latin typeface="Arial Narrow" pitchFamily="34" charset="0"/>
              </a:rPr>
              <a:t>t</a:t>
            </a:r>
          </a:p>
        </p:txBody>
      </p:sp>
      <p:sp>
        <p:nvSpPr>
          <p:cNvPr id="38" name="Rectangle 37"/>
          <p:cNvSpPr/>
          <p:nvPr/>
        </p:nvSpPr>
        <p:spPr>
          <a:xfrm>
            <a:off x="5556943" y="3980755"/>
            <a:ext cx="1377257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 dirty="0" smtClean="0">
                <a:latin typeface="Arial Narrow" pitchFamily="34" charset="0"/>
              </a:rPr>
              <a:t>+  </a:t>
            </a:r>
            <a:r>
              <a:rPr lang="en-US" sz="2200" b="1" baseline="-25000" dirty="0" smtClean="0">
                <a:latin typeface="Arial Narrow" pitchFamily="34" charset="0"/>
              </a:rPr>
              <a:t> 2</a:t>
            </a:r>
            <a:r>
              <a:rPr lang="en-US" sz="2200" b="1" dirty="0" smtClean="0">
                <a:latin typeface="Arial Narrow" pitchFamily="34" charset="0"/>
              </a:rPr>
              <a:t>F * </a:t>
            </a:r>
            <a:r>
              <a:rPr lang="en-US" sz="2200" b="1" baseline="-25000" dirty="0" smtClean="0">
                <a:latin typeface="Arial Narrow" pitchFamily="34" charset="0"/>
              </a:rPr>
              <a:t>2</a:t>
            </a:r>
            <a:r>
              <a:rPr lang="en-US" sz="2200" b="1" dirty="0" smtClean="0">
                <a:latin typeface="Arial Narrow" pitchFamily="34" charset="0"/>
              </a:rPr>
              <a:t>N</a:t>
            </a:r>
            <a:r>
              <a:rPr lang="en-US" sz="2200" b="1" baseline="-25000" dirty="0" smtClean="0">
                <a:latin typeface="Arial Narrow" pitchFamily="34" charset="0"/>
              </a:rPr>
              <a:t>t</a:t>
            </a:r>
          </a:p>
        </p:txBody>
      </p:sp>
      <p:sp>
        <p:nvSpPr>
          <p:cNvPr id="39" name="Rectangle 38"/>
          <p:cNvSpPr/>
          <p:nvPr/>
        </p:nvSpPr>
        <p:spPr>
          <a:xfrm>
            <a:off x="6776143" y="3980755"/>
            <a:ext cx="1377257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 dirty="0" smtClean="0">
                <a:latin typeface="Arial Narrow" pitchFamily="34" charset="0"/>
              </a:rPr>
              <a:t>+  </a:t>
            </a:r>
            <a:r>
              <a:rPr lang="en-US" sz="2200" b="1" baseline="-25000" dirty="0" smtClean="0">
                <a:latin typeface="Arial Narrow" pitchFamily="34" charset="0"/>
              </a:rPr>
              <a:t> 3</a:t>
            </a:r>
            <a:r>
              <a:rPr lang="en-US" sz="2200" b="1" dirty="0" smtClean="0">
                <a:latin typeface="Arial Narrow" pitchFamily="34" charset="0"/>
              </a:rPr>
              <a:t>F * </a:t>
            </a:r>
            <a:r>
              <a:rPr lang="en-US" sz="2200" b="1" baseline="-25000" dirty="0" smtClean="0">
                <a:latin typeface="Arial Narrow" pitchFamily="34" charset="0"/>
              </a:rPr>
              <a:t>3</a:t>
            </a:r>
            <a:r>
              <a:rPr lang="en-US" sz="2200" b="1" dirty="0" smtClean="0">
                <a:latin typeface="Arial Narrow" pitchFamily="34" charset="0"/>
              </a:rPr>
              <a:t>N</a:t>
            </a:r>
            <a:r>
              <a:rPr lang="en-US" sz="2200" b="1" baseline="-25000" dirty="0" smtClean="0">
                <a:latin typeface="Arial Narrow" pitchFamily="34" charset="0"/>
              </a:rPr>
              <a:t>t</a:t>
            </a:r>
          </a:p>
        </p:txBody>
      </p:sp>
      <p:sp>
        <p:nvSpPr>
          <p:cNvPr id="40" name="Rectangle 39"/>
          <p:cNvSpPr/>
          <p:nvPr/>
        </p:nvSpPr>
        <p:spPr>
          <a:xfrm>
            <a:off x="304800" y="4876800"/>
            <a:ext cx="87630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 dirty="0" smtClean="0">
                <a:latin typeface="Arial Narrow" pitchFamily="34" charset="0"/>
              </a:rPr>
              <a:t>For honeyeaters, we are assuming:  </a:t>
            </a:r>
            <a:r>
              <a:rPr lang="en-US" sz="2200" b="1" baseline="-25000" dirty="0" smtClean="0">
                <a:latin typeface="Arial Narrow" pitchFamily="34" charset="0"/>
              </a:rPr>
              <a:t>0</a:t>
            </a:r>
            <a:r>
              <a:rPr lang="en-US" sz="2200" b="1" dirty="0" smtClean="0">
                <a:latin typeface="Arial Narrow" pitchFamily="34" charset="0"/>
              </a:rPr>
              <a:t>F = 0   and   </a:t>
            </a:r>
            <a:r>
              <a:rPr lang="en-US" sz="2200" b="1" baseline="-25000" dirty="0" smtClean="0">
                <a:latin typeface="Arial Narrow" pitchFamily="34" charset="0"/>
              </a:rPr>
              <a:t>1</a:t>
            </a:r>
            <a:r>
              <a:rPr lang="en-US" sz="2200" b="1" dirty="0" smtClean="0">
                <a:latin typeface="Arial Narrow" pitchFamily="34" charset="0"/>
              </a:rPr>
              <a:t>F = </a:t>
            </a:r>
            <a:r>
              <a:rPr lang="en-US" sz="2200" b="1" baseline="-25000" dirty="0" smtClean="0">
                <a:latin typeface="Arial Narrow" pitchFamily="34" charset="0"/>
              </a:rPr>
              <a:t>2</a:t>
            </a:r>
            <a:r>
              <a:rPr lang="en-US" sz="2200" b="1" dirty="0" smtClean="0">
                <a:latin typeface="Arial Narrow" pitchFamily="34" charset="0"/>
              </a:rPr>
              <a:t>F = </a:t>
            </a:r>
            <a:r>
              <a:rPr lang="en-US" sz="2200" b="1" baseline="-25000" dirty="0" smtClean="0">
                <a:latin typeface="Arial Narrow" pitchFamily="34" charset="0"/>
              </a:rPr>
              <a:t>3</a:t>
            </a:r>
            <a:r>
              <a:rPr lang="en-US" sz="2200" b="1" dirty="0" smtClean="0">
                <a:latin typeface="Arial Narrow" pitchFamily="34" charset="0"/>
              </a:rPr>
              <a:t>F = </a:t>
            </a:r>
            <a:r>
              <a:rPr lang="en-US" sz="2200" b="1" baseline="-25000" dirty="0" smtClean="0">
                <a:latin typeface="Arial Narrow" pitchFamily="34" charset="0"/>
              </a:rPr>
              <a:t>4</a:t>
            </a:r>
            <a:r>
              <a:rPr lang="en-US" sz="2200" b="1" dirty="0" smtClean="0">
                <a:latin typeface="Arial Narrow" pitchFamily="34" charset="0"/>
              </a:rPr>
              <a:t>F  =  </a:t>
            </a:r>
            <a:r>
              <a:rPr lang="en-US" sz="2200" b="1" baseline="-25000" dirty="0" smtClean="0">
                <a:latin typeface="Arial Narrow" pitchFamily="34" charset="0"/>
              </a:rPr>
              <a:t>adult </a:t>
            </a:r>
            <a:r>
              <a:rPr lang="en-US" sz="2200" b="1" baseline="-25000" dirty="0" err="1" smtClean="0">
                <a:latin typeface="Arial Narrow" pitchFamily="34" charset="0"/>
              </a:rPr>
              <a:t>x</a:t>
            </a:r>
            <a:r>
              <a:rPr lang="en-US" sz="2200" b="1" dirty="0" err="1" smtClean="0">
                <a:latin typeface="Arial Narrow" pitchFamily="34" charset="0"/>
              </a:rPr>
              <a:t>F</a:t>
            </a:r>
            <a:endParaRPr lang="en-US" sz="2200" b="1" dirty="0" smtClean="0">
              <a:latin typeface="Arial Narrow" pitchFamily="34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304799" y="5762298"/>
            <a:ext cx="7696201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 baseline="-25000" dirty="0" smtClean="0">
                <a:latin typeface="Arial Narrow" pitchFamily="34" charset="0"/>
              </a:rPr>
              <a:t>0</a:t>
            </a:r>
            <a:r>
              <a:rPr lang="en-US" sz="2200" b="1" dirty="0" smtClean="0">
                <a:latin typeface="Arial Narrow" pitchFamily="34" charset="0"/>
              </a:rPr>
              <a:t>N</a:t>
            </a:r>
            <a:r>
              <a:rPr lang="en-US" sz="2200" b="1" baseline="-25000" dirty="0" smtClean="0">
                <a:latin typeface="Arial Narrow" pitchFamily="34" charset="0"/>
              </a:rPr>
              <a:t>1995</a:t>
            </a:r>
            <a:r>
              <a:rPr lang="en-US" sz="2200" b="1" dirty="0" smtClean="0">
                <a:latin typeface="Arial Narrow" pitchFamily="34" charset="0"/>
              </a:rPr>
              <a:t> = 0.48 * 20 + 0.48 * 14 + 0.48 * 10  =  21 age 0 honeyeaters</a:t>
            </a:r>
            <a:endParaRPr lang="en-US" sz="2200" b="1" baseline="-25000" dirty="0" smtClean="0">
              <a:latin typeface="Arial Narrow" pitchFamily="34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3875688" y="1965434"/>
            <a:ext cx="4369678" cy="1567169"/>
            <a:chOff x="3875688" y="1965434"/>
            <a:chExt cx="4369678" cy="1567169"/>
          </a:xfrm>
        </p:grpSpPr>
        <p:sp>
          <p:nvSpPr>
            <p:cNvPr id="2" name="Oval 1"/>
            <p:cNvSpPr/>
            <p:nvPr/>
          </p:nvSpPr>
          <p:spPr>
            <a:xfrm>
              <a:off x="4608786" y="1965434"/>
              <a:ext cx="756746" cy="439935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Oval 36"/>
            <p:cNvSpPr/>
            <p:nvPr/>
          </p:nvSpPr>
          <p:spPr>
            <a:xfrm>
              <a:off x="3875688" y="2211299"/>
              <a:ext cx="756746" cy="95069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Oval 43"/>
            <p:cNvSpPr/>
            <p:nvPr/>
          </p:nvSpPr>
          <p:spPr>
            <a:xfrm>
              <a:off x="6321771" y="2819400"/>
              <a:ext cx="1923595" cy="713203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2" name="TextBox 51"/>
          <p:cNvSpPr txBox="1"/>
          <p:nvPr/>
        </p:nvSpPr>
        <p:spPr>
          <a:xfrm>
            <a:off x="672664" y="107732"/>
            <a:ext cx="774086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 smtClean="0">
                <a:latin typeface="Arial Narrow" pitchFamily="34" charset="0"/>
              </a:rPr>
              <a:t>Recap from Last Class</a:t>
            </a:r>
            <a:endParaRPr lang="en-US" sz="3000" b="1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91376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40" grpId="0"/>
      <p:bldP spid="4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23196" y="1084065"/>
            <a:ext cx="5226268" cy="2195349"/>
          </a:xfrm>
          <a:prstGeom prst="rect">
            <a:avLst/>
          </a:prstGeom>
          <a:solidFill>
            <a:schemeClr val="bg1"/>
          </a:solidFill>
          <a:ln w="28575">
            <a:solidFill>
              <a:srgbClr val="D3C05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0427" t="20724" r="4752" b="42516"/>
          <a:stretch/>
        </p:blipFill>
        <p:spPr bwMode="auto">
          <a:xfrm>
            <a:off x="504498" y="1219232"/>
            <a:ext cx="4104288" cy="19222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6"/>
          <p:cNvSpPr/>
          <p:nvPr/>
        </p:nvSpPr>
        <p:spPr>
          <a:xfrm>
            <a:off x="386260" y="1187699"/>
            <a:ext cx="1219200" cy="369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54570" y="1187699"/>
            <a:ext cx="13899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latin typeface="Arial Narrow" pitchFamily="34" charset="0"/>
              </a:rPr>
              <a:t>Table 4.1</a:t>
            </a:r>
          </a:p>
        </p:txBody>
      </p:sp>
      <p:grpSp>
        <p:nvGrpSpPr>
          <p:cNvPr id="36" name="Group 35"/>
          <p:cNvGrpSpPr/>
          <p:nvPr/>
        </p:nvGrpSpPr>
        <p:grpSpPr>
          <a:xfrm>
            <a:off x="4464268" y="1613367"/>
            <a:ext cx="1006366" cy="1528098"/>
            <a:chOff x="4632434" y="2281902"/>
            <a:chExt cx="1006366" cy="1528098"/>
          </a:xfrm>
        </p:grpSpPr>
        <p:sp>
          <p:nvSpPr>
            <p:cNvPr id="17" name="Rectangle 16"/>
            <p:cNvSpPr/>
            <p:nvPr/>
          </p:nvSpPr>
          <p:spPr>
            <a:xfrm>
              <a:off x="4706004" y="2281902"/>
              <a:ext cx="932796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b="1" dirty="0" smtClean="0">
                  <a:solidFill>
                    <a:schemeClr val="accent6">
                      <a:lumMod val="75000"/>
                    </a:schemeClr>
                  </a:solidFill>
                  <a:latin typeface="Arial Narrow" pitchFamily="34" charset="0"/>
                </a:rPr>
                <a:t>1995?</a:t>
              </a: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4684978" y="2923034"/>
              <a:ext cx="932796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b="1" baseline="-25000" dirty="0" smtClean="0">
                  <a:solidFill>
                    <a:schemeClr val="accent6">
                      <a:lumMod val="75000"/>
                    </a:schemeClr>
                  </a:solidFill>
                  <a:latin typeface="Arial Narrow" pitchFamily="34" charset="0"/>
                </a:rPr>
                <a:t>1</a:t>
              </a:r>
              <a:r>
                <a:rPr lang="en-US" b="1" dirty="0" smtClean="0">
                  <a:solidFill>
                    <a:schemeClr val="accent6">
                      <a:lumMod val="75000"/>
                    </a:schemeClr>
                  </a:solidFill>
                  <a:latin typeface="Arial Narrow" pitchFamily="34" charset="0"/>
                </a:rPr>
                <a:t>N</a:t>
              </a:r>
              <a:r>
                <a:rPr lang="en-US" b="1" baseline="-25000" dirty="0" smtClean="0">
                  <a:solidFill>
                    <a:schemeClr val="accent6">
                      <a:lumMod val="75000"/>
                    </a:schemeClr>
                  </a:solidFill>
                  <a:latin typeface="Arial Narrow" pitchFamily="34" charset="0"/>
                </a:rPr>
                <a:t>1995</a:t>
              </a:r>
              <a:endParaRPr lang="en-US" b="1" baseline="-25000" dirty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endParaRP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4682348" y="2635468"/>
              <a:ext cx="932796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b="1" dirty="0" smtClean="0">
                  <a:solidFill>
                    <a:schemeClr val="accent6">
                      <a:lumMod val="75000"/>
                    </a:schemeClr>
                  </a:solidFill>
                  <a:latin typeface="Arial Narrow" pitchFamily="34" charset="0"/>
                </a:rPr>
                <a:t>21</a:t>
              </a:r>
              <a:endParaRPr lang="en-US" b="1" baseline="-25000" dirty="0" smtClean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endParaRP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4684978" y="3168868"/>
              <a:ext cx="932796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b="1" baseline="-25000" dirty="0" smtClean="0">
                  <a:solidFill>
                    <a:schemeClr val="accent6">
                      <a:lumMod val="75000"/>
                    </a:schemeClr>
                  </a:solidFill>
                  <a:latin typeface="Arial Narrow" pitchFamily="34" charset="0"/>
                </a:rPr>
                <a:t>2</a:t>
              </a:r>
              <a:r>
                <a:rPr lang="en-US" b="1" dirty="0" smtClean="0">
                  <a:solidFill>
                    <a:schemeClr val="accent6">
                      <a:lumMod val="75000"/>
                    </a:schemeClr>
                  </a:solidFill>
                  <a:latin typeface="Arial Narrow" pitchFamily="34" charset="0"/>
                </a:rPr>
                <a:t>N</a:t>
              </a:r>
              <a:r>
                <a:rPr lang="en-US" b="1" baseline="-25000" dirty="0" smtClean="0">
                  <a:solidFill>
                    <a:schemeClr val="accent6">
                      <a:lumMod val="75000"/>
                    </a:schemeClr>
                  </a:solidFill>
                  <a:latin typeface="Arial Narrow" pitchFamily="34" charset="0"/>
                </a:rPr>
                <a:t>1995</a:t>
              </a:r>
              <a:endParaRPr lang="en-US" b="1" baseline="-25000" dirty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endParaRP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4684978" y="3440668"/>
              <a:ext cx="932796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b="1" baseline="-25000" dirty="0" smtClean="0">
                  <a:solidFill>
                    <a:schemeClr val="accent6">
                      <a:lumMod val="75000"/>
                    </a:schemeClr>
                  </a:solidFill>
                  <a:latin typeface="Arial Narrow" pitchFamily="34" charset="0"/>
                </a:rPr>
                <a:t>3</a:t>
              </a:r>
              <a:r>
                <a:rPr lang="en-US" b="1" dirty="0" smtClean="0">
                  <a:solidFill>
                    <a:schemeClr val="accent6">
                      <a:lumMod val="75000"/>
                    </a:schemeClr>
                  </a:solidFill>
                  <a:latin typeface="Arial Narrow" pitchFamily="34" charset="0"/>
                </a:rPr>
                <a:t>N</a:t>
              </a:r>
              <a:r>
                <a:rPr lang="en-US" b="1" baseline="-25000" dirty="0" smtClean="0">
                  <a:solidFill>
                    <a:schemeClr val="accent6">
                      <a:lumMod val="75000"/>
                    </a:schemeClr>
                  </a:solidFill>
                  <a:latin typeface="Arial Narrow" pitchFamily="34" charset="0"/>
                </a:rPr>
                <a:t>1995</a:t>
              </a:r>
              <a:endParaRPr lang="en-US" b="1" baseline="-25000" dirty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endParaRPr>
            </a:p>
          </p:txBody>
        </p:sp>
        <p:cxnSp>
          <p:nvCxnSpPr>
            <p:cNvPr id="3" name="Straight Connector 2"/>
            <p:cNvCxnSpPr/>
            <p:nvPr/>
          </p:nvCxnSpPr>
          <p:spPr>
            <a:xfrm>
              <a:off x="4641632" y="2297668"/>
              <a:ext cx="892066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>
              <a:off x="4632434" y="2667000"/>
              <a:ext cx="892066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5" name="Group 54"/>
          <p:cNvGrpSpPr/>
          <p:nvPr/>
        </p:nvGrpSpPr>
        <p:grpSpPr>
          <a:xfrm>
            <a:off x="5778064" y="931665"/>
            <a:ext cx="3137336" cy="1785600"/>
            <a:chOff x="5778064" y="2806440"/>
            <a:chExt cx="3137336" cy="1785600"/>
          </a:xfrm>
        </p:grpSpPr>
        <p:sp>
          <p:nvSpPr>
            <p:cNvPr id="49" name="Rectangle 48"/>
            <p:cNvSpPr/>
            <p:nvPr/>
          </p:nvSpPr>
          <p:spPr>
            <a:xfrm>
              <a:off x="5778064" y="2806440"/>
              <a:ext cx="3137336" cy="17856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45" name="Picture 2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l="10233" t="17355" r="61771" b="41116"/>
            <a:stretch/>
          </p:blipFill>
          <p:spPr bwMode="auto">
            <a:xfrm>
              <a:off x="5943600" y="2934566"/>
              <a:ext cx="1046291" cy="155994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46" name="Picture 2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l="44498" t="17355" r="5404" b="41156"/>
            <a:stretch/>
          </p:blipFill>
          <p:spPr bwMode="auto">
            <a:xfrm>
              <a:off x="6888867" y="2937584"/>
              <a:ext cx="1870488" cy="15569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47" name="Rectangle 46"/>
            <p:cNvSpPr/>
            <p:nvPr/>
          </p:nvSpPr>
          <p:spPr>
            <a:xfrm>
              <a:off x="8347471" y="2991691"/>
              <a:ext cx="480849" cy="29464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ectangle 47"/>
            <p:cNvSpPr/>
            <p:nvPr/>
          </p:nvSpPr>
          <p:spPr>
            <a:xfrm>
              <a:off x="8147773" y="2928600"/>
              <a:ext cx="736095" cy="41549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sz="2000" b="1" dirty="0" smtClean="0">
                  <a:latin typeface="Arial Narrow" pitchFamily="34" charset="0"/>
                </a:rPr>
                <a:t>(</a:t>
              </a:r>
              <a:r>
                <a:rPr lang="en-US" sz="2000" b="1" baseline="-25000" dirty="0" err="1" smtClean="0">
                  <a:latin typeface="Arial Narrow" pitchFamily="34" charset="0"/>
                </a:rPr>
                <a:t>x</a:t>
              </a:r>
              <a:r>
                <a:rPr lang="en-US" sz="2000" b="1" dirty="0" err="1" smtClean="0">
                  <a:latin typeface="Arial Narrow" pitchFamily="34" charset="0"/>
                </a:rPr>
                <a:t>S</a:t>
              </a:r>
              <a:r>
                <a:rPr lang="en-US" sz="2000" b="1" dirty="0" smtClean="0">
                  <a:latin typeface="Arial Narrow" pitchFamily="34" charset="0"/>
                </a:rPr>
                <a:t>)</a:t>
              </a:r>
              <a:endParaRPr lang="en-US" sz="2000" b="1" u="sng" dirty="0" smtClean="0">
                <a:latin typeface="Arial Narrow" pitchFamily="34" charset="0"/>
              </a:endParaRPr>
            </a:p>
          </p:txBody>
        </p:sp>
      </p:grpSp>
      <p:grpSp>
        <p:nvGrpSpPr>
          <p:cNvPr id="56" name="Group 55"/>
          <p:cNvGrpSpPr/>
          <p:nvPr/>
        </p:nvGrpSpPr>
        <p:grpSpPr>
          <a:xfrm>
            <a:off x="5766712" y="2868197"/>
            <a:ext cx="3137336" cy="587584"/>
            <a:chOff x="5766712" y="1808360"/>
            <a:chExt cx="3137336" cy="587584"/>
          </a:xfrm>
        </p:grpSpPr>
        <p:sp>
          <p:nvSpPr>
            <p:cNvPr id="51" name="Rectangle 50"/>
            <p:cNvSpPr/>
            <p:nvPr/>
          </p:nvSpPr>
          <p:spPr>
            <a:xfrm>
              <a:off x="5766712" y="1808360"/>
              <a:ext cx="3137336" cy="58758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Rectangle 49"/>
            <p:cNvSpPr/>
            <p:nvPr/>
          </p:nvSpPr>
          <p:spPr>
            <a:xfrm>
              <a:off x="6257342" y="1886604"/>
              <a:ext cx="1988024" cy="44627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2300" b="1" baseline="-25000" dirty="0" smtClean="0">
                  <a:latin typeface="Arial Narrow" pitchFamily="34" charset="0"/>
                </a:rPr>
                <a:t>adult </a:t>
              </a:r>
              <a:r>
                <a:rPr lang="en-US" sz="2300" b="1" baseline="-25000" dirty="0" err="1" smtClean="0">
                  <a:latin typeface="Arial Narrow" pitchFamily="34" charset="0"/>
                </a:rPr>
                <a:t>x</a:t>
              </a:r>
              <a:r>
                <a:rPr lang="en-US" sz="2300" b="1" dirty="0" err="1" smtClean="0">
                  <a:latin typeface="Arial Narrow" pitchFamily="34" charset="0"/>
                </a:rPr>
                <a:t>F</a:t>
              </a:r>
              <a:r>
                <a:rPr lang="en-US" sz="2300" b="1" dirty="0" smtClean="0">
                  <a:latin typeface="Arial Narrow" pitchFamily="34" charset="0"/>
                </a:rPr>
                <a:t> = 0.48</a:t>
              </a:r>
              <a:endParaRPr lang="en-US" sz="2300" b="1" u="sng" dirty="0" smtClean="0">
                <a:latin typeface="Arial Narrow" pitchFamily="34" charset="0"/>
              </a:endParaRPr>
            </a:p>
          </p:txBody>
        </p:sp>
      </p:grpSp>
      <p:sp>
        <p:nvSpPr>
          <p:cNvPr id="43" name="Rectangle 42"/>
          <p:cNvSpPr/>
          <p:nvPr/>
        </p:nvSpPr>
        <p:spPr>
          <a:xfrm>
            <a:off x="308445" y="3505200"/>
            <a:ext cx="7463955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 dirty="0" smtClean="0">
                <a:latin typeface="Arial Narrow" pitchFamily="34" charset="0"/>
              </a:rPr>
              <a:t>How many age 1 individuals will there be in 1995?</a:t>
            </a:r>
          </a:p>
        </p:txBody>
      </p:sp>
      <p:sp>
        <p:nvSpPr>
          <p:cNvPr id="29" name="Rectangle 28"/>
          <p:cNvSpPr/>
          <p:nvPr/>
        </p:nvSpPr>
        <p:spPr>
          <a:xfrm>
            <a:off x="302170" y="3980755"/>
            <a:ext cx="2251843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 dirty="0" smtClean="0">
                <a:latin typeface="Arial Narrow" pitchFamily="34" charset="0"/>
              </a:rPr>
              <a:t>General equation:</a:t>
            </a:r>
          </a:p>
        </p:txBody>
      </p:sp>
      <p:sp>
        <p:nvSpPr>
          <p:cNvPr id="31" name="Rectangle 30"/>
          <p:cNvSpPr/>
          <p:nvPr/>
        </p:nvSpPr>
        <p:spPr>
          <a:xfrm>
            <a:off x="2457614" y="3975536"/>
            <a:ext cx="1230513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 baseline="-25000" dirty="0">
                <a:latin typeface="Arial Narrow" pitchFamily="34" charset="0"/>
              </a:rPr>
              <a:t>1</a:t>
            </a:r>
            <a:r>
              <a:rPr lang="en-US" sz="2200" b="1" dirty="0" smtClean="0">
                <a:latin typeface="Arial Narrow" pitchFamily="34" charset="0"/>
              </a:rPr>
              <a:t>N</a:t>
            </a:r>
            <a:r>
              <a:rPr lang="en-US" sz="2200" b="1" baseline="-25000" dirty="0" smtClean="0">
                <a:latin typeface="Arial Narrow" pitchFamily="34" charset="0"/>
              </a:rPr>
              <a:t>t+1</a:t>
            </a:r>
            <a:r>
              <a:rPr lang="en-US" sz="2200" b="1" dirty="0" smtClean="0">
                <a:latin typeface="Arial Narrow" pitchFamily="34" charset="0"/>
              </a:rPr>
              <a:t>  =</a:t>
            </a:r>
            <a:endParaRPr lang="en-US" sz="2200" b="1" baseline="-25000" dirty="0" smtClean="0">
              <a:latin typeface="Arial Narrow" pitchFamily="34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3347143" y="3983419"/>
            <a:ext cx="1072457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 baseline="-25000" dirty="0">
                <a:latin typeface="Arial Narrow" pitchFamily="34" charset="0"/>
              </a:rPr>
              <a:t>0</a:t>
            </a:r>
            <a:r>
              <a:rPr lang="en-US" sz="2200" b="1" dirty="0" smtClean="0">
                <a:latin typeface="Arial Narrow" pitchFamily="34" charset="0"/>
              </a:rPr>
              <a:t>S * </a:t>
            </a:r>
            <a:r>
              <a:rPr lang="en-US" sz="2200" b="1" baseline="-25000" dirty="0" smtClean="0">
                <a:latin typeface="Arial Narrow" pitchFamily="34" charset="0"/>
              </a:rPr>
              <a:t>0</a:t>
            </a:r>
            <a:r>
              <a:rPr lang="en-US" sz="2200" b="1" dirty="0" smtClean="0">
                <a:latin typeface="Arial Narrow" pitchFamily="34" charset="0"/>
              </a:rPr>
              <a:t>N</a:t>
            </a:r>
            <a:r>
              <a:rPr lang="en-US" sz="2200" b="1" baseline="-25000" dirty="0" smtClean="0">
                <a:latin typeface="Arial Narrow" pitchFamily="34" charset="0"/>
              </a:rPr>
              <a:t>t</a:t>
            </a:r>
          </a:p>
        </p:txBody>
      </p:sp>
      <p:sp>
        <p:nvSpPr>
          <p:cNvPr id="44" name="Rectangle 43"/>
          <p:cNvSpPr/>
          <p:nvPr/>
        </p:nvSpPr>
        <p:spPr>
          <a:xfrm>
            <a:off x="302170" y="4691747"/>
            <a:ext cx="225447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 dirty="0" smtClean="0">
                <a:latin typeface="Arial Narrow" pitchFamily="34" charset="0"/>
              </a:rPr>
              <a:t>For honeyeaters,</a:t>
            </a:r>
          </a:p>
        </p:txBody>
      </p:sp>
      <p:sp>
        <p:nvSpPr>
          <p:cNvPr id="52" name="Rectangle 51"/>
          <p:cNvSpPr/>
          <p:nvPr/>
        </p:nvSpPr>
        <p:spPr>
          <a:xfrm>
            <a:off x="386260" y="5192147"/>
            <a:ext cx="255007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 baseline="-25000" dirty="0" smtClean="0">
                <a:latin typeface="Arial Narrow" pitchFamily="34" charset="0"/>
              </a:rPr>
              <a:t>1</a:t>
            </a:r>
            <a:r>
              <a:rPr lang="en-US" sz="2200" b="1" dirty="0" smtClean="0">
                <a:latin typeface="Arial Narrow" pitchFamily="34" charset="0"/>
              </a:rPr>
              <a:t>N</a:t>
            </a:r>
            <a:r>
              <a:rPr lang="en-US" sz="2200" b="1" baseline="-25000" dirty="0" smtClean="0">
                <a:latin typeface="Arial Narrow" pitchFamily="34" charset="0"/>
              </a:rPr>
              <a:t>1995</a:t>
            </a:r>
            <a:r>
              <a:rPr lang="en-US" sz="2200" b="1" dirty="0" smtClean="0">
                <a:latin typeface="Arial Narrow" pitchFamily="34" charset="0"/>
              </a:rPr>
              <a:t>  =  </a:t>
            </a:r>
            <a:r>
              <a:rPr lang="en-US" sz="2200" b="1" baseline="-25000" dirty="0" smtClean="0">
                <a:latin typeface="Arial Narrow" pitchFamily="34" charset="0"/>
              </a:rPr>
              <a:t>0</a:t>
            </a:r>
            <a:r>
              <a:rPr lang="en-US" sz="2200" b="1" dirty="0" smtClean="0">
                <a:latin typeface="Arial Narrow" pitchFamily="34" charset="0"/>
              </a:rPr>
              <a:t>S * </a:t>
            </a:r>
            <a:r>
              <a:rPr lang="en-US" sz="2200" b="1" baseline="-25000" dirty="0" smtClean="0">
                <a:latin typeface="Arial Narrow" pitchFamily="34" charset="0"/>
              </a:rPr>
              <a:t>0</a:t>
            </a:r>
            <a:r>
              <a:rPr lang="en-US" sz="2200" b="1" dirty="0" smtClean="0">
                <a:latin typeface="Arial Narrow" pitchFamily="34" charset="0"/>
              </a:rPr>
              <a:t>N</a:t>
            </a:r>
            <a:r>
              <a:rPr lang="en-US" sz="2200" b="1" baseline="-25000" dirty="0" smtClean="0">
                <a:latin typeface="Arial Narrow" pitchFamily="34" charset="0"/>
              </a:rPr>
              <a:t>1994</a:t>
            </a:r>
          </a:p>
        </p:txBody>
      </p:sp>
      <p:sp>
        <p:nvSpPr>
          <p:cNvPr id="53" name="Rectangle 52"/>
          <p:cNvSpPr/>
          <p:nvPr/>
        </p:nvSpPr>
        <p:spPr>
          <a:xfrm>
            <a:off x="381000" y="5665113"/>
            <a:ext cx="4975334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 baseline="-25000" dirty="0" smtClean="0">
                <a:latin typeface="Arial Narrow" pitchFamily="34" charset="0"/>
              </a:rPr>
              <a:t>1</a:t>
            </a:r>
            <a:r>
              <a:rPr lang="en-US" sz="2200" b="1" dirty="0" smtClean="0">
                <a:latin typeface="Arial Narrow" pitchFamily="34" charset="0"/>
              </a:rPr>
              <a:t>N</a:t>
            </a:r>
            <a:r>
              <a:rPr lang="en-US" sz="2200" b="1" baseline="-25000" dirty="0" smtClean="0">
                <a:latin typeface="Arial Narrow" pitchFamily="34" charset="0"/>
              </a:rPr>
              <a:t>1995</a:t>
            </a:r>
            <a:r>
              <a:rPr lang="en-US" sz="2200" b="1" dirty="0" smtClean="0">
                <a:latin typeface="Arial Narrow" pitchFamily="34" charset="0"/>
              </a:rPr>
              <a:t>  = 0.703 * 29  =  20 age 1 honeyeaters</a:t>
            </a:r>
            <a:endParaRPr lang="en-US" sz="2200" b="1" baseline="-25000" dirty="0" smtClean="0">
              <a:latin typeface="Arial Narrow" pitchFamily="34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3993932" y="1416268"/>
            <a:ext cx="4067502" cy="1263868"/>
            <a:chOff x="3993932" y="1416268"/>
            <a:chExt cx="4067502" cy="1263868"/>
          </a:xfrm>
        </p:grpSpPr>
        <p:sp>
          <p:nvSpPr>
            <p:cNvPr id="35" name="Oval 34"/>
            <p:cNvSpPr/>
            <p:nvPr/>
          </p:nvSpPr>
          <p:spPr>
            <a:xfrm>
              <a:off x="4608786" y="2240201"/>
              <a:ext cx="756746" cy="439935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Oval 37"/>
            <p:cNvSpPr/>
            <p:nvPr/>
          </p:nvSpPr>
          <p:spPr>
            <a:xfrm>
              <a:off x="7304688" y="1416268"/>
              <a:ext cx="756746" cy="439935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Oval 38"/>
            <p:cNvSpPr/>
            <p:nvPr/>
          </p:nvSpPr>
          <p:spPr>
            <a:xfrm>
              <a:off x="3993932" y="1918136"/>
              <a:ext cx="554412" cy="439935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0" name="TextBox 39"/>
          <p:cNvSpPr txBox="1"/>
          <p:nvPr/>
        </p:nvSpPr>
        <p:spPr>
          <a:xfrm>
            <a:off x="672664" y="107732"/>
            <a:ext cx="774086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 smtClean="0">
                <a:latin typeface="Arial Narrow" pitchFamily="34" charset="0"/>
              </a:rPr>
              <a:t>Recap from Last Class</a:t>
            </a:r>
            <a:endParaRPr lang="en-US" sz="3000" b="1" dirty="0">
              <a:latin typeface="Arial Narrow" pitchFamily="34" charset="0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5735180" y="4261906"/>
            <a:ext cx="3189786" cy="1681694"/>
          </a:xfrm>
          <a:prstGeom prst="rect">
            <a:avLst/>
          </a:prstGeom>
          <a:solidFill>
            <a:srgbClr val="F1FBB3"/>
          </a:solidFill>
          <a:ln w="28575">
            <a:solidFill>
              <a:srgbClr val="D3C05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5867587" y="4530804"/>
            <a:ext cx="2940081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b="1" dirty="0" smtClean="0">
                <a:latin typeface="Arial Narrow" pitchFamily="34" charset="0"/>
              </a:rPr>
              <a:t>Used a similar process to calculate N</a:t>
            </a:r>
            <a:r>
              <a:rPr lang="en-US" sz="2200" b="1" baseline="-25000" dirty="0" smtClean="0">
                <a:latin typeface="Arial Narrow" pitchFamily="34" charset="0"/>
              </a:rPr>
              <a:t>1995</a:t>
            </a:r>
            <a:endParaRPr lang="en-US" sz="2200" b="1" dirty="0">
              <a:latin typeface="Arial Narrow" pitchFamily="34" charset="0"/>
            </a:endParaRPr>
          </a:p>
          <a:p>
            <a:pPr algn="ctr"/>
            <a:r>
              <a:rPr lang="en-US" sz="2200" b="1" dirty="0" smtClean="0">
                <a:latin typeface="Arial Narrow" pitchFamily="34" charset="0"/>
              </a:rPr>
              <a:t>for other age classes</a:t>
            </a:r>
            <a:endParaRPr lang="en-US" sz="2200" b="1" baseline="-25000" dirty="0" smtClean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64498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/>
      <p:bldP spid="52" grpId="0"/>
      <p:bldP spid="53" grpId="0"/>
      <p:bldP spid="41" grpId="0" animBg="1"/>
      <p:bldP spid="4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6354386" y="5486400"/>
            <a:ext cx="1811975" cy="457200"/>
          </a:xfrm>
          <a:prstGeom prst="rect">
            <a:avLst/>
          </a:prstGeom>
          <a:solidFill>
            <a:srgbClr val="F1FBB3"/>
          </a:solidFill>
          <a:ln w="28575">
            <a:solidFill>
              <a:srgbClr val="D3C05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23196" y="1084065"/>
            <a:ext cx="5226268" cy="2195349"/>
          </a:xfrm>
          <a:prstGeom prst="rect">
            <a:avLst/>
          </a:prstGeom>
          <a:solidFill>
            <a:schemeClr val="bg1"/>
          </a:solidFill>
          <a:ln w="28575">
            <a:solidFill>
              <a:srgbClr val="D3C05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0427" t="20724" r="4752" b="42516"/>
          <a:stretch/>
        </p:blipFill>
        <p:spPr bwMode="auto">
          <a:xfrm>
            <a:off x="504498" y="1219232"/>
            <a:ext cx="4104288" cy="19222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6"/>
          <p:cNvSpPr/>
          <p:nvPr/>
        </p:nvSpPr>
        <p:spPr>
          <a:xfrm>
            <a:off x="386260" y="1187699"/>
            <a:ext cx="1219200" cy="369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54570" y="1187699"/>
            <a:ext cx="13899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latin typeface="Arial Narrow" pitchFamily="34" charset="0"/>
              </a:rPr>
              <a:t>Table 4.1</a:t>
            </a:r>
          </a:p>
        </p:txBody>
      </p:sp>
      <p:grpSp>
        <p:nvGrpSpPr>
          <p:cNvPr id="36" name="Group 35"/>
          <p:cNvGrpSpPr/>
          <p:nvPr/>
        </p:nvGrpSpPr>
        <p:grpSpPr>
          <a:xfrm>
            <a:off x="4464268" y="1613367"/>
            <a:ext cx="1006366" cy="1528098"/>
            <a:chOff x="4632434" y="2281902"/>
            <a:chExt cx="1006366" cy="1528098"/>
          </a:xfrm>
        </p:grpSpPr>
        <p:sp>
          <p:nvSpPr>
            <p:cNvPr id="17" name="Rectangle 16"/>
            <p:cNvSpPr/>
            <p:nvPr/>
          </p:nvSpPr>
          <p:spPr>
            <a:xfrm>
              <a:off x="4706004" y="2281902"/>
              <a:ext cx="932796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b="1" dirty="0" smtClean="0">
                  <a:solidFill>
                    <a:schemeClr val="accent6">
                      <a:lumMod val="75000"/>
                    </a:schemeClr>
                  </a:solidFill>
                  <a:latin typeface="Arial Narrow" pitchFamily="34" charset="0"/>
                </a:rPr>
                <a:t>1995?</a:t>
              </a: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4684978" y="2923034"/>
              <a:ext cx="932796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b="1" dirty="0" smtClean="0">
                  <a:solidFill>
                    <a:schemeClr val="accent6">
                      <a:lumMod val="75000"/>
                    </a:schemeClr>
                  </a:solidFill>
                  <a:latin typeface="Arial Narrow" pitchFamily="34" charset="0"/>
                </a:rPr>
                <a:t>20</a:t>
              </a:r>
              <a:endParaRPr lang="en-US" b="1" baseline="-25000" dirty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endParaRP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4682348" y="2635468"/>
              <a:ext cx="932796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b="1" dirty="0" smtClean="0">
                  <a:solidFill>
                    <a:schemeClr val="accent6">
                      <a:lumMod val="75000"/>
                    </a:schemeClr>
                  </a:solidFill>
                  <a:latin typeface="Arial Narrow" pitchFamily="34" charset="0"/>
                </a:rPr>
                <a:t>21</a:t>
              </a:r>
              <a:endParaRPr lang="en-US" b="1" baseline="-25000" dirty="0" smtClean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endParaRP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4684978" y="3168868"/>
              <a:ext cx="932796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b="1" dirty="0" smtClean="0">
                  <a:solidFill>
                    <a:schemeClr val="accent6">
                      <a:lumMod val="75000"/>
                    </a:schemeClr>
                  </a:solidFill>
                  <a:latin typeface="Arial Narrow" pitchFamily="34" charset="0"/>
                </a:rPr>
                <a:t>14</a:t>
              </a:r>
              <a:endParaRPr lang="en-US" b="1" baseline="-25000" dirty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endParaRP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4684978" y="3440668"/>
              <a:ext cx="932796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b="1" dirty="0" smtClean="0">
                  <a:solidFill>
                    <a:schemeClr val="accent6">
                      <a:lumMod val="75000"/>
                    </a:schemeClr>
                  </a:solidFill>
                  <a:latin typeface="Arial Narrow" pitchFamily="34" charset="0"/>
                </a:rPr>
                <a:t>11</a:t>
              </a:r>
              <a:endParaRPr lang="en-US" b="1" baseline="-25000" dirty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endParaRPr>
            </a:p>
          </p:txBody>
        </p:sp>
        <p:cxnSp>
          <p:nvCxnSpPr>
            <p:cNvPr id="3" name="Straight Connector 2"/>
            <p:cNvCxnSpPr/>
            <p:nvPr/>
          </p:nvCxnSpPr>
          <p:spPr>
            <a:xfrm>
              <a:off x="4641632" y="2297668"/>
              <a:ext cx="892066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>
              <a:off x="4632434" y="2667000"/>
              <a:ext cx="892066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5" name="Group 54"/>
          <p:cNvGrpSpPr/>
          <p:nvPr/>
        </p:nvGrpSpPr>
        <p:grpSpPr>
          <a:xfrm>
            <a:off x="5778064" y="931665"/>
            <a:ext cx="3137336" cy="1785600"/>
            <a:chOff x="5778064" y="2806440"/>
            <a:chExt cx="3137336" cy="1785600"/>
          </a:xfrm>
        </p:grpSpPr>
        <p:sp>
          <p:nvSpPr>
            <p:cNvPr id="49" name="Rectangle 48"/>
            <p:cNvSpPr/>
            <p:nvPr/>
          </p:nvSpPr>
          <p:spPr>
            <a:xfrm>
              <a:off x="5778064" y="2806440"/>
              <a:ext cx="3137336" cy="17856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45" name="Picture 2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l="10233" t="17355" r="61771" b="41116"/>
            <a:stretch/>
          </p:blipFill>
          <p:spPr bwMode="auto">
            <a:xfrm>
              <a:off x="5943600" y="2934566"/>
              <a:ext cx="1046291" cy="155994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46" name="Picture 2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l="44498" t="17355" r="5404" b="41156"/>
            <a:stretch/>
          </p:blipFill>
          <p:spPr bwMode="auto">
            <a:xfrm>
              <a:off x="6888867" y="2937584"/>
              <a:ext cx="1870488" cy="15569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47" name="Rectangle 46"/>
            <p:cNvSpPr/>
            <p:nvPr/>
          </p:nvSpPr>
          <p:spPr>
            <a:xfrm>
              <a:off x="8347471" y="2991691"/>
              <a:ext cx="480849" cy="29464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ectangle 47"/>
            <p:cNvSpPr/>
            <p:nvPr/>
          </p:nvSpPr>
          <p:spPr>
            <a:xfrm>
              <a:off x="8147773" y="2928600"/>
              <a:ext cx="736095" cy="41549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sz="2000" b="1" dirty="0" smtClean="0">
                  <a:latin typeface="Arial Narrow" pitchFamily="34" charset="0"/>
                </a:rPr>
                <a:t>(</a:t>
              </a:r>
              <a:r>
                <a:rPr lang="en-US" sz="2000" b="1" baseline="-25000" dirty="0" err="1" smtClean="0">
                  <a:latin typeface="Arial Narrow" pitchFamily="34" charset="0"/>
                </a:rPr>
                <a:t>x</a:t>
              </a:r>
              <a:r>
                <a:rPr lang="en-US" sz="2000" b="1" dirty="0" err="1" smtClean="0">
                  <a:latin typeface="Arial Narrow" pitchFamily="34" charset="0"/>
                </a:rPr>
                <a:t>S</a:t>
              </a:r>
              <a:r>
                <a:rPr lang="en-US" sz="2000" b="1" dirty="0" smtClean="0">
                  <a:latin typeface="Arial Narrow" pitchFamily="34" charset="0"/>
                </a:rPr>
                <a:t>)</a:t>
              </a:r>
              <a:endParaRPr lang="en-US" sz="2000" b="1" u="sng" dirty="0" smtClean="0">
                <a:latin typeface="Arial Narrow" pitchFamily="34" charset="0"/>
              </a:endParaRPr>
            </a:p>
          </p:txBody>
        </p:sp>
      </p:grpSp>
      <p:grpSp>
        <p:nvGrpSpPr>
          <p:cNvPr id="56" name="Group 55"/>
          <p:cNvGrpSpPr/>
          <p:nvPr/>
        </p:nvGrpSpPr>
        <p:grpSpPr>
          <a:xfrm>
            <a:off x="5766712" y="2868197"/>
            <a:ext cx="3137336" cy="587584"/>
            <a:chOff x="5766712" y="1808360"/>
            <a:chExt cx="3137336" cy="587584"/>
          </a:xfrm>
        </p:grpSpPr>
        <p:sp>
          <p:nvSpPr>
            <p:cNvPr id="51" name="Rectangle 50"/>
            <p:cNvSpPr/>
            <p:nvPr/>
          </p:nvSpPr>
          <p:spPr>
            <a:xfrm>
              <a:off x="5766712" y="1808360"/>
              <a:ext cx="3137336" cy="58758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Rectangle 49"/>
            <p:cNvSpPr/>
            <p:nvPr/>
          </p:nvSpPr>
          <p:spPr>
            <a:xfrm>
              <a:off x="6257342" y="1886604"/>
              <a:ext cx="1988024" cy="44627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2300" b="1" baseline="-25000" dirty="0" smtClean="0">
                  <a:latin typeface="Arial Narrow" pitchFamily="34" charset="0"/>
                </a:rPr>
                <a:t>adult </a:t>
              </a:r>
              <a:r>
                <a:rPr lang="en-US" sz="2300" b="1" baseline="-25000" dirty="0" err="1" smtClean="0">
                  <a:latin typeface="Arial Narrow" pitchFamily="34" charset="0"/>
                </a:rPr>
                <a:t>x</a:t>
              </a:r>
              <a:r>
                <a:rPr lang="en-US" sz="2300" b="1" dirty="0" err="1" smtClean="0">
                  <a:latin typeface="Arial Narrow" pitchFamily="34" charset="0"/>
                </a:rPr>
                <a:t>F</a:t>
              </a:r>
              <a:r>
                <a:rPr lang="en-US" sz="2300" b="1" dirty="0" smtClean="0">
                  <a:latin typeface="Arial Narrow" pitchFamily="34" charset="0"/>
                </a:rPr>
                <a:t> = 0.48</a:t>
              </a:r>
              <a:endParaRPr lang="en-US" sz="2300" b="1" u="sng" dirty="0" smtClean="0">
                <a:latin typeface="Arial Narrow" pitchFamily="34" charset="0"/>
              </a:endParaRPr>
            </a:p>
          </p:txBody>
        </p:sp>
      </p:grpSp>
      <p:sp>
        <p:nvSpPr>
          <p:cNvPr id="43" name="Rectangle 42"/>
          <p:cNvSpPr/>
          <p:nvPr/>
        </p:nvSpPr>
        <p:spPr>
          <a:xfrm>
            <a:off x="308445" y="3505200"/>
            <a:ext cx="8279450" cy="23237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 u="sng" dirty="0" smtClean="0">
                <a:latin typeface="Arial Narrow" pitchFamily="34" charset="0"/>
              </a:rPr>
              <a:t>Summary of Last Class</a:t>
            </a:r>
            <a:r>
              <a:rPr lang="en-US" sz="2200" b="1" dirty="0" smtClean="0">
                <a:latin typeface="Arial Narrow" pitchFamily="34" charset="0"/>
              </a:rPr>
              <a:t>:</a:t>
            </a:r>
          </a:p>
          <a:p>
            <a:endParaRPr lang="en-US" sz="1500" b="1" dirty="0" smtClean="0">
              <a:latin typeface="Arial Narrow" pitchFamily="34" charset="0"/>
            </a:endParaRPr>
          </a:p>
          <a:p>
            <a:r>
              <a:rPr lang="en-US" sz="2200" b="1" dirty="0">
                <a:latin typeface="Arial Narrow" pitchFamily="34" charset="0"/>
              </a:rPr>
              <a:t>We </a:t>
            </a:r>
            <a:r>
              <a:rPr lang="en-US" sz="2200" b="1" dirty="0" smtClean="0">
                <a:latin typeface="Arial Narrow" pitchFamily="34" charset="0"/>
              </a:rPr>
              <a:t>used </a:t>
            </a:r>
            <a:r>
              <a:rPr lang="en-US" sz="2200" b="1" dirty="0">
                <a:latin typeface="Arial Narrow" pitchFamily="34" charset="0"/>
              </a:rPr>
              <a:t>four different </a:t>
            </a:r>
            <a:r>
              <a:rPr lang="en-US" sz="2200" b="1" dirty="0" smtClean="0">
                <a:latin typeface="Arial Narrow" pitchFamily="34" charset="0"/>
              </a:rPr>
              <a:t>equations </a:t>
            </a:r>
            <a:r>
              <a:rPr lang="en-US" sz="2200" b="1" dirty="0">
                <a:latin typeface="Arial Narrow" pitchFamily="34" charset="0"/>
              </a:rPr>
              <a:t>to forecast </a:t>
            </a:r>
            <a:r>
              <a:rPr lang="en-US" sz="2200" b="1" dirty="0" smtClean="0">
                <a:latin typeface="Arial Narrow" pitchFamily="34" charset="0"/>
              </a:rPr>
              <a:t>age-structured population </a:t>
            </a:r>
            <a:r>
              <a:rPr lang="en-US" sz="2200" b="1" dirty="0">
                <a:latin typeface="Arial Narrow" pitchFamily="34" charset="0"/>
              </a:rPr>
              <a:t>size </a:t>
            </a:r>
            <a:r>
              <a:rPr lang="en-US" sz="2200" b="1" dirty="0" smtClean="0">
                <a:latin typeface="Arial Narrow" pitchFamily="34" charset="0"/>
              </a:rPr>
              <a:t>from one </a:t>
            </a:r>
            <a:r>
              <a:rPr lang="en-US" sz="2200" b="1" dirty="0">
                <a:latin typeface="Arial Narrow" pitchFamily="34" charset="0"/>
              </a:rPr>
              <a:t>year to the </a:t>
            </a:r>
            <a:r>
              <a:rPr lang="en-US" sz="2200" b="1" dirty="0" smtClean="0">
                <a:latin typeface="Arial Narrow" pitchFamily="34" charset="0"/>
              </a:rPr>
              <a:t>next</a:t>
            </a:r>
          </a:p>
          <a:p>
            <a:endParaRPr lang="en-US" sz="1000" b="1" dirty="0">
              <a:latin typeface="Arial Narrow" pitchFamily="34" charset="0"/>
            </a:endParaRPr>
          </a:p>
          <a:p>
            <a:endParaRPr lang="en-US" sz="1000" b="1" dirty="0">
              <a:latin typeface="Arial Narrow" pitchFamily="34" charset="0"/>
            </a:endParaRPr>
          </a:p>
          <a:p>
            <a:r>
              <a:rPr lang="en-US" sz="2200" b="1" dirty="0" smtClean="0">
                <a:latin typeface="Arial Narrow" pitchFamily="34" charset="0"/>
              </a:rPr>
              <a:t>Mentioned a method to manipulate and organize equations that is very helpful in this situation….</a:t>
            </a:r>
            <a:endParaRPr lang="en-US" sz="2200" b="1" dirty="0">
              <a:latin typeface="Arial Narrow" pitchFamily="34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3276600" y="5512713"/>
            <a:ext cx="2739555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b="1" dirty="0" smtClean="0">
                <a:latin typeface="Arial Narrow" pitchFamily="34" charset="0"/>
              </a:rPr>
              <a:t>MATRIX ALGEBRA!</a:t>
            </a:r>
            <a:endParaRPr lang="en-US" sz="2200" b="1" dirty="0">
              <a:latin typeface="Arial Narrow" pitchFamily="34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6324600" y="5499536"/>
            <a:ext cx="1878903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b="1" dirty="0" smtClean="0">
                <a:latin typeface="Arial Narrow" pitchFamily="34" charset="0"/>
              </a:rPr>
              <a:t>Today!</a:t>
            </a:r>
            <a:endParaRPr lang="en-US" sz="2200" b="1" dirty="0">
              <a:latin typeface="Arial Narrow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72664" y="107732"/>
            <a:ext cx="774086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 smtClean="0">
                <a:latin typeface="Arial Narrow" pitchFamily="34" charset="0"/>
              </a:rPr>
              <a:t>Recap from Last Class</a:t>
            </a:r>
            <a:endParaRPr lang="en-US" sz="3000" b="1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76733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27" grpId="0"/>
      <p:bldP spid="2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Rectangle 56"/>
          <p:cNvSpPr/>
          <p:nvPr/>
        </p:nvSpPr>
        <p:spPr>
          <a:xfrm>
            <a:off x="1934904" y="5567859"/>
            <a:ext cx="5304096" cy="694730"/>
          </a:xfrm>
          <a:prstGeom prst="rect">
            <a:avLst/>
          </a:prstGeom>
          <a:solidFill>
            <a:srgbClr val="F1FBB3"/>
          </a:solidFill>
          <a:ln w="28575">
            <a:solidFill>
              <a:srgbClr val="D3C05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672664" y="107732"/>
            <a:ext cx="774086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 smtClean="0">
                <a:latin typeface="Arial Narrow" pitchFamily="34" charset="0"/>
              </a:rPr>
              <a:t>Matrix Algebra</a:t>
            </a:r>
            <a:endParaRPr lang="en-US" sz="3000" b="1" dirty="0">
              <a:latin typeface="Arial Narrow" pitchFamily="34" charset="0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452018" y="1021884"/>
            <a:ext cx="827945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b="1" dirty="0" smtClean="0">
                <a:latin typeface="Arial Narrow" pitchFamily="34" charset="0"/>
              </a:rPr>
              <a:t>Matrix algebra is a very powerful technique to solve</a:t>
            </a:r>
          </a:p>
          <a:p>
            <a:pPr algn="ctr"/>
            <a:r>
              <a:rPr lang="en-US" sz="2200" b="1" dirty="0" smtClean="0">
                <a:latin typeface="Arial Narrow" pitchFamily="34" charset="0"/>
              </a:rPr>
              <a:t>related sets of equations</a:t>
            </a:r>
          </a:p>
          <a:p>
            <a:endParaRPr lang="en-US" sz="1000" b="1" dirty="0">
              <a:latin typeface="Arial Narrow" pitchFamily="34" charset="0"/>
            </a:endParaRPr>
          </a:p>
        </p:txBody>
      </p:sp>
      <p:graphicFrame>
        <p:nvGraphicFramePr>
          <p:cNvPr id="30" name="Group 2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43732182"/>
              </p:ext>
            </p:extLst>
          </p:nvPr>
        </p:nvGraphicFramePr>
        <p:xfrm>
          <a:off x="6781800" y="2299962"/>
          <a:ext cx="228600" cy="457200"/>
        </p:xfrm>
        <a:graphic>
          <a:graphicData uri="http://schemas.openxmlformats.org/drawingml/2006/table">
            <a:tbl>
              <a:tblPr/>
              <a:tblGrid>
                <a:gridCol w="228600"/>
              </a:tblGrid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=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3" name="Group 28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494803530"/>
              </p:ext>
            </p:extLst>
          </p:nvPr>
        </p:nvGraphicFramePr>
        <p:xfrm>
          <a:off x="7162800" y="1945215"/>
          <a:ext cx="381000" cy="891747"/>
        </p:xfrm>
        <a:graphic>
          <a:graphicData uri="http://schemas.openxmlformats.org/drawingml/2006/table">
            <a:tbl>
              <a:tblPr/>
              <a:tblGrid>
                <a:gridCol w="381000"/>
              </a:tblGrid>
              <a:tr h="29724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17</a:t>
                      </a:r>
                    </a:p>
                  </a:txBody>
                  <a:tcPr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724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35</a:t>
                      </a:r>
                    </a:p>
                  </a:txBody>
                  <a:tcPr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724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23</a:t>
                      </a:r>
                    </a:p>
                  </a:txBody>
                  <a:tcPr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5" name="Group 27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822465902"/>
              </p:ext>
            </p:extLst>
          </p:nvPr>
        </p:nvGraphicFramePr>
        <p:xfrm>
          <a:off x="5334000" y="1945215"/>
          <a:ext cx="609600" cy="892911"/>
        </p:xfrm>
        <a:graphic>
          <a:graphicData uri="http://schemas.openxmlformats.org/drawingml/2006/table">
            <a:tbl>
              <a:tblPr/>
              <a:tblGrid>
                <a:gridCol w="609600"/>
              </a:tblGrid>
              <a:tr h="2976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1  2  4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76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4  5  7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76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7  8  0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7" name="Group 27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960829375"/>
              </p:ext>
            </p:extLst>
          </p:nvPr>
        </p:nvGraphicFramePr>
        <p:xfrm>
          <a:off x="6400800" y="1945215"/>
          <a:ext cx="304800" cy="892911"/>
        </p:xfrm>
        <a:graphic>
          <a:graphicData uri="http://schemas.openxmlformats.org/drawingml/2006/table">
            <a:tbl>
              <a:tblPr/>
              <a:tblGrid>
                <a:gridCol w="304800"/>
              </a:tblGrid>
              <a:tr h="2976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76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76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8" name="Group 1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137069121"/>
              </p:ext>
            </p:extLst>
          </p:nvPr>
        </p:nvGraphicFramePr>
        <p:xfrm>
          <a:off x="6048702" y="2319012"/>
          <a:ext cx="228600" cy="457200"/>
        </p:xfrm>
        <a:graphic>
          <a:graphicData uri="http://schemas.openxmlformats.org/drawingml/2006/table">
            <a:tbl>
              <a:tblPr/>
              <a:tblGrid>
                <a:gridCol w="228600"/>
              </a:tblGrid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*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9" name="Group 1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901388107"/>
              </p:ext>
            </p:extLst>
          </p:nvPr>
        </p:nvGraphicFramePr>
        <p:xfrm>
          <a:off x="1873468" y="2286000"/>
          <a:ext cx="228600" cy="457200"/>
        </p:xfrm>
        <a:graphic>
          <a:graphicData uri="http://schemas.openxmlformats.org/drawingml/2006/table">
            <a:tbl>
              <a:tblPr/>
              <a:tblGrid>
                <a:gridCol w="228600"/>
              </a:tblGrid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*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0" name="Group 1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579561539"/>
              </p:ext>
            </p:extLst>
          </p:nvPr>
        </p:nvGraphicFramePr>
        <p:xfrm>
          <a:off x="2438400" y="2286000"/>
          <a:ext cx="228600" cy="457200"/>
        </p:xfrm>
        <a:graphic>
          <a:graphicData uri="http://schemas.openxmlformats.org/drawingml/2006/table">
            <a:tbl>
              <a:tblPr/>
              <a:tblGrid>
                <a:gridCol w="228600"/>
              </a:tblGrid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=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1" name="Group 1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16225449"/>
              </p:ext>
            </p:extLst>
          </p:nvPr>
        </p:nvGraphicFramePr>
        <p:xfrm>
          <a:off x="2743200" y="1945215"/>
          <a:ext cx="1371600" cy="936099"/>
        </p:xfrm>
        <a:graphic>
          <a:graphicData uri="http://schemas.openxmlformats.org/drawingml/2006/table">
            <a:tbl>
              <a:tblPr/>
              <a:tblGrid>
                <a:gridCol w="1371600"/>
              </a:tblGrid>
              <a:tr h="31203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A*X + B*Y + C*Z</a:t>
                      </a:r>
                    </a:p>
                  </a:txBody>
                  <a:tcPr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03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D*X + E*Y + F*Z</a:t>
                      </a:r>
                    </a:p>
                  </a:txBody>
                  <a:tcPr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03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G*X + H*Y + I *Z</a:t>
                      </a:r>
                    </a:p>
                  </a:txBody>
                  <a:tcPr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2" name="Group 1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044790103"/>
              </p:ext>
            </p:extLst>
          </p:nvPr>
        </p:nvGraphicFramePr>
        <p:xfrm>
          <a:off x="1066800" y="1965434"/>
          <a:ext cx="762000" cy="900114"/>
        </p:xfrm>
        <a:graphic>
          <a:graphicData uri="http://schemas.openxmlformats.org/drawingml/2006/table">
            <a:tbl>
              <a:tblPr/>
              <a:tblGrid>
                <a:gridCol w="762000"/>
              </a:tblGrid>
              <a:tr h="300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A   B  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D   E  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G   H  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4" name="Group 1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20611521"/>
              </p:ext>
            </p:extLst>
          </p:nvPr>
        </p:nvGraphicFramePr>
        <p:xfrm>
          <a:off x="2133600" y="1945213"/>
          <a:ext cx="304800" cy="904569"/>
        </p:xfrm>
        <a:graphic>
          <a:graphicData uri="http://schemas.openxmlformats.org/drawingml/2006/table">
            <a:tbl>
              <a:tblPr/>
              <a:tblGrid>
                <a:gridCol w="304800"/>
              </a:tblGrid>
              <a:tr h="3015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15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15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4" name="Rectangle 53"/>
          <p:cNvSpPr/>
          <p:nvPr/>
        </p:nvSpPr>
        <p:spPr>
          <a:xfrm>
            <a:off x="457200" y="5689741"/>
            <a:ext cx="827945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b="1" dirty="0" smtClean="0">
                <a:latin typeface="Arial Narrow" pitchFamily="34" charset="0"/>
                <a:sym typeface="Wingdings" pitchFamily="2" charset="2"/>
              </a:rPr>
              <a:t> Matrix algebra introduction / refresher</a:t>
            </a:r>
            <a:endParaRPr lang="en-US" sz="2200" b="1" dirty="0" smtClean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8283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 animBg="1"/>
      <p:bldP spid="5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/>
          <p:cNvSpPr txBox="1"/>
          <p:nvPr/>
        </p:nvSpPr>
        <p:spPr>
          <a:xfrm>
            <a:off x="672664" y="107732"/>
            <a:ext cx="774086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 smtClean="0">
                <a:latin typeface="Arial Narrow" pitchFamily="34" charset="0"/>
              </a:rPr>
              <a:t>Matrix Algebra</a:t>
            </a:r>
            <a:endParaRPr lang="en-US" sz="3000" b="1" dirty="0">
              <a:latin typeface="Arial Narrow" pitchFamily="34" charset="0"/>
            </a:endParaRPr>
          </a:p>
        </p:txBody>
      </p:sp>
      <p:graphicFrame>
        <p:nvGraphicFramePr>
          <p:cNvPr id="21" name="Group 27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308257461"/>
              </p:ext>
            </p:extLst>
          </p:nvPr>
        </p:nvGraphicFramePr>
        <p:xfrm>
          <a:off x="2141482" y="3822769"/>
          <a:ext cx="990600" cy="1280160"/>
        </p:xfrm>
        <a:graphic>
          <a:graphicData uri="http://schemas.openxmlformats.org/drawingml/2006/table">
            <a:tbl>
              <a:tblPr/>
              <a:tblGrid>
                <a:gridCol w="990600"/>
              </a:tblGrid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1  2  4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4  5  7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7  8  0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3" name="Rectangle 22"/>
          <p:cNvSpPr/>
          <p:nvPr/>
        </p:nvSpPr>
        <p:spPr>
          <a:xfrm>
            <a:off x="407350" y="961698"/>
            <a:ext cx="8279450" cy="14927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b="1" dirty="0" smtClean="0">
                <a:latin typeface="Arial Narrow" pitchFamily="34" charset="0"/>
              </a:rPr>
              <a:t>Matrix Basics:</a:t>
            </a:r>
          </a:p>
          <a:p>
            <a:pPr algn="ctr"/>
            <a:endParaRPr lang="en-US" sz="1500" b="1" dirty="0">
              <a:latin typeface="Arial Narrow" pitchFamily="34" charset="0"/>
            </a:endParaRPr>
          </a:p>
          <a:p>
            <a:pPr algn="ctr"/>
            <a:r>
              <a:rPr lang="en-US" sz="2200" b="1" dirty="0" smtClean="0">
                <a:latin typeface="Arial Narrow" pitchFamily="34" charset="0"/>
              </a:rPr>
              <a:t>A matrix is a table of numbers arranged in rows and columns</a:t>
            </a:r>
          </a:p>
          <a:p>
            <a:pPr algn="ctr"/>
            <a:r>
              <a:rPr lang="en-US" sz="2200" b="1" dirty="0" smtClean="0">
                <a:latin typeface="Arial Narrow" pitchFamily="34" charset="0"/>
              </a:rPr>
              <a:t>(kind of like a spreadsheet)</a:t>
            </a:r>
          </a:p>
          <a:p>
            <a:endParaRPr lang="en-US" sz="1000" b="1" dirty="0">
              <a:latin typeface="Arial Narrow" pitchFamily="34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838200" y="3883203"/>
            <a:ext cx="1342696" cy="1206023"/>
            <a:chOff x="838200" y="3883203"/>
            <a:chExt cx="1342696" cy="1206023"/>
          </a:xfrm>
        </p:grpSpPr>
        <p:sp>
          <p:nvSpPr>
            <p:cNvPr id="43" name="Rectangle 42"/>
            <p:cNvSpPr/>
            <p:nvPr/>
          </p:nvSpPr>
          <p:spPr>
            <a:xfrm>
              <a:off x="838200" y="3883203"/>
              <a:ext cx="1334814" cy="43088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2200" b="1" dirty="0" smtClean="0">
                  <a:solidFill>
                    <a:srgbClr val="002060"/>
                  </a:solidFill>
                  <a:latin typeface="Arial Narrow" pitchFamily="34" charset="0"/>
                </a:rPr>
                <a:t>Row 1</a:t>
              </a:r>
              <a:endParaRPr lang="en-US" sz="1000" b="1" dirty="0">
                <a:solidFill>
                  <a:srgbClr val="002060"/>
                </a:solidFill>
                <a:latin typeface="Arial Narrow" pitchFamily="34" charset="0"/>
              </a:endParaRP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846082" y="4258984"/>
              <a:ext cx="1334814" cy="43088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2200" b="1" dirty="0" smtClean="0">
                  <a:solidFill>
                    <a:srgbClr val="002060"/>
                  </a:solidFill>
                  <a:latin typeface="Arial Narrow" pitchFamily="34" charset="0"/>
                </a:rPr>
                <a:t>Row 2</a:t>
              </a:r>
              <a:endParaRPr lang="en-US" sz="1000" b="1" dirty="0">
                <a:solidFill>
                  <a:srgbClr val="002060"/>
                </a:solidFill>
                <a:latin typeface="Arial Narrow" pitchFamily="34" charset="0"/>
              </a:endParaRP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846082" y="4658339"/>
              <a:ext cx="1334814" cy="43088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2200" b="1" dirty="0" smtClean="0">
                  <a:solidFill>
                    <a:srgbClr val="002060"/>
                  </a:solidFill>
                  <a:latin typeface="Arial Narrow" pitchFamily="34" charset="0"/>
                </a:rPr>
                <a:t>Row 3</a:t>
              </a:r>
              <a:endParaRPr lang="en-US" sz="1000" b="1" dirty="0">
                <a:solidFill>
                  <a:srgbClr val="002060"/>
                </a:solidFill>
                <a:latin typeface="Arial Narrow" pitchFamily="34" charset="0"/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1303282" y="2588329"/>
            <a:ext cx="2706414" cy="1247576"/>
            <a:chOff x="1303282" y="2588329"/>
            <a:chExt cx="2706414" cy="1247576"/>
          </a:xfrm>
        </p:grpSpPr>
        <p:sp>
          <p:nvSpPr>
            <p:cNvPr id="27" name="Rectangle 26"/>
            <p:cNvSpPr/>
            <p:nvPr/>
          </p:nvSpPr>
          <p:spPr>
            <a:xfrm>
              <a:off x="1303282" y="2985095"/>
              <a:ext cx="1334814" cy="43088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2200" b="1" dirty="0" smtClean="0">
                  <a:solidFill>
                    <a:srgbClr val="002060"/>
                  </a:solidFill>
                  <a:latin typeface="Arial Narrow" pitchFamily="34" charset="0"/>
                </a:rPr>
                <a:t>Column 1</a:t>
              </a:r>
              <a:endParaRPr lang="en-US" sz="1000" b="1" dirty="0">
                <a:solidFill>
                  <a:srgbClr val="002060"/>
                </a:solidFill>
                <a:latin typeface="Arial Narrow" pitchFamily="34" charset="0"/>
              </a:endParaRP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2025868" y="2588329"/>
              <a:ext cx="1334814" cy="43088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2200" b="1" dirty="0" smtClean="0">
                  <a:solidFill>
                    <a:srgbClr val="002060"/>
                  </a:solidFill>
                  <a:latin typeface="Arial Narrow" pitchFamily="34" charset="0"/>
                </a:rPr>
                <a:t>Column 2</a:t>
              </a:r>
              <a:endParaRPr lang="en-US" sz="1000" b="1" dirty="0">
                <a:solidFill>
                  <a:srgbClr val="002060"/>
                </a:solidFill>
                <a:latin typeface="Arial Narrow" pitchFamily="34" charset="0"/>
              </a:endParaRPr>
            </a:p>
          </p:txBody>
        </p:sp>
        <p:sp>
          <p:nvSpPr>
            <p:cNvPr id="32" name="Rectangle 31"/>
            <p:cNvSpPr/>
            <p:nvPr/>
          </p:nvSpPr>
          <p:spPr>
            <a:xfrm>
              <a:off x="2674882" y="2985095"/>
              <a:ext cx="1334814" cy="43088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2200" b="1" dirty="0" smtClean="0">
                  <a:solidFill>
                    <a:srgbClr val="002060"/>
                  </a:solidFill>
                  <a:latin typeface="Arial Narrow" pitchFamily="34" charset="0"/>
                </a:rPr>
                <a:t>Column 3</a:t>
              </a:r>
              <a:endParaRPr lang="en-US" sz="1000" b="1" dirty="0">
                <a:solidFill>
                  <a:srgbClr val="002060"/>
                </a:solidFill>
                <a:latin typeface="Arial Narrow" pitchFamily="34" charset="0"/>
              </a:endParaRPr>
            </a:p>
          </p:txBody>
        </p:sp>
        <p:cxnSp>
          <p:nvCxnSpPr>
            <p:cNvPr id="4" name="Straight Arrow Connector 3"/>
            <p:cNvCxnSpPr/>
            <p:nvPr/>
          </p:nvCxnSpPr>
          <p:spPr>
            <a:xfrm>
              <a:off x="2010102" y="3368684"/>
              <a:ext cx="268014" cy="467221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Arrow Connector 33"/>
            <p:cNvCxnSpPr/>
            <p:nvPr/>
          </p:nvCxnSpPr>
          <p:spPr>
            <a:xfrm>
              <a:off x="2627584" y="3019216"/>
              <a:ext cx="0" cy="798334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Arrow Connector 35"/>
            <p:cNvCxnSpPr/>
            <p:nvPr/>
          </p:nvCxnSpPr>
          <p:spPr>
            <a:xfrm flipH="1">
              <a:off x="2950780" y="3402617"/>
              <a:ext cx="273268" cy="425480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5" name="Rectangle 44"/>
          <p:cNvSpPr/>
          <p:nvPr/>
        </p:nvSpPr>
        <p:spPr>
          <a:xfrm>
            <a:off x="3581400" y="3426529"/>
            <a:ext cx="5079050" cy="24468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b="1" dirty="0" smtClean="0">
                <a:latin typeface="Arial Narrow" pitchFamily="34" charset="0"/>
              </a:rPr>
              <a:t>Matrices have “dimensions”, expressed as:</a:t>
            </a:r>
          </a:p>
          <a:p>
            <a:pPr algn="ctr"/>
            <a:r>
              <a:rPr lang="en-US" sz="2200" b="1" dirty="0" smtClean="0">
                <a:latin typeface="Arial Narrow" pitchFamily="34" charset="0"/>
              </a:rPr>
              <a:t># rows  x  # columns</a:t>
            </a:r>
          </a:p>
          <a:p>
            <a:pPr algn="ctr"/>
            <a:endParaRPr lang="en-US" sz="1500" b="1" dirty="0">
              <a:latin typeface="Arial Narrow" pitchFamily="34" charset="0"/>
            </a:endParaRPr>
          </a:p>
          <a:p>
            <a:pPr algn="ctr"/>
            <a:r>
              <a:rPr lang="en-US" sz="2200" b="1" dirty="0" smtClean="0">
                <a:solidFill>
                  <a:srgbClr val="002060"/>
                </a:solidFill>
                <a:latin typeface="Arial Narrow" pitchFamily="34" charset="0"/>
              </a:rPr>
              <a:t>This matrix is a 3 x 3 matrix</a:t>
            </a:r>
          </a:p>
          <a:p>
            <a:pPr algn="ctr"/>
            <a:r>
              <a:rPr lang="en-US" b="1" dirty="0" smtClean="0">
                <a:solidFill>
                  <a:srgbClr val="002060"/>
                </a:solidFill>
                <a:latin typeface="Arial Narrow" pitchFamily="34" charset="0"/>
              </a:rPr>
              <a:t>(“three-by-three matrix”)</a:t>
            </a:r>
          </a:p>
          <a:p>
            <a:pPr algn="ctr"/>
            <a:endParaRPr lang="en-US" sz="1000" b="1" dirty="0" smtClean="0">
              <a:solidFill>
                <a:srgbClr val="002060"/>
              </a:solidFill>
              <a:latin typeface="Arial Narrow" pitchFamily="34" charset="0"/>
            </a:endParaRPr>
          </a:p>
          <a:p>
            <a:pPr algn="ctr"/>
            <a:r>
              <a:rPr lang="en-US" sz="2200" b="1" dirty="0" smtClean="0">
                <a:solidFill>
                  <a:srgbClr val="002060"/>
                </a:solidFill>
                <a:latin typeface="Arial Narrow" pitchFamily="34" charset="0"/>
              </a:rPr>
              <a:t>Called a “square” matrix</a:t>
            </a:r>
          </a:p>
          <a:p>
            <a:pPr algn="ctr"/>
            <a:r>
              <a:rPr lang="en-US" b="1" dirty="0" smtClean="0">
                <a:solidFill>
                  <a:srgbClr val="002060"/>
                </a:solidFill>
                <a:latin typeface="Arial Narrow" pitchFamily="34" charset="0"/>
              </a:rPr>
              <a:t>because # rows = # columns</a:t>
            </a:r>
            <a:endParaRPr lang="en-US" b="1" dirty="0">
              <a:solidFill>
                <a:srgbClr val="002060"/>
              </a:solidFill>
              <a:latin typeface="Arial Narrow" pitchFamily="34" charset="0"/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1023482" y="5969913"/>
            <a:ext cx="7053718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b="1" dirty="0" smtClean="0">
                <a:latin typeface="Arial Narrow" pitchFamily="34" charset="0"/>
              </a:rPr>
              <a:t>Each number in the matrix is called an </a:t>
            </a:r>
            <a:r>
              <a:rPr lang="en-US" sz="2200" b="1" u="sng" dirty="0" smtClean="0">
                <a:latin typeface="Arial Narrow" pitchFamily="34" charset="0"/>
              </a:rPr>
              <a:t>element</a:t>
            </a:r>
            <a:endParaRPr lang="en-US" sz="1000" b="1" u="sng" dirty="0">
              <a:solidFill>
                <a:srgbClr val="002060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37737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  <p:bldP spid="60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11943</TotalTime>
  <Words>2834</Words>
  <Application>Microsoft Office PowerPoint</Application>
  <PresentationFormat>On-screen Show (4:3)</PresentationFormat>
  <Paragraphs>996</Paragraphs>
  <Slides>35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Miehls, Andrea</dc:creator>
  <cp:lastModifiedBy>LaptopAdmin</cp:lastModifiedBy>
  <cp:revision>1738</cp:revision>
  <cp:lastPrinted>2012-02-27T18:17:48Z</cp:lastPrinted>
  <dcterms:created xsi:type="dcterms:W3CDTF">2012-01-18T14:03:44Z</dcterms:created>
  <dcterms:modified xsi:type="dcterms:W3CDTF">2013-10-15T16:19:26Z</dcterms:modified>
</cp:coreProperties>
</file>