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4" r:id="rId2"/>
    <p:sldId id="343" r:id="rId3"/>
    <p:sldId id="469" r:id="rId4"/>
    <p:sldId id="384" r:id="rId5"/>
    <p:sldId id="470" r:id="rId6"/>
    <p:sldId id="471" r:id="rId7"/>
    <p:sldId id="472" r:id="rId8"/>
    <p:sldId id="473" r:id="rId9"/>
    <p:sldId id="474" r:id="rId10"/>
    <p:sldId id="476" r:id="rId11"/>
    <p:sldId id="477" r:id="rId12"/>
    <p:sldId id="528" r:id="rId13"/>
    <p:sldId id="478" r:id="rId14"/>
    <p:sldId id="479" r:id="rId15"/>
    <p:sldId id="480" r:id="rId16"/>
    <p:sldId id="481" r:id="rId17"/>
    <p:sldId id="483" r:id="rId18"/>
    <p:sldId id="482" r:id="rId19"/>
    <p:sldId id="484" r:id="rId20"/>
    <p:sldId id="485" r:id="rId21"/>
    <p:sldId id="486" r:id="rId22"/>
    <p:sldId id="489" r:id="rId23"/>
    <p:sldId id="488" r:id="rId24"/>
    <p:sldId id="490" r:id="rId25"/>
    <p:sldId id="491" r:id="rId26"/>
    <p:sldId id="492" r:id="rId27"/>
    <p:sldId id="493" r:id="rId28"/>
    <p:sldId id="494" r:id="rId29"/>
    <p:sldId id="495" r:id="rId30"/>
    <p:sldId id="498" r:id="rId31"/>
    <p:sldId id="497" r:id="rId32"/>
    <p:sldId id="496" r:id="rId33"/>
    <p:sldId id="468" r:id="rId3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CC4"/>
    <a:srgbClr val="F0FE9C"/>
    <a:srgbClr val="FFD79B"/>
    <a:srgbClr val="CBE2B4"/>
    <a:srgbClr val="D4E2B8"/>
    <a:srgbClr val="D3C051"/>
    <a:srgbClr val="4A7EBB"/>
    <a:srgbClr val="9D4B07"/>
    <a:srgbClr val="007434"/>
    <a:srgbClr val="D1D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1652" autoAdjust="0"/>
  </p:normalViewPr>
  <p:slideViewPr>
    <p:cSldViewPr>
      <p:cViewPr>
        <p:scale>
          <a:sx n="60" d="100"/>
          <a:sy n="60" d="100"/>
        </p:scale>
        <p:origin x="-174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5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A4B1C-258B-46A1-8275-B61B03884FB5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AA02-5520-4094-9864-8975EC99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qMhEn_PhR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http://www.youtube.com/watch?v=ZqMhEn_PhR4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42950"/>
            <a:ext cx="841874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5789479">
            <a:off x="7610477" y="520295"/>
            <a:ext cx="146304" cy="457200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83571">
                        <a14:foregroundMark x1="70714" y1="85625" x2="70714" y2="85625"/>
                        <a14:foregroundMark x1="78000" y1="90313" x2="78000" y2="90313"/>
                        <a14:foregroundMark x1="74143" y1="90938" x2="74143" y2="90938"/>
                        <a14:foregroundMark x1="75143" y1="84375" x2="75143" y2="84375"/>
                        <a14:foregroundMark x1="65571" y1="83125" x2="65571" y2="83125"/>
                        <a14:foregroundMark x1="68000" y1="83125" x2="68000" y2="83125"/>
                        <a14:foregroundMark x1="69429" y1="80938" x2="69429" y2="80938"/>
                        <a14:foregroundMark x1="73143" y1="82500" x2="73143" y2="82500"/>
                        <a14:foregroundMark x1="78714" y1="84688" x2="78714" y2="84688"/>
                        <a14:foregroundMark x1="1857" y1="55625" x2="1857" y2="55625"/>
                        <a14:foregroundMark x1="6143" y1="57813" x2="6143" y2="57813"/>
                        <a14:backgroundMark x1="48429" y1="95625" x2="48429" y2="95625"/>
                        <a14:backgroundMark x1="51000" y1="96563" x2="51000" y2="96563"/>
                        <a14:backgroundMark x1="57714" y1="97813" x2="57714" y2="97813"/>
                        <a14:backgroundMark x1="60714" y1="97500" x2="60714" y2="97500"/>
                        <a14:backgroundMark x1="65571" y1="96875" x2="65571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92" r="31116"/>
          <a:stretch/>
        </p:blipFill>
        <p:spPr bwMode="auto">
          <a:xfrm rot="21333207">
            <a:off x="7872506" y="76287"/>
            <a:ext cx="1236761" cy="94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9471D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FW364 Ecological Problem Solving 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Class 15: Stage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25464"/>
            <a:ext cx="4037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October 23, 2013</a:t>
            </a:r>
            <a:endParaRPr lang="en-US" sz="3000" b="1" dirty="0"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0" b="100000" l="3546" r="898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" y="272944"/>
            <a:ext cx="2932060" cy="21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733300" y="5531702"/>
            <a:ext cx="7396350" cy="795528"/>
            <a:chOff x="733300" y="5245925"/>
            <a:chExt cx="7396350" cy="795528"/>
          </a:xfrm>
        </p:grpSpPr>
        <p:grpSp>
          <p:nvGrpSpPr>
            <p:cNvPr id="89" name="Group 88"/>
            <p:cNvGrpSpPr/>
            <p:nvPr/>
          </p:nvGrpSpPr>
          <p:grpSpPr>
            <a:xfrm>
              <a:off x="733300" y="5245925"/>
              <a:ext cx="7343900" cy="795528"/>
              <a:chOff x="979662" y="6098104"/>
              <a:chExt cx="3915524" cy="378896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979662" y="6470999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7559157" y="5598225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4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1: 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06473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Leslie matrix for </a:t>
            </a:r>
            <a:r>
              <a:rPr lang="en-US" sz="2200" b="1" u="sng" dirty="0" smtClean="0">
                <a:latin typeface="Arial Narrow" pitchFamily="34" charset="0"/>
              </a:rPr>
              <a:t>age</a:t>
            </a:r>
            <a:r>
              <a:rPr lang="en-US" sz="2200" b="1" dirty="0" smtClean="0">
                <a:latin typeface="Arial Narrow" pitchFamily="34" charset="0"/>
              </a:rPr>
              <a:t>-structured 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6367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Assume </a:t>
            </a:r>
            <a:r>
              <a:rPr lang="en-US" sz="2200" b="1" baseline="-25000" dirty="0" smtClean="0">
                <a:latin typeface="Arial Narrow" pitchFamily="34" charset="0"/>
              </a:rPr>
              <a:t>0</a:t>
            </a:r>
            <a:r>
              <a:rPr lang="en-US" sz="2200" b="1" dirty="0" smtClean="0">
                <a:latin typeface="Arial Narrow" pitchFamily="34" charset="0"/>
              </a:rPr>
              <a:t>F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220873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Not</a:t>
            </a:r>
            <a:r>
              <a:rPr lang="en-US" sz="2200" b="1" dirty="0" smtClean="0">
                <a:latin typeface="Arial Narrow" pitchFamily="34" charset="0"/>
              </a:rPr>
              <a:t> going to assume 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F = 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F = </a:t>
            </a:r>
            <a:r>
              <a:rPr lang="en-US" sz="2200" b="1" baseline="-25000" dirty="0" smtClean="0">
                <a:latin typeface="Arial Narrow" pitchFamily="34" charset="0"/>
              </a:rPr>
              <a:t>3</a:t>
            </a:r>
            <a:r>
              <a:rPr lang="en-US" sz="2200" b="1" dirty="0" smtClean="0">
                <a:latin typeface="Arial Narrow" pitchFamily="34" charset="0"/>
              </a:rPr>
              <a:t>F…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338962" y="3216543"/>
            <a:ext cx="8458200" cy="441057"/>
            <a:chOff x="338962" y="3074313"/>
            <a:chExt cx="8458200" cy="441057"/>
          </a:xfrm>
        </p:grpSpPr>
        <p:sp>
          <p:nvSpPr>
            <p:cNvPr id="33" name="Rectangle 32"/>
            <p:cNvSpPr/>
            <p:nvPr/>
          </p:nvSpPr>
          <p:spPr>
            <a:xfrm>
              <a:off x="338962" y="3076458"/>
              <a:ext cx="8458200" cy="4389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766" y="3074313"/>
              <a:ext cx="84003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 smtClean="0">
                  <a:latin typeface="Arial Narrow" pitchFamily="34" charset="0"/>
                </a:rPr>
                <a:t>Let’s build a </a:t>
              </a:r>
              <a:r>
                <a:rPr lang="en-US" sz="2100" b="1" u="sng" dirty="0" smtClean="0">
                  <a:latin typeface="Arial Narrow" pitchFamily="34" charset="0"/>
                </a:rPr>
                <a:t>box and arrow model</a:t>
              </a:r>
              <a:r>
                <a:rPr lang="en-US" sz="2100" b="1" dirty="0" smtClean="0">
                  <a:latin typeface="Arial Narrow" pitchFamily="34" charset="0"/>
                </a:rPr>
                <a:t> that corresponds to the Leslie matrix above</a:t>
              </a:r>
              <a:endParaRPr lang="en-US" sz="2100" b="1" u="sng" dirty="0">
                <a:latin typeface="Arial Narrow" pitchFamily="34" charset="0"/>
              </a:endParaRPr>
            </a:p>
          </p:txBody>
        </p:sp>
      </p:grpSp>
      <p:graphicFrame>
        <p:nvGraphicFramePr>
          <p:cNvPr id="5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46600"/>
              </p:ext>
            </p:extLst>
          </p:nvPr>
        </p:nvGraphicFramePr>
        <p:xfrm>
          <a:off x="5638800" y="914401"/>
          <a:ext cx="2438400" cy="1981200"/>
        </p:xfrm>
        <a:graphic>
          <a:graphicData uri="http://schemas.openxmlformats.org/drawingml/2006/table">
            <a:tbl>
              <a:tblPr/>
              <a:tblGrid>
                <a:gridCol w="487680"/>
                <a:gridCol w="487680"/>
                <a:gridCol w="487680"/>
                <a:gridCol w="487680"/>
                <a:gridCol w="48768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6766" y="3829713"/>
            <a:ext cx="624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 Narrow" pitchFamily="34" charset="0"/>
              </a:rPr>
              <a:t>How many boxes (i.e., age classes) will the model have?</a:t>
            </a:r>
            <a:endParaRPr lang="en-US" sz="2100" b="1" u="sng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766" y="4321411"/>
            <a:ext cx="624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 Narrow" pitchFamily="34" charset="0"/>
              </a:rPr>
              <a:t>How many arrows (i.e., transitions) will the model have?</a:t>
            </a:r>
            <a:endParaRPr lang="en-US" sz="2100" b="1" u="sng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2767" y="3864211"/>
            <a:ext cx="2120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 5 age classes</a:t>
            </a:r>
            <a:endParaRPr lang="en-US" sz="2100" b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5902" y="4321411"/>
            <a:ext cx="2120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 8 transitions</a:t>
            </a:r>
            <a:endParaRPr lang="en-US" sz="2100" b="1" dirty="0">
              <a:latin typeface="Arial Narrow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70336" y="4989718"/>
            <a:ext cx="1005840" cy="548640"/>
            <a:chOff x="470336" y="4703941"/>
            <a:chExt cx="1005840" cy="548640"/>
          </a:xfrm>
        </p:grpSpPr>
        <p:sp>
          <p:nvSpPr>
            <p:cNvPr id="35" name="Rectangle 34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25566" y="4989718"/>
            <a:ext cx="1005840" cy="548640"/>
            <a:chOff x="2225566" y="4703941"/>
            <a:chExt cx="1005840" cy="548640"/>
          </a:xfrm>
        </p:grpSpPr>
        <p:sp>
          <p:nvSpPr>
            <p:cNvPr id="36" name="Rectangle 35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977550" y="4989718"/>
            <a:ext cx="1005840" cy="548640"/>
            <a:chOff x="3977550" y="4703941"/>
            <a:chExt cx="1005840" cy="548640"/>
          </a:xfrm>
        </p:grpSpPr>
        <p:sp>
          <p:nvSpPr>
            <p:cNvPr id="37" name="Rectangle 36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476176" y="4842578"/>
            <a:ext cx="731520" cy="430887"/>
            <a:chOff x="1476176" y="4556801"/>
            <a:chExt cx="731520" cy="430887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55532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231932" y="4842578"/>
            <a:ext cx="731520" cy="430887"/>
            <a:chOff x="3231932" y="4556801"/>
            <a:chExt cx="731520" cy="430887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2923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97668" y="4857777"/>
            <a:ext cx="731520" cy="430887"/>
            <a:chOff x="4997668" y="4572000"/>
            <a:chExt cx="731520" cy="430887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060732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766034" y="4857777"/>
            <a:ext cx="731520" cy="430887"/>
            <a:chOff x="6766034" y="4572000"/>
            <a:chExt cx="731520" cy="430887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6766034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829098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759668" y="5004917"/>
            <a:ext cx="1005840" cy="548640"/>
            <a:chOff x="5759668" y="4719140"/>
            <a:chExt cx="1005840" cy="548640"/>
          </a:xfrm>
        </p:grpSpPr>
        <p:sp>
          <p:nvSpPr>
            <p:cNvPr id="59" name="Rectangle 58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51634" y="4755932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</a:t>
              </a:r>
              <a:r>
                <a:rPr lang="en-US" sz="2200" b="1" dirty="0">
                  <a:latin typeface="Arial Narrow" pitchFamily="34" charset="0"/>
                </a:rPr>
                <a:t>3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512794" y="5004917"/>
            <a:ext cx="1005840" cy="548640"/>
            <a:chOff x="7512794" y="4719140"/>
            <a:chExt cx="1005840" cy="548640"/>
          </a:xfrm>
        </p:grpSpPr>
        <p:sp>
          <p:nvSpPr>
            <p:cNvPr id="60" name="Rectangle 59"/>
            <p:cNvSpPr/>
            <p:nvPr/>
          </p:nvSpPr>
          <p:spPr>
            <a:xfrm>
              <a:off x="7512794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591098" y="4769068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4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47739" y="5505565"/>
            <a:ext cx="1571661" cy="446761"/>
            <a:chOff x="1247739" y="5219788"/>
            <a:chExt cx="1571661" cy="446761"/>
          </a:xfrm>
        </p:grpSpPr>
        <p:sp>
          <p:nvSpPr>
            <p:cNvPr id="58" name="TextBox 57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>
            <a:off x="1078675" y="5531700"/>
            <a:ext cx="3452750" cy="548640"/>
            <a:chOff x="1078675" y="5245923"/>
            <a:chExt cx="3452750" cy="548640"/>
          </a:xfrm>
        </p:grpSpPr>
        <p:grpSp>
          <p:nvGrpSpPr>
            <p:cNvPr id="81" name="Group 80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90649" y="5531701"/>
            <a:ext cx="5438901" cy="673926"/>
            <a:chOff x="890649" y="5245924"/>
            <a:chExt cx="5438901" cy="673926"/>
          </a:xfrm>
        </p:grpSpPr>
        <p:grpSp>
          <p:nvGrpSpPr>
            <p:cNvPr id="85" name="Group 84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8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068" y="943302"/>
            <a:ext cx="87945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 some situations, it might be advantageous</a:t>
            </a:r>
          </a:p>
          <a:p>
            <a:r>
              <a:rPr lang="en-US" sz="2200" b="1" dirty="0" smtClean="0">
                <a:latin typeface="Arial Narrow" pitchFamily="34" charset="0"/>
              </a:rPr>
              <a:t>to pool multiple age classes into a single</a:t>
            </a:r>
          </a:p>
          <a:p>
            <a:r>
              <a:rPr lang="en-US" sz="2200" b="1" dirty="0" smtClean="0">
                <a:latin typeface="Arial Narrow" pitchFamily="34" charset="0"/>
              </a:rPr>
              <a:t>age class (often pool </a:t>
            </a:r>
            <a:r>
              <a:rPr lang="en-US" sz="2200" b="1" u="sng" dirty="0" smtClean="0">
                <a:latin typeface="Arial Narrow" pitchFamily="34" charset="0"/>
              </a:rPr>
              <a:t>oldest</a:t>
            </a:r>
            <a:r>
              <a:rPr lang="en-US" sz="2200" b="1" dirty="0" smtClean="0">
                <a:latin typeface="Arial Narrow" pitchFamily="34" charset="0"/>
              </a:rPr>
              <a:t> classes)</a:t>
            </a:r>
            <a:endParaRPr lang="en-US" sz="22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</a:t>
            </a:r>
            <a:r>
              <a:rPr lang="en-US" sz="2100" b="1" dirty="0" smtClean="0">
                <a:latin typeface="Arial Narrow" pitchFamily="34" charset="0"/>
              </a:rPr>
              <a:t>e.g.,  the honeyeater 3+ age class</a:t>
            </a:r>
          </a:p>
          <a:p>
            <a:pPr>
              <a:tabLst>
                <a:tab pos="457200" algn="l"/>
              </a:tabLst>
            </a:pPr>
            <a:endParaRPr lang="en-US" sz="1500" b="1" dirty="0" smtClean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500" b="1" dirty="0">
                <a:latin typeface="Arial Narrow" pitchFamily="34" charset="0"/>
              </a:rPr>
              <a:t>	</a:t>
            </a:r>
            <a:r>
              <a:rPr lang="en-US" sz="1500" b="1" dirty="0" smtClean="0">
                <a:latin typeface="Arial Narrow" pitchFamily="34" charset="0"/>
              </a:rPr>
              <a:t>	</a:t>
            </a:r>
            <a:endParaRPr lang="en-US" sz="15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We are justified in pooling age classes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when vital rates for classes do not vary</a:t>
            </a:r>
          </a:p>
          <a:p>
            <a:pPr>
              <a:tabLst>
                <a:tab pos="457200" algn="l"/>
              </a:tabLst>
            </a:pPr>
            <a:endParaRPr lang="en-US" sz="1500" b="1" dirty="0" smtClean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1500" b="1" dirty="0" smtClean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For many organisms (mammals, birds),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- </a:t>
            </a:r>
            <a:r>
              <a:rPr lang="en-US" sz="2100" b="1" dirty="0" smtClean="0">
                <a:latin typeface="Arial Narrow" pitchFamily="34" charset="0"/>
              </a:rPr>
              <a:t>Individuals do not grow after reaching maturity</a:t>
            </a:r>
          </a:p>
          <a:p>
            <a:pPr>
              <a:tabLst>
                <a:tab pos="457200" algn="l"/>
              </a:tabLst>
            </a:pPr>
            <a:r>
              <a:rPr lang="en-US" sz="2100" b="1" dirty="0" smtClean="0">
                <a:latin typeface="Arial Narrow" pitchFamily="34" charset="0"/>
              </a:rPr>
              <a:t>	- Fecundity and survival may not be very different after reaching maturity</a:t>
            </a:r>
          </a:p>
          <a:p>
            <a:pPr>
              <a:tabLst>
                <a:tab pos="457200" algn="l"/>
              </a:tabLst>
            </a:pPr>
            <a:endParaRPr lang="en-US" sz="1500" b="1" dirty="0" smtClean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15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Can pool age classes into a composite age class to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simplify</a:t>
            </a:r>
            <a:r>
              <a:rPr lang="en-US" sz="2200" b="1" u="sng" dirty="0" smtClean="0">
                <a:latin typeface="Arial Narrow" pitchFamily="34" charset="0"/>
              </a:rPr>
              <a:t> modeling</a:t>
            </a:r>
          </a:p>
          <a:p>
            <a:pPr>
              <a:tabLst>
                <a:tab pos="457200" algn="l"/>
              </a:tabLst>
            </a:pPr>
            <a:r>
              <a:rPr lang="en-US" sz="2100" b="1" dirty="0">
                <a:latin typeface="Arial Narrow" pitchFamily="34" charset="0"/>
              </a:rPr>
              <a:t>	</a:t>
            </a:r>
            <a:r>
              <a:rPr lang="en-US" sz="2100" b="1" dirty="0" smtClean="0">
                <a:latin typeface="Arial Narrow" pitchFamily="34" charset="0"/>
              </a:rPr>
              <a:t>e.g., Pool age 3 individuals and older into class for age 3+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25664" y="990600"/>
            <a:ext cx="2984936" cy="2014270"/>
            <a:chOff x="152400" y="2862530"/>
            <a:chExt cx="2984936" cy="2014270"/>
          </a:xfrm>
        </p:grpSpPr>
        <p:sp>
          <p:nvSpPr>
            <p:cNvPr id="68" name="Rectangle 67"/>
            <p:cNvSpPr/>
            <p:nvPr/>
          </p:nvSpPr>
          <p:spPr>
            <a:xfrm>
              <a:off x="152400" y="2895600"/>
              <a:ext cx="2984936" cy="1981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2" y="2939357"/>
              <a:ext cx="2962707" cy="189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>
              <a:off x="1141379" y="3047425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41379" y="3202793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41379" y="3367479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41379" y="3535281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468343" y="2862530"/>
              <a:ext cx="82210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68343" y="3032098"/>
              <a:ext cx="74590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68343" y="3208351"/>
              <a:ext cx="82210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68343" y="3370880"/>
              <a:ext cx="79040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3+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068" y="943302"/>
            <a:ext cx="8794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 some situations, it might be advantageous</a:t>
            </a:r>
          </a:p>
          <a:p>
            <a:r>
              <a:rPr lang="en-US" sz="2200" b="1" dirty="0" smtClean="0">
                <a:latin typeface="Arial Narrow" pitchFamily="34" charset="0"/>
              </a:rPr>
              <a:t>to pool multiple age classes into a single</a:t>
            </a:r>
          </a:p>
          <a:p>
            <a:r>
              <a:rPr lang="en-US" sz="2200" b="1" dirty="0" smtClean="0">
                <a:latin typeface="Arial Narrow" pitchFamily="34" charset="0"/>
              </a:rPr>
              <a:t>age class (often pool </a:t>
            </a:r>
            <a:r>
              <a:rPr lang="en-US" sz="2200" b="1" u="sng" dirty="0" smtClean="0">
                <a:latin typeface="Arial Narrow" pitchFamily="34" charset="0"/>
              </a:rPr>
              <a:t>oldest</a:t>
            </a:r>
            <a:r>
              <a:rPr lang="en-US" sz="2200" b="1" dirty="0" smtClean="0">
                <a:latin typeface="Arial Narrow" pitchFamily="34" charset="0"/>
              </a:rPr>
              <a:t> classes)</a:t>
            </a:r>
            <a:endParaRPr lang="en-US" sz="22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</a:t>
            </a:r>
            <a:r>
              <a:rPr lang="en-US" sz="2100" b="1" dirty="0" smtClean="0">
                <a:latin typeface="Arial Narrow" pitchFamily="34" charset="0"/>
              </a:rPr>
              <a:t>e.g.,  the honeyeater 3+ age class</a:t>
            </a:r>
          </a:p>
          <a:p>
            <a:pPr>
              <a:tabLst>
                <a:tab pos="457200" algn="l"/>
              </a:tabLst>
            </a:pPr>
            <a:endParaRPr lang="en-US" sz="1500" b="1" dirty="0" smtClean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500" b="1" dirty="0">
                <a:latin typeface="Arial Narrow" pitchFamily="34" charset="0"/>
              </a:rPr>
              <a:t>	</a:t>
            </a:r>
            <a:r>
              <a:rPr lang="en-US" sz="1500" b="1" dirty="0" smtClean="0">
                <a:latin typeface="Arial Narrow" pitchFamily="34" charset="0"/>
              </a:rPr>
              <a:t>	</a:t>
            </a:r>
            <a:endParaRPr lang="en-US" sz="15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We are justified in pooling age classes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when vital rates for classes do not vary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25664" y="990600"/>
            <a:ext cx="2984936" cy="2014270"/>
            <a:chOff x="152400" y="2862530"/>
            <a:chExt cx="2984936" cy="2014270"/>
          </a:xfrm>
        </p:grpSpPr>
        <p:sp>
          <p:nvSpPr>
            <p:cNvPr id="68" name="Rectangle 67"/>
            <p:cNvSpPr/>
            <p:nvPr/>
          </p:nvSpPr>
          <p:spPr>
            <a:xfrm>
              <a:off x="152400" y="2895600"/>
              <a:ext cx="2984936" cy="1981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2" y="2939357"/>
              <a:ext cx="2962707" cy="189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>
              <a:off x="1141379" y="3047425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41379" y="3202793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41379" y="3367479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41379" y="3535281"/>
              <a:ext cx="3064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468343" y="2862530"/>
              <a:ext cx="82210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68343" y="3032098"/>
              <a:ext cx="74590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68343" y="3208351"/>
              <a:ext cx="82210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68343" y="3370880"/>
              <a:ext cx="79040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latin typeface="Arial Narrow" pitchFamily="34" charset="0"/>
                </a:rPr>
                <a:t>age 3+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6766" y="3823709"/>
            <a:ext cx="8458200" cy="2805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4570" y="4064554"/>
            <a:ext cx="8400396" cy="21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Composite age classes (e.g., the honeyeater age 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3+ 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class)</a:t>
            </a:r>
          </a:p>
          <a:p>
            <a:pPr algn="ctr">
              <a:tabLst>
                <a:tab pos="457200" algn="l"/>
              </a:tabLst>
            </a:pP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are 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not really 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true age classes</a:t>
            </a:r>
          </a:p>
          <a:p>
            <a:pPr algn="ctr">
              <a:tabLst>
                <a:tab pos="457200" algn="l"/>
              </a:tabLst>
            </a:pPr>
            <a:endParaRPr lang="en-US" sz="2100" b="1" dirty="0">
              <a:latin typeface="Arial Narrow" pitchFamily="34" charset="0"/>
              <a:sym typeface="Wingdings" pitchFamily="2" charset="2"/>
            </a:endParaRPr>
          </a:p>
          <a:p>
            <a:pPr marL="342900" indent="-342900" algn="ctr">
              <a:buFont typeface="Wingdings"/>
              <a:buChar char="à"/>
              <a:tabLst>
                <a:tab pos="457200" algn="l"/>
              </a:tabLst>
            </a:pP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Rather, composite age classes are 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a type of </a:t>
            </a:r>
            <a:r>
              <a:rPr lang="en-US" sz="2100" b="1" u="sng" dirty="0">
                <a:latin typeface="Arial Narrow" pitchFamily="34" charset="0"/>
                <a:sym typeface="Wingdings" pitchFamily="2" charset="2"/>
              </a:rPr>
              <a:t>stage </a:t>
            </a:r>
            <a:r>
              <a:rPr lang="en-US" sz="2100" b="1" u="sng" dirty="0" smtClean="0">
                <a:latin typeface="Arial Narrow" pitchFamily="34" charset="0"/>
                <a:sym typeface="Wingdings" pitchFamily="2" charset="2"/>
              </a:rPr>
              <a:t>class</a:t>
            </a:r>
          </a:p>
          <a:p>
            <a:pPr marL="342900" indent="-342900" algn="ctr">
              <a:buFont typeface="Wingdings"/>
              <a:buChar char="à"/>
              <a:tabLst>
                <a:tab pos="457200" algn="l"/>
              </a:tabLst>
            </a:pPr>
            <a:endParaRPr lang="en-US" sz="1500" b="1" u="sng" dirty="0" smtClean="0">
              <a:latin typeface="Arial Narrow" pitchFamily="34" charset="0"/>
              <a:sym typeface="Wingdings" pitchFamily="2" charset="2"/>
            </a:endParaRPr>
          </a:p>
          <a:p>
            <a:pPr algn="ctr">
              <a:tabLst>
                <a:tab pos="457200" algn="l"/>
              </a:tabLst>
            </a:pPr>
            <a:endParaRPr lang="en-US" sz="1500" b="1" u="sng" dirty="0">
              <a:latin typeface="Arial Narrow" pitchFamily="34" charset="0"/>
              <a:sym typeface="Wingdings" pitchFamily="2" charset="2"/>
            </a:endParaRPr>
          </a:p>
          <a:p>
            <a:pPr algn="ctr">
              <a:tabLst>
                <a:tab pos="457200" algn="l"/>
              </a:tabLst>
            </a:pPr>
            <a:r>
              <a:rPr lang="en-US" sz="2100" b="1" u="sng" dirty="0" smtClean="0">
                <a:latin typeface="Arial Narrow" pitchFamily="34" charset="0"/>
                <a:sym typeface="Wingdings" pitchFamily="2" charset="2"/>
              </a:rPr>
              <a:t>Let’s build a conceptual model with a composite age class</a:t>
            </a:r>
            <a:endParaRPr lang="en-US" sz="2100" b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77347"/>
            <a:ext cx="8794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How would our conceptual model below change if we pooled ages 3 and 4?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3300" y="2252472"/>
            <a:ext cx="7396350" cy="795528"/>
            <a:chOff x="733300" y="5245925"/>
            <a:chExt cx="7396350" cy="795528"/>
          </a:xfrm>
        </p:grpSpPr>
        <p:grpSp>
          <p:nvGrpSpPr>
            <p:cNvPr id="16" name="Group 15"/>
            <p:cNvGrpSpPr/>
            <p:nvPr/>
          </p:nvGrpSpPr>
          <p:grpSpPr>
            <a:xfrm>
              <a:off x="733300" y="5245925"/>
              <a:ext cx="7343900" cy="795528"/>
              <a:chOff x="979662" y="6098104"/>
              <a:chExt cx="3915524" cy="378896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79662" y="6470999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7559157" y="5598225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4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0336" y="1710488"/>
            <a:ext cx="1005840" cy="548640"/>
            <a:chOff x="470336" y="4703941"/>
            <a:chExt cx="1005840" cy="548640"/>
          </a:xfrm>
        </p:grpSpPr>
        <p:sp>
          <p:nvSpPr>
            <p:cNvPr id="22" name="Rectangle 21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25566" y="1710488"/>
            <a:ext cx="1005840" cy="548640"/>
            <a:chOff x="2225566" y="4703941"/>
            <a:chExt cx="1005840" cy="548640"/>
          </a:xfrm>
        </p:grpSpPr>
        <p:sp>
          <p:nvSpPr>
            <p:cNvPr id="25" name="Rectangle 24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77550" y="1710488"/>
            <a:ext cx="1005840" cy="548640"/>
            <a:chOff x="3977550" y="4703941"/>
            <a:chExt cx="1005840" cy="548640"/>
          </a:xfrm>
        </p:grpSpPr>
        <p:sp>
          <p:nvSpPr>
            <p:cNvPr id="28" name="Rectangle 27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76176" y="1563348"/>
            <a:ext cx="731520" cy="430887"/>
            <a:chOff x="1476176" y="4556801"/>
            <a:chExt cx="731520" cy="430887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55532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31932" y="1563348"/>
            <a:ext cx="731520" cy="430887"/>
            <a:chOff x="3231932" y="4556801"/>
            <a:chExt cx="731520" cy="430887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2923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97668" y="1578547"/>
            <a:ext cx="731520" cy="430887"/>
            <a:chOff x="4997668" y="4572000"/>
            <a:chExt cx="731520" cy="430887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060732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66034" y="1578547"/>
            <a:ext cx="731520" cy="430887"/>
            <a:chOff x="6766034" y="4572000"/>
            <a:chExt cx="731520" cy="430887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766034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829098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9668" y="1725687"/>
            <a:ext cx="1005840" cy="548640"/>
            <a:chOff x="5759668" y="4719140"/>
            <a:chExt cx="1005840" cy="548640"/>
          </a:xfrm>
        </p:grpSpPr>
        <p:sp>
          <p:nvSpPr>
            <p:cNvPr id="43" name="Rectangle 42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51634" y="4755932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</a:t>
              </a:r>
              <a:r>
                <a:rPr lang="en-US" sz="2200" b="1" dirty="0">
                  <a:latin typeface="Arial Narrow" pitchFamily="34" charset="0"/>
                </a:rPr>
                <a:t>3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12794" y="1725687"/>
            <a:ext cx="1005840" cy="548640"/>
            <a:chOff x="7512794" y="4719140"/>
            <a:chExt cx="1005840" cy="548640"/>
          </a:xfrm>
        </p:grpSpPr>
        <p:sp>
          <p:nvSpPr>
            <p:cNvPr id="46" name="Rectangle 45"/>
            <p:cNvSpPr/>
            <p:nvPr/>
          </p:nvSpPr>
          <p:spPr>
            <a:xfrm>
              <a:off x="7512794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91098" y="4769068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4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47739" y="2226335"/>
            <a:ext cx="1571661" cy="446761"/>
            <a:chOff x="1247739" y="5219788"/>
            <a:chExt cx="1571661" cy="446761"/>
          </a:xfrm>
        </p:grpSpPr>
        <p:sp>
          <p:nvSpPr>
            <p:cNvPr id="49" name="TextBox 48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078675" y="2252470"/>
            <a:ext cx="3452750" cy="548640"/>
            <a:chOff x="1078675" y="5245923"/>
            <a:chExt cx="3452750" cy="548640"/>
          </a:xfrm>
        </p:grpSpPr>
        <p:grpSp>
          <p:nvGrpSpPr>
            <p:cNvPr id="55" name="Group 54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90649" y="2252471"/>
            <a:ext cx="5438901" cy="673926"/>
            <a:chOff x="890649" y="5245924"/>
            <a:chExt cx="5438901" cy="673926"/>
          </a:xfrm>
        </p:grpSpPr>
        <p:grpSp>
          <p:nvGrpSpPr>
            <p:cNvPr id="61" name="Group 60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2394" y="5164924"/>
            <a:ext cx="1005840" cy="548640"/>
            <a:chOff x="470336" y="4703941"/>
            <a:chExt cx="1005840" cy="548640"/>
          </a:xfrm>
        </p:grpSpPr>
        <p:sp>
          <p:nvSpPr>
            <p:cNvPr id="74" name="Rectangle 73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257624" y="5164924"/>
            <a:ext cx="1005840" cy="548640"/>
            <a:chOff x="2225566" y="4703941"/>
            <a:chExt cx="1005840" cy="548640"/>
          </a:xfrm>
        </p:grpSpPr>
        <p:sp>
          <p:nvSpPr>
            <p:cNvPr id="80" name="Rectangle 79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009608" y="5164924"/>
            <a:ext cx="1005840" cy="548640"/>
            <a:chOff x="3977550" y="4703941"/>
            <a:chExt cx="1005840" cy="548640"/>
          </a:xfrm>
        </p:grpSpPr>
        <p:sp>
          <p:nvSpPr>
            <p:cNvPr id="83" name="Rectangle 82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508234" y="5017784"/>
            <a:ext cx="731520" cy="430887"/>
            <a:chOff x="1476176" y="4556801"/>
            <a:chExt cx="731520" cy="430887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555532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63990" y="5017784"/>
            <a:ext cx="731520" cy="430887"/>
            <a:chOff x="3231932" y="4556801"/>
            <a:chExt cx="731520" cy="430887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2923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9726" y="5032983"/>
            <a:ext cx="731520" cy="430887"/>
            <a:chOff x="4997668" y="4572000"/>
            <a:chExt cx="731520" cy="430887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060732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773119" y="5180123"/>
            <a:ext cx="1058609" cy="548640"/>
            <a:chOff x="5741061" y="4719140"/>
            <a:chExt cx="1058609" cy="548640"/>
          </a:xfrm>
        </p:grpSpPr>
        <p:sp>
          <p:nvSpPr>
            <p:cNvPr id="95" name="Rectangle 94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79797" y="5680771"/>
            <a:ext cx="1571661" cy="446761"/>
            <a:chOff x="1247739" y="5219788"/>
            <a:chExt cx="1571661" cy="446761"/>
          </a:xfrm>
        </p:grpSpPr>
        <p:sp>
          <p:nvSpPr>
            <p:cNvPr id="98" name="TextBox 97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1092121" y="5697971"/>
            <a:ext cx="3452750" cy="548640"/>
            <a:chOff x="1078675" y="5245923"/>
            <a:chExt cx="3452750" cy="548640"/>
          </a:xfrm>
        </p:grpSpPr>
        <p:grpSp>
          <p:nvGrpSpPr>
            <p:cNvPr id="104" name="Group 103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904095" y="5697972"/>
            <a:ext cx="5438901" cy="673926"/>
            <a:chOff x="890649" y="5245924"/>
            <a:chExt cx="5438901" cy="6739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118" name="Arc 117"/>
          <p:cNvSpPr/>
          <p:nvPr/>
        </p:nvSpPr>
        <p:spPr>
          <a:xfrm flipV="1">
            <a:off x="6291580" y="4872081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18" idx="2"/>
          </p:cNvCxnSpPr>
          <p:nvPr/>
        </p:nvCxnSpPr>
        <p:spPr>
          <a:xfrm flipH="1">
            <a:off x="6311900" y="5050033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950582" y="4725195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3+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76600" y="3481626"/>
            <a:ext cx="2393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We would have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04800" y="3988713"/>
            <a:ext cx="2137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Box for Age 3+</a:t>
            </a:r>
          </a:p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and age 0, 1, and 2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35468" y="3983494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Fecundity for Age 3+</a:t>
            </a:r>
          </a:p>
          <a:p>
            <a:pPr algn="ctr"/>
            <a:r>
              <a:rPr lang="en-US" sz="2000" b="1" dirty="0">
                <a:latin typeface="Arial Narrow" pitchFamily="34" charset="0"/>
                <a:sym typeface="Wingdings" pitchFamily="2" charset="2"/>
              </a:rPr>
              <a:t>a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nd age 1 and 2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34000" y="3988713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Survival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within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Age 3+</a:t>
            </a:r>
          </a:p>
          <a:p>
            <a:pPr algn="ctr"/>
            <a:r>
              <a:rPr lang="en-US" sz="2000" b="1" dirty="0">
                <a:latin typeface="Arial Narrow" pitchFamily="34" charset="0"/>
                <a:sym typeface="Wingdings" pitchFamily="2" charset="2"/>
              </a:rPr>
              <a:t>a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nd other between-class survivals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19520" y="4730762"/>
            <a:ext cx="2072080" cy="1365238"/>
            <a:chOff x="6919520" y="4730762"/>
            <a:chExt cx="2072080" cy="1365238"/>
          </a:xfrm>
        </p:grpSpPr>
        <p:sp>
          <p:nvSpPr>
            <p:cNvPr id="110" name="Oval 109"/>
            <p:cNvSpPr/>
            <p:nvPr/>
          </p:nvSpPr>
          <p:spPr>
            <a:xfrm>
              <a:off x="6919520" y="4730762"/>
              <a:ext cx="614295" cy="5109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46729" y="5181600"/>
              <a:ext cx="1492471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195213" y="5260429"/>
              <a:ext cx="17963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“Retention”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in age 3+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1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/>
      <p:bldP spid="122" grpId="0"/>
      <p:bldP spid="123" grpId="0"/>
      <p:bldP spid="124" grpId="0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1293349"/>
            <a:ext cx="1005840" cy="548640"/>
            <a:chOff x="470336" y="4703941"/>
            <a:chExt cx="1005840" cy="548640"/>
          </a:xfrm>
        </p:grpSpPr>
        <p:sp>
          <p:nvSpPr>
            <p:cNvPr id="9" name="Rectangle 8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5830" y="1293349"/>
            <a:ext cx="1005840" cy="548640"/>
            <a:chOff x="2225566" y="4703941"/>
            <a:chExt cx="1005840" cy="548640"/>
          </a:xfrm>
        </p:grpSpPr>
        <p:sp>
          <p:nvSpPr>
            <p:cNvPr id="12" name="Rectangle 11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7814" y="1293349"/>
            <a:ext cx="1005840" cy="548640"/>
            <a:chOff x="3977550" y="4703941"/>
            <a:chExt cx="1005840" cy="548640"/>
          </a:xfrm>
        </p:grpSpPr>
        <p:sp>
          <p:nvSpPr>
            <p:cNvPr id="15" name="Rectangle 14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96440" y="1146209"/>
            <a:ext cx="731520" cy="430887"/>
            <a:chOff x="1476176" y="4556801"/>
            <a:chExt cx="731520" cy="43088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55532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52196" y="1146209"/>
            <a:ext cx="731520" cy="430887"/>
            <a:chOff x="3231932" y="4556801"/>
            <a:chExt cx="731520" cy="43088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2923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17932" y="1161408"/>
            <a:ext cx="731520" cy="430887"/>
            <a:chOff x="4997668" y="4572000"/>
            <a:chExt cx="731520" cy="43088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60732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61325" y="1308548"/>
            <a:ext cx="1058609" cy="548640"/>
            <a:chOff x="5741061" y="4719140"/>
            <a:chExt cx="1058609" cy="548640"/>
          </a:xfrm>
        </p:grpSpPr>
        <p:sp>
          <p:nvSpPr>
            <p:cNvPr id="27" name="Rectangle 26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68003" y="1809196"/>
            <a:ext cx="1571661" cy="446761"/>
            <a:chOff x="1247739" y="5219788"/>
            <a:chExt cx="1571661" cy="446761"/>
          </a:xfrm>
        </p:grpSpPr>
        <p:sp>
          <p:nvSpPr>
            <p:cNvPr id="30" name="TextBox 29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1580327" y="1826396"/>
            <a:ext cx="3452750" cy="548640"/>
            <a:chOff x="1078675" y="5245923"/>
            <a:chExt cx="3452750" cy="548640"/>
          </a:xfrm>
        </p:grpSpPr>
        <p:grpSp>
          <p:nvGrpSpPr>
            <p:cNvPr id="36" name="Group 35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92301" y="1826397"/>
            <a:ext cx="5438901" cy="673926"/>
            <a:chOff x="890649" y="5245924"/>
            <a:chExt cx="5438901" cy="673926"/>
          </a:xfrm>
        </p:grpSpPr>
        <p:grpSp>
          <p:nvGrpSpPr>
            <p:cNvPr id="42" name="Group 41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47" name="Arc 46"/>
          <p:cNvSpPr/>
          <p:nvPr/>
        </p:nvSpPr>
        <p:spPr>
          <a:xfrm flipV="1">
            <a:off x="6779786" y="10005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6800106" y="11784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65586" y="9144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3+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2667000"/>
            <a:ext cx="8032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There are two possible transitions </a:t>
            </a:r>
            <a:r>
              <a:rPr lang="en-US" sz="2200" b="1" u="sng" dirty="0" smtClean="0">
                <a:latin typeface="Arial Narrow" pitchFamily="34" charset="0"/>
              </a:rPr>
              <a:t>to</a:t>
            </a:r>
            <a:r>
              <a:rPr lang="en-US" sz="2200" b="1" dirty="0" smtClean="0">
                <a:latin typeface="Arial Narrow" pitchFamily="34" charset="0"/>
              </a:rPr>
              <a:t> the age 3+ class: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- From age 2 to age 3+  (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S)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- Age 3+ remaining in age 3+  (</a:t>
            </a:r>
            <a:r>
              <a:rPr lang="en-US" sz="2200" b="1" baseline="-25000" dirty="0" smtClean="0">
                <a:latin typeface="Arial Narrow" pitchFamily="34" charset="0"/>
              </a:rPr>
              <a:t>3+</a:t>
            </a:r>
            <a:r>
              <a:rPr lang="en-US" sz="2200" b="1" dirty="0" smtClean="0">
                <a:latin typeface="Arial Narrow" pitchFamily="34" charset="0"/>
              </a:rPr>
              <a:t>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3973701"/>
            <a:ext cx="8565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To make the transitions more explicit, we’ll use a new notation for </a:t>
            </a:r>
            <a:r>
              <a:rPr lang="en-US" sz="2200" b="1" u="sng" dirty="0" smtClean="0">
                <a:latin typeface="Arial Narrow" pitchFamily="34" charset="0"/>
              </a:rPr>
              <a:t>survivals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90600" y="4874749"/>
            <a:ext cx="1005840" cy="548640"/>
            <a:chOff x="470336" y="4703941"/>
            <a:chExt cx="1005840" cy="548640"/>
          </a:xfrm>
        </p:grpSpPr>
        <p:sp>
          <p:nvSpPr>
            <p:cNvPr id="54" name="Rectangle 53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45830" y="4874749"/>
            <a:ext cx="1005840" cy="548640"/>
            <a:chOff x="2225566" y="4703941"/>
            <a:chExt cx="1005840" cy="548640"/>
          </a:xfrm>
        </p:grpSpPr>
        <p:sp>
          <p:nvSpPr>
            <p:cNvPr id="57" name="Rectangle 56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97814" y="4874749"/>
            <a:ext cx="1005840" cy="548640"/>
            <a:chOff x="3977550" y="4703941"/>
            <a:chExt cx="1005840" cy="548640"/>
          </a:xfrm>
        </p:grpSpPr>
        <p:sp>
          <p:nvSpPr>
            <p:cNvPr id="60" name="Rectangle 59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96440" y="4727609"/>
            <a:ext cx="731520" cy="430887"/>
            <a:chOff x="1476176" y="4556801"/>
            <a:chExt cx="731520" cy="43088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5397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52196" y="4727609"/>
            <a:ext cx="731520" cy="430887"/>
            <a:chOff x="3231932" y="4556801"/>
            <a:chExt cx="731520" cy="430887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76600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7932" y="4742808"/>
            <a:ext cx="731520" cy="430887"/>
            <a:chOff x="4997668" y="4572000"/>
            <a:chExt cx="731520" cy="430887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44966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61325" y="4889948"/>
            <a:ext cx="1058609" cy="548640"/>
            <a:chOff x="5741061" y="4719140"/>
            <a:chExt cx="1058609" cy="548640"/>
          </a:xfrm>
        </p:grpSpPr>
        <p:sp>
          <p:nvSpPr>
            <p:cNvPr id="72" name="Rectangle 71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8003" y="5390596"/>
            <a:ext cx="1571661" cy="446761"/>
            <a:chOff x="1247739" y="5219788"/>
            <a:chExt cx="1571661" cy="446761"/>
          </a:xfrm>
        </p:grpSpPr>
        <p:sp>
          <p:nvSpPr>
            <p:cNvPr id="75" name="TextBox 74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1580327" y="5407796"/>
            <a:ext cx="3452750" cy="548640"/>
            <a:chOff x="1078675" y="5245923"/>
            <a:chExt cx="3452750" cy="548640"/>
          </a:xfrm>
        </p:grpSpPr>
        <p:grpSp>
          <p:nvGrpSpPr>
            <p:cNvPr id="81" name="Group 80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392301" y="5407797"/>
            <a:ext cx="5438901" cy="673926"/>
            <a:chOff x="890649" y="5245924"/>
            <a:chExt cx="5438901" cy="673926"/>
          </a:xfrm>
        </p:grpSpPr>
        <p:grpSp>
          <p:nvGrpSpPr>
            <p:cNvPr id="87" name="Group 86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92" name="Arc 91"/>
          <p:cNvSpPr/>
          <p:nvPr/>
        </p:nvSpPr>
        <p:spPr>
          <a:xfrm flipV="1">
            <a:off x="6779786" y="45819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6800106" y="47598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65586" y="44958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33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621875" y="1160998"/>
            <a:ext cx="513847" cy="445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426719" y="898635"/>
            <a:ext cx="605813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2" grpId="0" animBg="1"/>
      <p:bldP spid="94" grpId="0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1293349"/>
            <a:ext cx="1005840" cy="548640"/>
            <a:chOff x="470336" y="4703941"/>
            <a:chExt cx="1005840" cy="548640"/>
          </a:xfrm>
        </p:grpSpPr>
        <p:sp>
          <p:nvSpPr>
            <p:cNvPr id="9" name="Rectangle 8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5830" y="1293349"/>
            <a:ext cx="1005840" cy="548640"/>
            <a:chOff x="2225566" y="4703941"/>
            <a:chExt cx="1005840" cy="548640"/>
          </a:xfrm>
        </p:grpSpPr>
        <p:sp>
          <p:nvSpPr>
            <p:cNvPr id="12" name="Rectangle 11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7814" y="1293349"/>
            <a:ext cx="1005840" cy="548640"/>
            <a:chOff x="3977550" y="4703941"/>
            <a:chExt cx="1005840" cy="548640"/>
          </a:xfrm>
        </p:grpSpPr>
        <p:sp>
          <p:nvSpPr>
            <p:cNvPr id="15" name="Rectangle 14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96440" y="1146209"/>
            <a:ext cx="731520" cy="430887"/>
            <a:chOff x="1476176" y="4556801"/>
            <a:chExt cx="731520" cy="43088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55532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52196" y="1146209"/>
            <a:ext cx="731520" cy="430887"/>
            <a:chOff x="3231932" y="4556801"/>
            <a:chExt cx="731520" cy="43088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2923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17932" y="1161408"/>
            <a:ext cx="731520" cy="430887"/>
            <a:chOff x="4997668" y="4572000"/>
            <a:chExt cx="731520" cy="43088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60732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61325" y="1308548"/>
            <a:ext cx="1058609" cy="548640"/>
            <a:chOff x="5741061" y="4719140"/>
            <a:chExt cx="1058609" cy="548640"/>
          </a:xfrm>
        </p:grpSpPr>
        <p:sp>
          <p:nvSpPr>
            <p:cNvPr id="27" name="Rectangle 26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68003" y="1809196"/>
            <a:ext cx="1571661" cy="446761"/>
            <a:chOff x="1247739" y="5219788"/>
            <a:chExt cx="1571661" cy="446761"/>
          </a:xfrm>
        </p:grpSpPr>
        <p:sp>
          <p:nvSpPr>
            <p:cNvPr id="30" name="TextBox 29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1580327" y="1826396"/>
            <a:ext cx="3452750" cy="548640"/>
            <a:chOff x="1078675" y="5245923"/>
            <a:chExt cx="3452750" cy="548640"/>
          </a:xfrm>
        </p:grpSpPr>
        <p:grpSp>
          <p:nvGrpSpPr>
            <p:cNvPr id="36" name="Group 35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92301" y="1826397"/>
            <a:ext cx="5438901" cy="673926"/>
            <a:chOff x="890649" y="5245924"/>
            <a:chExt cx="5438901" cy="673926"/>
          </a:xfrm>
        </p:grpSpPr>
        <p:grpSp>
          <p:nvGrpSpPr>
            <p:cNvPr id="42" name="Group 41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47" name="Arc 46"/>
          <p:cNvSpPr/>
          <p:nvPr/>
        </p:nvSpPr>
        <p:spPr>
          <a:xfrm flipV="1">
            <a:off x="6779786" y="10005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6800106" y="11784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65586" y="9144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3+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2667000"/>
            <a:ext cx="8032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There are two possible </a:t>
            </a:r>
            <a:r>
              <a:rPr lang="en-US" sz="2200" b="1" u="sng" dirty="0" smtClean="0">
                <a:latin typeface="Arial Narrow" pitchFamily="34" charset="0"/>
              </a:rPr>
              <a:t>transitions to</a:t>
            </a:r>
            <a:r>
              <a:rPr lang="en-US" sz="2200" b="1" dirty="0" smtClean="0">
                <a:latin typeface="Arial Narrow" pitchFamily="34" charset="0"/>
              </a:rPr>
              <a:t> the age 3+ class: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- From age 2 to age 3+  (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S)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- Age 3+ remaining in age 3+  (</a:t>
            </a:r>
            <a:r>
              <a:rPr lang="en-US" sz="2200" b="1" baseline="-25000" dirty="0" smtClean="0">
                <a:latin typeface="Arial Narrow" pitchFamily="34" charset="0"/>
              </a:rPr>
              <a:t>3+</a:t>
            </a:r>
            <a:r>
              <a:rPr lang="en-US" sz="2200" b="1" dirty="0" smtClean="0">
                <a:latin typeface="Arial Narrow" pitchFamily="34" charset="0"/>
              </a:rPr>
              <a:t>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3973701"/>
            <a:ext cx="8565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To make the transitions more explicit, we’ll use a new notation for </a:t>
            </a:r>
            <a:r>
              <a:rPr lang="en-US" sz="2200" b="1" u="sng" dirty="0" smtClean="0">
                <a:latin typeface="Arial Narrow" pitchFamily="34" charset="0"/>
              </a:rPr>
              <a:t>survivals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90600" y="4874749"/>
            <a:ext cx="1005840" cy="548640"/>
            <a:chOff x="470336" y="4703941"/>
            <a:chExt cx="1005840" cy="548640"/>
          </a:xfrm>
        </p:grpSpPr>
        <p:sp>
          <p:nvSpPr>
            <p:cNvPr id="54" name="Rectangle 53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45830" y="4874749"/>
            <a:ext cx="1005840" cy="548640"/>
            <a:chOff x="2225566" y="4703941"/>
            <a:chExt cx="1005840" cy="548640"/>
          </a:xfrm>
        </p:grpSpPr>
        <p:sp>
          <p:nvSpPr>
            <p:cNvPr id="57" name="Rectangle 56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97814" y="4874749"/>
            <a:ext cx="1005840" cy="548640"/>
            <a:chOff x="3977550" y="4703941"/>
            <a:chExt cx="1005840" cy="548640"/>
          </a:xfrm>
        </p:grpSpPr>
        <p:sp>
          <p:nvSpPr>
            <p:cNvPr id="60" name="Rectangle 59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96440" y="4727609"/>
            <a:ext cx="731520" cy="430887"/>
            <a:chOff x="1476176" y="4556801"/>
            <a:chExt cx="731520" cy="43088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5397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52196" y="4727609"/>
            <a:ext cx="731520" cy="430887"/>
            <a:chOff x="3231932" y="4556801"/>
            <a:chExt cx="731520" cy="430887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76600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7932" y="4742808"/>
            <a:ext cx="731520" cy="430887"/>
            <a:chOff x="4997668" y="4572000"/>
            <a:chExt cx="731520" cy="430887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44966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61325" y="4889948"/>
            <a:ext cx="1058609" cy="548640"/>
            <a:chOff x="5741061" y="4719140"/>
            <a:chExt cx="1058609" cy="548640"/>
          </a:xfrm>
        </p:grpSpPr>
        <p:sp>
          <p:nvSpPr>
            <p:cNvPr id="72" name="Rectangle 71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8003" y="5390596"/>
            <a:ext cx="1571661" cy="446761"/>
            <a:chOff x="1247739" y="5219788"/>
            <a:chExt cx="1571661" cy="446761"/>
          </a:xfrm>
        </p:grpSpPr>
        <p:sp>
          <p:nvSpPr>
            <p:cNvPr id="75" name="TextBox 74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1580327" y="5407796"/>
            <a:ext cx="3452750" cy="548640"/>
            <a:chOff x="1078675" y="5245923"/>
            <a:chExt cx="3452750" cy="548640"/>
          </a:xfrm>
        </p:grpSpPr>
        <p:grpSp>
          <p:nvGrpSpPr>
            <p:cNvPr id="81" name="Group 80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392301" y="5407797"/>
            <a:ext cx="5438901" cy="673926"/>
            <a:chOff x="890649" y="5245924"/>
            <a:chExt cx="5438901" cy="673926"/>
          </a:xfrm>
        </p:grpSpPr>
        <p:grpSp>
          <p:nvGrpSpPr>
            <p:cNvPr id="87" name="Group 86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92" name="Arc 91"/>
          <p:cNvSpPr/>
          <p:nvPr/>
        </p:nvSpPr>
        <p:spPr>
          <a:xfrm flipV="1">
            <a:off x="6779786" y="45819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6800106" y="47598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65586" y="44958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33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46546" y="1011575"/>
            <a:ext cx="8624186" cy="2763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57200" y="1129864"/>
            <a:ext cx="821309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With the new notation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r>
              <a:rPr lang="en-US" sz="2200" b="1" baseline="-25000" dirty="0" smtClean="0">
                <a:latin typeface="Arial Narrow" pitchFamily="34" charset="0"/>
              </a:rPr>
              <a:t>01</a:t>
            </a:r>
            <a:r>
              <a:rPr lang="en-US" sz="2200" b="1" dirty="0" smtClean="0">
                <a:latin typeface="Arial Narrow" pitchFamily="34" charset="0"/>
              </a:rPr>
              <a:t>S : Survival from age 0 to age 1</a:t>
            </a:r>
          </a:p>
          <a:p>
            <a:r>
              <a:rPr lang="en-US" sz="2200" b="1" baseline="-25000" dirty="0" smtClean="0">
                <a:latin typeface="Arial Narrow" pitchFamily="34" charset="0"/>
              </a:rPr>
              <a:t>12</a:t>
            </a:r>
            <a:r>
              <a:rPr lang="en-US" sz="2200" b="1" dirty="0" smtClean="0">
                <a:latin typeface="Arial Narrow" pitchFamily="34" charset="0"/>
              </a:rPr>
              <a:t>S : Survival from age 1 to age 2	    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 Narrow" pitchFamily="34" charset="0"/>
              </a:rPr>
              <a:t>NOT survival for age 12!</a:t>
            </a:r>
          </a:p>
          <a:p>
            <a:r>
              <a:rPr lang="en-US" sz="2200" b="1" baseline="-25000" dirty="0" smtClean="0">
                <a:latin typeface="Arial Narrow" pitchFamily="34" charset="0"/>
              </a:rPr>
              <a:t>23</a:t>
            </a:r>
            <a:r>
              <a:rPr lang="en-US" sz="2200" b="1" dirty="0" smtClean="0">
                <a:latin typeface="Arial Narrow" pitchFamily="34" charset="0"/>
              </a:rPr>
              <a:t>S : Survival from age 2 to age 3</a:t>
            </a:r>
            <a:r>
              <a:rPr lang="en-US" sz="2200" b="1" dirty="0">
                <a:latin typeface="Arial Narrow" pitchFamily="34" charset="0"/>
              </a:rPr>
              <a:t>	    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>
                <a:latin typeface="Arial Narrow" pitchFamily="34" charset="0"/>
              </a:rPr>
              <a:t>NOT survival for age </a:t>
            </a:r>
            <a:r>
              <a:rPr lang="en-US" sz="2200" b="1" dirty="0" smtClean="0">
                <a:latin typeface="Arial Narrow" pitchFamily="34" charset="0"/>
              </a:rPr>
              <a:t>23!	</a:t>
            </a:r>
          </a:p>
          <a:p>
            <a:r>
              <a:rPr lang="en-US" sz="2200" b="1" baseline="-25000" dirty="0" smtClean="0">
                <a:latin typeface="Arial Narrow" pitchFamily="34" charset="0"/>
              </a:rPr>
              <a:t>33</a:t>
            </a:r>
            <a:r>
              <a:rPr lang="en-US" sz="2200" b="1" dirty="0" smtClean="0">
                <a:latin typeface="Arial Narrow" pitchFamily="34" charset="0"/>
              </a:rPr>
              <a:t>S : Survival within age </a:t>
            </a:r>
            <a:r>
              <a:rPr lang="en-US" sz="2200" b="1" dirty="0">
                <a:latin typeface="Arial Narrow" pitchFamily="34" charset="0"/>
              </a:rPr>
              <a:t>3+	</a:t>
            </a:r>
            <a:r>
              <a:rPr lang="en-US" sz="2200" b="1" dirty="0" smtClean="0">
                <a:latin typeface="Arial Narrow" pitchFamily="34" charset="0"/>
              </a:rPr>
              <a:t>     </a:t>
            </a:r>
            <a:r>
              <a:rPr lang="en-US" sz="2200" b="1" dirty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>
                <a:latin typeface="Arial Narrow" pitchFamily="34" charset="0"/>
              </a:rPr>
              <a:t>NOT survival for age </a:t>
            </a:r>
            <a:r>
              <a:rPr lang="en-US" sz="2200" b="1" dirty="0" smtClean="0">
                <a:latin typeface="Arial Narrow" pitchFamily="34" charset="0"/>
              </a:rPr>
              <a:t>33!</a:t>
            </a:r>
            <a:endParaRPr lang="en-US" sz="2200" b="1" dirty="0">
              <a:latin typeface="Arial Narrow" pitchFamily="34" charset="0"/>
            </a:endParaRPr>
          </a:p>
          <a:p>
            <a:endParaRPr lang="en-US" sz="15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Flexible notation for stages; also may help with remembering transitions</a:t>
            </a:r>
          </a:p>
        </p:txBody>
      </p:sp>
    </p:spTree>
    <p:extLst>
      <p:ext uri="{BB962C8B-B14F-4D97-AF65-F5344CB8AC3E}">
        <p14:creationId xmlns:p14="http://schemas.microsoft.com/office/powerpoint/2010/main" val="282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241291" y="2743200"/>
            <a:ext cx="8674109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90600" y="1293349"/>
            <a:ext cx="1005840" cy="548640"/>
            <a:chOff x="470336" y="4703941"/>
            <a:chExt cx="1005840" cy="548640"/>
          </a:xfrm>
        </p:grpSpPr>
        <p:sp>
          <p:nvSpPr>
            <p:cNvPr id="54" name="Rectangle 53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45830" y="1293349"/>
            <a:ext cx="1005840" cy="548640"/>
            <a:chOff x="2225566" y="4703941"/>
            <a:chExt cx="1005840" cy="548640"/>
          </a:xfrm>
        </p:grpSpPr>
        <p:sp>
          <p:nvSpPr>
            <p:cNvPr id="57" name="Rectangle 56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97814" y="1293349"/>
            <a:ext cx="1005840" cy="548640"/>
            <a:chOff x="3977550" y="4703941"/>
            <a:chExt cx="1005840" cy="548640"/>
          </a:xfrm>
        </p:grpSpPr>
        <p:sp>
          <p:nvSpPr>
            <p:cNvPr id="60" name="Rectangle 59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96440" y="1146209"/>
            <a:ext cx="731520" cy="430887"/>
            <a:chOff x="1476176" y="4556801"/>
            <a:chExt cx="731520" cy="43088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5397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52196" y="1146209"/>
            <a:ext cx="731520" cy="430887"/>
            <a:chOff x="3231932" y="4556801"/>
            <a:chExt cx="731520" cy="430887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76600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7932" y="1161408"/>
            <a:ext cx="731520" cy="430887"/>
            <a:chOff x="4997668" y="4572000"/>
            <a:chExt cx="731520" cy="430887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44966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61325" y="1308548"/>
            <a:ext cx="1058609" cy="548640"/>
            <a:chOff x="5741061" y="4719140"/>
            <a:chExt cx="1058609" cy="548640"/>
          </a:xfrm>
        </p:grpSpPr>
        <p:sp>
          <p:nvSpPr>
            <p:cNvPr id="72" name="Rectangle 71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8003" y="1809196"/>
            <a:ext cx="1571661" cy="446761"/>
            <a:chOff x="1247739" y="5219788"/>
            <a:chExt cx="1571661" cy="446761"/>
          </a:xfrm>
        </p:grpSpPr>
        <p:sp>
          <p:nvSpPr>
            <p:cNvPr id="75" name="TextBox 74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1580327" y="1826396"/>
            <a:ext cx="3452750" cy="548640"/>
            <a:chOff x="1078675" y="5245923"/>
            <a:chExt cx="3452750" cy="548640"/>
          </a:xfrm>
        </p:grpSpPr>
        <p:grpSp>
          <p:nvGrpSpPr>
            <p:cNvPr id="81" name="Group 80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392301" y="1826397"/>
            <a:ext cx="5438901" cy="673926"/>
            <a:chOff x="890649" y="5245924"/>
            <a:chExt cx="5438901" cy="673926"/>
          </a:xfrm>
        </p:grpSpPr>
        <p:grpSp>
          <p:nvGrpSpPr>
            <p:cNvPr id="87" name="Group 86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92" name="Arc 91"/>
          <p:cNvSpPr/>
          <p:nvPr/>
        </p:nvSpPr>
        <p:spPr>
          <a:xfrm flipV="1">
            <a:off x="6779786" y="10005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6800106" y="11784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65586" y="9144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33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7136" y="2799814"/>
            <a:ext cx="85420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In-Class Challenge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What would a Leslie matrix look like with a composite age class?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See if you can figure out the (general) Leslie matrix for the model above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64864" y="4572000"/>
            <a:ext cx="8565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Some hints / guiding questions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How many rows and columns will the matrix have?</a:t>
            </a:r>
          </a:p>
          <a:p>
            <a:pPr algn="ctr"/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Where will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33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go?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Talking through the transitions for each matrix element will help</a:t>
            </a:r>
          </a:p>
        </p:txBody>
      </p:sp>
    </p:spTree>
    <p:extLst>
      <p:ext uri="{BB962C8B-B14F-4D97-AF65-F5344CB8AC3E}">
        <p14:creationId xmlns:p14="http://schemas.microsoft.com/office/powerpoint/2010/main" val="30469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90600" y="1293349"/>
            <a:ext cx="1005840" cy="548640"/>
            <a:chOff x="470336" y="4703941"/>
            <a:chExt cx="1005840" cy="548640"/>
          </a:xfrm>
        </p:grpSpPr>
        <p:sp>
          <p:nvSpPr>
            <p:cNvPr id="54" name="Rectangle 53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45830" y="1293349"/>
            <a:ext cx="1005840" cy="548640"/>
            <a:chOff x="2225566" y="4703941"/>
            <a:chExt cx="1005840" cy="548640"/>
          </a:xfrm>
        </p:grpSpPr>
        <p:sp>
          <p:nvSpPr>
            <p:cNvPr id="57" name="Rectangle 56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97814" y="1293349"/>
            <a:ext cx="1005840" cy="548640"/>
            <a:chOff x="3977550" y="4703941"/>
            <a:chExt cx="1005840" cy="548640"/>
          </a:xfrm>
        </p:grpSpPr>
        <p:sp>
          <p:nvSpPr>
            <p:cNvPr id="60" name="Rectangle 59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96440" y="1146209"/>
            <a:ext cx="731520" cy="430887"/>
            <a:chOff x="1476176" y="4556801"/>
            <a:chExt cx="731520" cy="43088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5397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52196" y="1146209"/>
            <a:ext cx="731520" cy="430887"/>
            <a:chOff x="3231932" y="4556801"/>
            <a:chExt cx="731520" cy="430887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76600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7932" y="1161408"/>
            <a:ext cx="731520" cy="430887"/>
            <a:chOff x="4997668" y="4572000"/>
            <a:chExt cx="731520" cy="430887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44966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61325" y="1308548"/>
            <a:ext cx="1058609" cy="548640"/>
            <a:chOff x="5741061" y="4719140"/>
            <a:chExt cx="1058609" cy="548640"/>
          </a:xfrm>
        </p:grpSpPr>
        <p:sp>
          <p:nvSpPr>
            <p:cNvPr id="72" name="Rectangle 71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8003" y="1809196"/>
            <a:ext cx="1571661" cy="446761"/>
            <a:chOff x="1247739" y="5219788"/>
            <a:chExt cx="1571661" cy="446761"/>
          </a:xfrm>
        </p:grpSpPr>
        <p:sp>
          <p:nvSpPr>
            <p:cNvPr id="75" name="TextBox 74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1580327" y="1826396"/>
            <a:ext cx="3452750" cy="548640"/>
            <a:chOff x="1078675" y="5245923"/>
            <a:chExt cx="3452750" cy="548640"/>
          </a:xfrm>
        </p:grpSpPr>
        <p:grpSp>
          <p:nvGrpSpPr>
            <p:cNvPr id="81" name="Group 80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392301" y="1826397"/>
            <a:ext cx="5438901" cy="673926"/>
            <a:chOff x="890649" y="5245924"/>
            <a:chExt cx="5438901" cy="673926"/>
          </a:xfrm>
        </p:grpSpPr>
        <p:grpSp>
          <p:nvGrpSpPr>
            <p:cNvPr id="87" name="Group 86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92" name="Arc 91"/>
          <p:cNvSpPr/>
          <p:nvPr/>
        </p:nvSpPr>
        <p:spPr>
          <a:xfrm flipV="1">
            <a:off x="6779786" y="10005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6800106" y="11784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65586" y="9144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33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36045" y="2774732"/>
            <a:ext cx="5250555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79681" y="2799814"/>
            <a:ext cx="495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Leslie matrix with composite age class: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51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25749"/>
              </p:ext>
            </p:extLst>
          </p:nvPr>
        </p:nvGraphicFramePr>
        <p:xfrm>
          <a:off x="1447800" y="3672840"/>
          <a:ext cx="2257100" cy="1584960"/>
        </p:xfrm>
        <a:graphic>
          <a:graphicData uri="http://schemas.openxmlformats.org/drawingml/2006/table">
            <a:tbl>
              <a:tblPr/>
              <a:tblGrid>
                <a:gridCol w="564275"/>
                <a:gridCol w="564275"/>
                <a:gridCol w="564275"/>
                <a:gridCol w="5642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005549" y="3876526"/>
            <a:ext cx="46050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How many rows and columns?</a:t>
            </a:r>
          </a:p>
          <a:p>
            <a:endParaRPr lang="en-US" sz="15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Where does </a:t>
            </a:r>
            <a:r>
              <a:rPr lang="en-US" sz="2200" b="1" baseline="-25000" dirty="0" smtClean="0">
                <a:latin typeface="Arial Narrow" pitchFamily="34" charset="0"/>
              </a:rPr>
              <a:t>33</a:t>
            </a:r>
            <a:r>
              <a:rPr lang="en-US" sz="2200" b="1" dirty="0" smtClean="0">
                <a:latin typeface="Arial Narrow" pitchFamily="34" charset="0"/>
              </a:rPr>
              <a:t>S go?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191586" y="4858968"/>
            <a:ext cx="457200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2: Composite Age Class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90600" y="1293349"/>
            <a:ext cx="1005840" cy="548640"/>
            <a:chOff x="470336" y="4703941"/>
            <a:chExt cx="1005840" cy="548640"/>
          </a:xfrm>
        </p:grpSpPr>
        <p:sp>
          <p:nvSpPr>
            <p:cNvPr id="54" name="Rectangle 53"/>
            <p:cNvSpPr/>
            <p:nvPr/>
          </p:nvSpPr>
          <p:spPr>
            <a:xfrm>
              <a:off x="47033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9166" y="4759119"/>
              <a:ext cx="849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45830" y="1293349"/>
            <a:ext cx="1005840" cy="548640"/>
            <a:chOff x="2225566" y="4703941"/>
            <a:chExt cx="1005840" cy="548640"/>
          </a:xfrm>
        </p:grpSpPr>
        <p:sp>
          <p:nvSpPr>
            <p:cNvPr id="57" name="Rectangle 56"/>
            <p:cNvSpPr/>
            <p:nvPr/>
          </p:nvSpPr>
          <p:spPr>
            <a:xfrm>
              <a:off x="2225566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1766" y="4748650"/>
              <a:ext cx="867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97814" y="1293349"/>
            <a:ext cx="1005840" cy="548640"/>
            <a:chOff x="3977550" y="4703941"/>
            <a:chExt cx="1005840" cy="548640"/>
          </a:xfrm>
        </p:grpSpPr>
        <p:sp>
          <p:nvSpPr>
            <p:cNvPr id="60" name="Rectangle 59"/>
            <p:cNvSpPr/>
            <p:nvPr/>
          </p:nvSpPr>
          <p:spPr>
            <a:xfrm>
              <a:off x="3977550" y="4703941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0132" y="4753869"/>
              <a:ext cx="81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96440" y="1146209"/>
            <a:ext cx="731520" cy="430887"/>
            <a:chOff x="1476176" y="4556801"/>
            <a:chExt cx="731520" cy="43088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476176" y="4972023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539766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52196" y="1146209"/>
            <a:ext cx="731520" cy="430887"/>
            <a:chOff x="3231932" y="4556801"/>
            <a:chExt cx="731520" cy="430887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231932" y="4978261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76600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7932" y="1161408"/>
            <a:ext cx="731520" cy="430887"/>
            <a:chOff x="4997668" y="4572000"/>
            <a:chExt cx="731520" cy="430887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7668" y="4993460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44966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61325" y="1308548"/>
            <a:ext cx="1058609" cy="548640"/>
            <a:chOff x="5741061" y="4719140"/>
            <a:chExt cx="1058609" cy="548640"/>
          </a:xfrm>
        </p:grpSpPr>
        <p:sp>
          <p:nvSpPr>
            <p:cNvPr id="72" name="Rectangle 71"/>
            <p:cNvSpPr/>
            <p:nvPr/>
          </p:nvSpPr>
          <p:spPr>
            <a:xfrm>
              <a:off x="5759668" y="4719140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1061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3+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8003" y="1809196"/>
            <a:ext cx="1571661" cy="446761"/>
            <a:chOff x="1247739" y="5219788"/>
            <a:chExt cx="1571661" cy="446761"/>
          </a:xfrm>
        </p:grpSpPr>
        <p:sp>
          <p:nvSpPr>
            <p:cNvPr id="75" name="TextBox 74"/>
            <p:cNvSpPr txBox="1"/>
            <p:nvPr/>
          </p:nvSpPr>
          <p:spPr>
            <a:xfrm>
              <a:off x="2248907" y="5219788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47739" y="5245925"/>
              <a:ext cx="1518177" cy="420624"/>
              <a:chOff x="973256" y="6098104"/>
              <a:chExt cx="3921930" cy="378896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56" y="6465125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1580327" y="1826396"/>
            <a:ext cx="3452750" cy="548640"/>
            <a:chOff x="1078675" y="5245923"/>
            <a:chExt cx="3452750" cy="548640"/>
          </a:xfrm>
        </p:grpSpPr>
        <p:grpSp>
          <p:nvGrpSpPr>
            <p:cNvPr id="81" name="Group 80"/>
            <p:cNvGrpSpPr/>
            <p:nvPr/>
          </p:nvGrpSpPr>
          <p:grpSpPr>
            <a:xfrm>
              <a:off x="1078675" y="5245923"/>
              <a:ext cx="3401795" cy="548640"/>
              <a:chOff x="973256" y="6098104"/>
              <a:chExt cx="3921930" cy="378896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960932" y="53577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2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392301" y="1826397"/>
            <a:ext cx="5438901" cy="673926"/>
            <a:chOff x="890649" y="5245924"/>
            <a:chExt cx="5438901" cy="673926"/>
          </a:xfrm>
        </p:grpSpPr>
        <p:grpSp>
          <p:nvGrpSpPr>
            <p:cNvPr id="87" name="Group 86"/>
            <p:cNvGrpSpPr/>
            <p:nvPr/>
          </p:nvGrpSpPr>
          <p:grpSpPr>
            <a:xfrm>
              <a:off x="890649" y="5245924"/>
              <a:ext cx="5380085" cy="667512"/>
              <a:chOff x="973256" y="6098104"/>
              <a:chExt cx="3921930" cy="37889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73256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759057" y="5488963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3+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92" name="Arc 91"/>
          <p:cNvSpPr/>
          <p:nvPr/>
        </p:nvSpPr>
        <p:spPr>
          <a:xfrm flipV="1">
            <a:off x="6779786" y="100050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6800106" y="117845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65586" y="91440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33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36045" y="2774732"/>
            <a:ext cx="5250555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79681" y="2799814"/>
            <a:ext cx="495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Leslie matrix with composite age class: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51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57579"/>
              </p:ext>
            </p:extLst>
          </p:nvPr>
        </p:nvGraphicFramePr>
        <p:xfrm>
          <a:off x="1447800" y="3672840"/>
          <a:ext cx="2257100" cy="1584960"/>
        </p:xfrm>
        <a:graphic>
          <a:graphicData uri="http://schemas.openxmlformats.org/drawingml/2006/table">
            <a:tbl>
              <a:tblPr/>
              <a:tblGrid>
                <a:gridCol w="564275"/>
                <a:gridCol w="564275"/>
                <a:gridCol w="564275"/>
                <a:gridCol w="5642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3+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005549" y="3429000"/>
            <a:ext cx="4986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Key Features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ew notation for survivals</a:t>
            </a:r>
          </a:p>
          <a:p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33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goes on the diagonal</a:t>
            </a: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All “within class” rates go on diagonal</a:t>
            </a: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Fecundities do not look very different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0685" y="5791200"/>
            <a:ext cx="8618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We can now take this general form and build a full stage-structure model</a:t>
            </a:r>
          </a:p>
        </p:txBody>
      </p:sp>
    </p:spTree>
    <p:extLst>
      <p:ext uri="{BB962C8B-B14F-4D97-AF65-F5344CB8AC3E}">
        <p14:creationId xmlns:p14="http://schemas.microsoft.com/office/powerpoint/2010/main" val="21080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3: Stage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1022201"/>
            <a:ext cx="8366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Stage structure example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   Leopard Frogs – 4 stages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93" y="2000367"/>
            <a:ext cx="1828800" cy="103712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22" b="10561"/>
          <a:stretch/>
        </p:blipFill>
        <p:spPr bwMode="auto">
          <a:xfrm>
            <a:off x="584493" y="4232083"/>
            <a:ext cx="1828800" cy="84441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83" b="10735"/>
          <a:stretch/>
        </p:blipFill>
        <p:spPr bwMode="auto">
          <a:xfrm>
            <a:off x="584493" y="3234562"/>
            <a:ext cx="1828800" cy="8102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93" y="5257800"/>
            <a:ext cx="1828800" cy="1219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2514600" y="2270275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1: Eggs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14600" y="3381743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2: Tadpole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514600" y="4417011"/>
            <a:ext cx="5898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3: Tadpole 2 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(tadpole with legs, but still aquatic)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14600" y="5665113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4: Frog 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(adult; only mature stage)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0" y="1828800"/>
            <a:ext cx="3413234" cy="2327083"/>
            <a:chOff x="5334000" y="1828800"/>
            <a:chExt cx="3413234" cy="2327083"/>
          </a:xfrm>
        </p:grpSpPr>
        <p:sp>
          <p:nvSpPr>
            <p:cNvPr id="102" name="Rectangle 101"/>
            <p:cNvSpPr/>
            <p:nvPr/>
          </p:nvSpPr>
          <p:spPr>
            <a:xfrm>
              <a:off x="5334000" y="1828800"/>
              <a:ext cx="3413234" cy="23270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10200" y="1996967"/>
              <a:ext cx="326083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u="sng" dirty="0" smtClean="0">
                  <a:latin typeface="Arial Narrow" pitchFamily="34" charset="0"/>
                  <a:sym typeface="Wingdings" pitchFamily="2" charset="2"/>
                </a:rPr>
                <a:t>Tadpoles</a:t>
              </a:r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 and </a:t>
              </a:r>
              <a:r>
                <a:rPr lang="en-US" sz="2200" b="1" u="sng" dirty="0" smtClean="0">
                  <a:latin typeface="Arial Narrow" pitchFamily="34" charset="0"/>
                  <a:sym typeface="Wingdings" pitchFamily="2" charset="2"/>
                </a:rPr>
                <a:t>frogs</a:t>
              </a:r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 can remain in a stage for more than one time step:</a:t>
              </a:r>
            </a:p>
            <a:p>
              <a:pPr algn="ctr"/>
              <a:endParaRPr lang="en-US" sz="1000" b="1" dirty="0">
                <a:latin typeface="Arial Narrow" pitchFamily="34" charset="0"/>
                <a:sym typeface="Wingdings" pitchFamily="2" charset="2"/>
              </a:endParaRP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 We’ll have transitions </a:t>
              </a:r>
              <a:r>
                <a:rPr lang="en-US" sz="2200" b="1" u="sng" dirty="0" smtClean="0">
                  <a:latin typeface="Arial Narrow" pitchFamily="34" charset="0"/>
                  <a:sym typeface="Wingdings" pitchFamily="2" charset="2"/>
                </a:rPr>
                <a:t>within</a:t>
              </a:r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 Stages 2, 3, and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3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8" y="1326952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Continue to make population growth models more realistic</a:t>
            </a:r>
          </a:p>
          <a:p>
            <a:pPr algn="ctr"/>
            <a:r>
              <a:rPr lang="en-US" sz="2400" b="1" dirty="0" smtClean="0">
                <a:latin typeface="Arial Narrow" pitchFamily="34" charset="0"/>
              </a:rPr>
              <a:t>by adding in </a:t>
            </a:r>
            <a:r>
              <a:rPr lang="en-US" sz="2400" b="1" u="sng" dirty="0" smtClean="0">
                <a:latin typeface="Arial Narrow" pitchFamily="34" charset="0"/>
              </a:rPr>
              <a:t>stage structure</a:t>
            </a:r>
            <a:endParaRPr lang="en-US" sz="1500" b="1" u="sng" dirty="0" smtClean="0">
              <a:latin typeface="Arial Narrow" pitchFamily="34" charset="0"/>
            </a:endParaRPr>
          </a:p>
          <a:p>
            <a:endParaRPr lang="en-US" sz="1500" b="1" dirty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Objectives for </a:t>
            </a:r>
            <a:r>
              <a:rPr lang="en-US" sz="2400" b="1" u="sng" dirty="0" smtClean="0">
                <a:latin typeface="Arial Narrow" pitchFamily="34" charset="0"/>
              </a:rPr>
              <a:t>Today</a:t>
            </a:r>
            <a:r>
              <a:rPr lang="en-US" sz="2400" b="1" dirty="0" smtClean="0">
                <a:latin typeface="Arial Narrow" pitchFamily="34" charset="0"/>
              </a:rPr>
              <a:t>:</a:t>
            </a: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Introduce </a:t>
            </a:r>
            <a:r>
              <a:rPr lang="en-US" sz="2400" b="1" u="sng" dirty="0" smtClean="0">
                <a:latin typeface="Arial Narrow" pitchFamily="34" charset="0"/>
              </a:rPr>
              <a:t>stage structure</a:t>
            </a:r>
            <a:endParaRPr lang="en-US" sz="2400" b="1" u="sng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	</a:t>
            </a:r>
            <a:endParaRPr lang="en-US" sz="1500" b="1" dirty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Objectives for </a:t>
            </a:r>
            <a:r>
              <a:rPr lang="en-US" sz="2400" b="1" u="sng" dirty="0" smtClean="0">
                <a:latin typeface="Arial Narrow" pitchFamily="34" charset="0"/>
              </a:rPr>
              <a:t>Next Class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r>
              <a:rPr lang="en-US" sz="2400" b="1" dirty="0">
                <a:latin typeface="Arial Narrow" pitchFamily="34" charset="0"/>
              </a:rPr>
              <a:t>	Show how to obtain stage matrices from </a:t>
            </a:r>
            <a:r>
              <a:rPr lang="en-US" sz="2400" b="1" u="sng" dirty="0" smtClean="0">
                <a:latin typeface="Arial Narrow" pitchFamily="34" charset="0"/>
              </a:rPr>
              <a:t>census data</a:t>
            </a:r>
          </a:p>
          <a:p>
            <a:r>
              <a:rPr lang="en-US" sz="2400" b="1" dirty="0" smtClean="0">
                <a:latin typeface="Arial Narrow" pitchFamily="34" charset="0"/>
              </a:rPr>
              <a:t>	Complete stage structure </a:t>
            </a:r>
            <a:r>
              <a:rPr lang="en-US" sz="2400" b="1" u="sng" dirty="0" smtClean="0">
                <a:latin typeface="Arial Narrow" pitchFamily="34" charset="0"/>
              </a:rPr>
              <a:t>exercises</a:t>
            </a:r>
          </a:p>
          <a:p>
            <a:endParaRPr lang="en-US" sz="1500" b="1" dirty="0" smtClean="0">
              <a:latin typeface="Arial Narrow" pitchFamily="34" charset="0"/>
            </a:endParaRPr>
          </a:p>
          <a:p>
            <a:r>
              <a:rPr lang="en-US" sz="2400" b="1" u="sng" dirty="0" smtClean="0">
                <a:latin typeface="Arial Narrow" pitchFamily="34" charset="0"/>
              </a:rPr>
              <a:t>Text </a:t>
            </a:r>
            <a:r>
              <a:rPr lang="en-US" sz="2200" b="1" u="sng" dirty="0" smtClean="0">
                <a:latin typeface="Arial Narrow" pitchFamily="34" charset="0"/>
              </a:rPr>
              <a:t>(optional reading)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>
              <a:tabLst>
                <a:tab pos="1371600" algn="l"/>
              </a:tabLst>
            </a:pPr>
            <a:r>
              <a:rPr lang="en-US" sz="2400" b="1" dirty="0" smtClean="0">
                <a:latin typeface="Arial Narrow" pitchFamily="34" charset="0"/>
              </a:rPr>
              <a:t>Chapter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Outline for Today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55488" y="2172139"/>
            <a:ext cx="1463040" cy="548640"/>
            <a:chOff x="470336" y="4703941"/>
            <a:chExt cx="1463040" cy="548640"/>
          </a:xfrm>
        </p:grpSpPr>
        <p:sp>
          <p:nvSpPr>
            <p:cNvPr id="54" name="Rectangle 53"/>
            <p:cNvSpPr/>
            <p:nvPr/>
          </p:nvSpPr>
          <p:spPr>
            <a:xfrm>
              <a:off x="470336" y="4703941"/>
              <a:ext cx="14630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6854" y="4759119"/>
              <a:ext cx="11409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Egg (0)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28352" y="2172139"/>
            <a:ext cx="1463040" cy="548640"/>
            <a:chOff x="2225566" y="4703941"/>
            <a:chExt cx="1463040" cy="548640"/>
          </a:xfrm>
        </p:grpSpPr>
        <p:sp>
          <p:nvSpPr>
            <p:cNvPr id="57" name="Rectangle 56"/>
            <p:cNvSpPr/>
            <p:nvPr/>
          </p:nvSpPr>
          <p:spPr>
            <a:xfrm>
              <a:off x="2225566" y="4703941"/>
              <a:ext cx="14630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1766" y="4748650"/>
              <a:ext cx="13711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Tadpole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12248" y="2172139"/>
            <a:ext cx="1463040" cy="548640"/>
            <a:chOff x="3977550" y="4703941"/>
            <a:chExt cx="1463040" cy="548640"/>
          </a:xfrm>
        </p:grpSpPr>
        <p:sp>
          <p:nvSpPr>
            <p:cNvPr id="60" name="Rectangle 59"/>
            <p:cNvSpPr/>
            <p:nvPr/>
          </p:nvSpPr>
          <p:spPr>
            <a:xfrm>
              <a:off x="3977550" y="4703941"/>
              <a:ext cx="14630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0132" y="4753869"/>
              <a:ext cx="1352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Tadpole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702236" y="2024999"/>
            <a:ext cx="822960" cy="430887"/>
            <a:chOff x="1476176" y="4556801"/>
            <a:chExt cx="822960" cy="43088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476176" y="4972023"/>
              <a:ext cx="8229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653135" y="4556801"/>
              <a:ext cx="627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07248" y="2024999"/>
            <a:ext cx="822960" cy="430887"/>
            <a:chOff x="3310762" y="4556801"/>
            <a:chExt cx="822960" cy="430887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310762" y="4978261"/>
              <a:ext cx="8229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465792" y="4556801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12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90528" y="2040198"/>
            <a:ext cx="822960" cy="430887"/>
            <a:chOff x="5180984" y="4572000"/>
            <a:chExt cx="822960" cy="430887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5180984" y="4993460"/>
              <a:ext cx="8229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391818" y="457200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23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26452" y="2187338"/>
            <a:ext cx="1615020" cy="548640"/>
            <a:chOff x="5710059" y="4719140"/>
            <a:chExt cx="1058609" cy="548640"/>
          </a:xfrm>
        </p:grpSpPr>
        <p:sp>
          <p:nvSpPr>
            <p:cNvPr id="72" name="Rectangle 71"/>
            <p:cNvSpPr/>
            <p:nvPr/>
          </p:nvSpPr>
          <p:spPr>
            <a:xfrm>
              <a:off x="5759668" y="4719140"/>
              <a:ext cx="95899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10059" y="4755932"/>
              <a:ext cx="10586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Frog (3)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87008" y="2705187"/>
            <a:ext cx="6960037" cy="495213"/>
            <a:chOff x="903504" y="5245924"/>
            <a:chExt cx="5426046" cy="667512"/>
          </a:xfrm>
        </p:grpSpPr>
        <p:grpSp>
          <p:nvGrpSpPr>
            <p:cNvPr id="87" name="Group 86"/>
            <p:cNvGrpSpPr/>
            <p:nvPr/>
          </p:nvGrpSpPr>
          <p:grpSpPr>
            <a:xfrm>
              <a:off x="903504" y="5245924"/>
              <a:ext cx="5367230" cy="667512"/>
              <a:chOff x="982627" y="6098104"/>
              <a:chExt cx="3912559" cy="37889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85702" y="6098104"/>
                <a:ext cx="0" cy="365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82627" y="6477000"/>
                <a:ext cx="39117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895186" y="611124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759057" y="5310250"/>
              <a:ext cx="5704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3</a:t>
              </a:r>
              <a:r>
                <a:rPr lang="en-US" sz="2200" b="1" dirty="0" smtClean="0">
                  <a:latin typeface="Arial Narrow" pitchFamily="34" charset="0"/>
                </a:rPr>
                <a:t>F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sp>
        <p:nvSpPr>
          <p:cNvPr id="92" name="Arc 91"/>
          <p:cNvSpPr/>
          <p:nvPr/>
        </p:nvSpPr>
        <p:spPr>
          <a:xfrm flipV="1">
            <a:off x="8057406" y="1879296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8077726" y="2057248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440420" y="1443335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33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0" y="1016913"/>
            <a:ext cx="448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Leopard frog conceptual model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</p:txBody>
      </p:sp>
      <p:sp>
        <p:nvSpPr>
          <p:cNvPr id="52" name="Arc 51"/>
          <p:cNvSpPr/>
          <p:nvPr/>
        </p:nvSpPr>
        <p:spPr>
          <a:xfrm flipV="1">
            <a:off x="5755640" y="1867995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52" idx="2"/>
          </p:cNvCxnSpPr>
          <p:nvPr/>
        </p:nvCxnSpPr>
        <p:spPr>
          <a:xfrm flipH="1">
            <a:off x="5775960" y="2045947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138654" y="1432034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22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0" name="Arc 99"/>
          <p:cNvSpPr/>
          <p:nvPr/>
        </p:nvSpPr>
        <p:spPr>
          <a:xfrm flipV="1">
            <a:off x="3476298" y="1868691"/>
            <a:ext cx="685800" cy="553943"/>
          </a:xfrm>
          <a:prstGeom prst="arc">
            <a:avLst>
              <a:gd name="adj1" fmla="val 18378130"/>
              <a:gd name="adj2" fmla="val 9769082"/>
            </a:avLst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stCxn id="100" idx="2"/>
          </p:cNvCxnSpPr>
          <p:nvPr/>
        </p:nvCxnSpPr>
        <p:spPr>
          <a:xfrm flipH="1">
            <a:off x="3496618" y="2046643"/>
            <a:ext cx="2342" cy="138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9312" y="1432730"/>
            <a:ext cx="5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baseline="-25000" dirty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86000" y="3581400"/>
            <a:ext cx="448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And corresponding Leslie matrix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</p:txBody>
      </p:sp>
      <p:graphicFrame>
        <p:nvGraphicFramePr>
          <p:cNvPr id="10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92835"/>
              </p:ext>
            </p:extLst>
          </p:nvPr>
        </p:nvGraphicFramePr>
        <p:xfrm>
          <a:off x="457200" y="4419600"/>
          <a:ext cx="2257100" cy="1584960"/>
        </p:xfrm>
        <a:graphic>
          <a:graphicData uri="http://schemas.openxmlformats.org/drawingml/2006/table">
            <a:tbl>
              <a:tblPr/>
              <a:tblGrid>
                <a:gridCol w="564275"/>
                <a:gridCol w="564275"/>
                <a:gridCol w="564275"/>
                <a:gridCol w="5642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2819400" y="4219867"/>
            <a:ext cx="609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smtClean="0">
                <a:latin typeface="Arial Narrow" pitchFamily="34" charset="0"/>
              </a:rPr>
              <a:t>Key Features</a:t>
            </a:r>
            <a:r>
              <a:rPr lang="en-US" sz="2100" b="1" dirty="0" smtClean="0">
                <a:latin typeface="Arial Narrow" pitchFamily="34" charset="0"/>
              </a:rPr>
              <a:t>: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r>
              <a:rPr lang="en-US" sz="2100" b="1" dirty="0" smtClean="0">
                <a:latin typeface="Arial Narrow" pitchFamily="34" charset="0"/>
              </a:rPr>
              <a:t>Fecundity for frogs only (</a:t>
            </a:r>
            <a:r>
              <a:rPr lang="en-US" sz="2100" b="1" baseline="-25000" dirty="0" smtClean="0">
                <a:latin typeface="Arial Narrow" pitchFamily="34" charset="0"/>
              </a:rPr>
              <a:t>3</a:t>
            </a:r>
            <a:r>
              <a:rPr lang="en-US" sz="2100" b="1" dirty="0" smtClean="0">
                <a:latin typeface="Arial Narrow" pitchFamily="34" charset="0"/>
              </a:rPr>
              <a:t>F)</a:t>
            </a:r>
          </a:p>
          <a:p>
            <a:r>
              <a:rPr lang="en-US" sz="2100" b="1" u="sng" dirty="0" smtClean="0">
                <a:latin typeface="Arial Narrow" pitchFamily="34" charset="0"/>
                <a:sym typeface="Wingdings" pitchFamily="2" charset="2"/>
              </a:rPr>
              <a:t>Within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 stage survivals on the diagonal: </a:t>
            </a:r>
            <a:r>
              <a:rPr lang="en-US" sz="2100" b="1" baseline="-25000" dirty="0">
                <a:latin typeface="Arial Narrow" pitchFamily="34" charset="0"/>
                <a:sym typeface="Wingdings" pitchFamily="2" charset="2"/>
              </a:rPr>
              <a:t>11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S, </a:t>
            </a:r>
            <a:r>
              <a:rPr lang="en-US" sz="2100" b="1" baseline="-25000" dirty="0">
                <a:latin typeface="Arial Narrow" pitchFamily="34" charset="0"/>
                <a:sym typeface="Wingdings" pitchFamily="2" charset="2"/>
              </a:rPr>
              <a:t>22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S, </a:t>
            </a:r>
            <a:r>
              <a:rPr lang="en-US" sz="2100" b="1" baseline="-25000" dirty="0" smtClean="0">
                <a:latin typeface="Arial Narrow" pitchFamily="34" charset="0"/>
                <a:sym typeface="Wingdings" pitchFamily="2" charset="2"/>
              </a:rPr>
              <a:t>33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S</a:t>
            </a:r>
          </a:p>
          <a:p>
            <a:r>
              <a:rPr lang="en-US" sz="2100" b="1" u="sng" dirty="0" smtClean="0">
                <a:latin typeface="Arial Narrow" pitchFamily="34" charset="0"/>
                <a:sym typeface="Wingdings" pitchFamily="2" charset="2"/>
              </a:rPr>
              <a:t>Between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 stage survivals on sub-diagonal: </a:t>
            </a:r>
            <a:r>
              <a:rPr lang="en-US" sz="2100" b="1" baseline="-25000" dirty="0" smtClean="0">
                <a:latin typeface="Arial Narrow" pitchFamily="34" charset="0"/>
                <a:sym typeface="Wingdings" pitchFamily="2" charset="2"/>
              </a:rPr>
              <a:t>0</a:t>
            </a:r>
            <a:r>
              <a:rPr lang="en-US" sz="2100" b="1" baseline="-25000" dirty="0">
                <a:latin typeface="Arial Narrow" pitchFamily="34" charset="0"/>
                <a:sym typeface="Wingdings" pitchFamily="2" charset="2"/>
              </a:rPr>
              <a:t>1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S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100" b="1" baseline="-25000" dirty="0" smtClean="0">
                <a:latin typeface="Arial Narrow" pitchFamily="34" charset="0"/>
                <a:sym typeface="Wingdings" pitchFamily="2" charset="2"/>
              </a:rPr>
              <a:t>1</a:t>
            </a:r>
            <a:r>
              <a:rPr lang="en-US" sz="2100" b="1" baseline="-25000" dirty="0">
                <a:latin typeface="Arial Narrow" pitchFamily="34" charset="0"/>
                <a:sym typeface="Wingdings" pitchFamily="2" charset="2"/>
              </a:rPr>
              <a:t>2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S</a:t>
            </a:r>
            <a:r>
              <a:rPr lang="en-US" sz="2100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100" b="1" baseline="-25000" dirty="0" smtClean="0">
                <a:latin typeface="Arial Narrow" pitchFamily="34" charset="0"/>
                <a:sym typeface="Wingdings" pitchFamily="2" charset="2"/>
              </a:rPr>
              <a:t>23</a:t>
            </a:r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S</a:t>
            </a:r>
          </a:p>
          <a:p>
            <a:r>
              <a:rPr lang="en-US" sz="2100" b="1" dirty="0" smtClean="0">
                <a:latin typeface="Arial Narrow" pitchFamily="34" charset="0"/>
                <a:sym typeface="Wingdings" pitchFamily="2" charset="2"/>
              </a:rPr>
              <a:t>All other transitions are zeros </a:t>
            </a:r>
            <a:r>
              <a:rPr lang="en-US" sz="1700" b="1" dirty="0" smtClean="0">
                <a:latin typeface="Arial Narrow" pitchFamily="34" charset="0"/>
                <a:sym typeface="Wingdings" pitchFamily="2" charset="2"/>
              </a:rPr>
              <a:t>(not possible for leopard frogs)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3: Stage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209800" y="4435366"/>
            <a:ext cx="457200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 rot="18426569">
            <a:off x="1607352" y="4501337"/>
            <a:ext cx="466170" cy="1844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 rot="18426569">
            <a:off x="1056097" y="4523724"/>
            <a:ext cx="466170" cy="1844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62498" y="2736719"/>
            <a:ext cx="480201" cy="495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400306" y="1432034"/>
            <a:ext cx="614295" cy="510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104441" y="1447800"/>
            <a:ext cx="614295" cy="510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25766" y="1438689"/>
            <a:ext cx="614295" cy="510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482170" y="2012732"/>
            <a:ext cx="614295" cy="510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170539" y="1996966"/>
            <a:ext cx="614295" cy="510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891864" y="2003621"/>
            <a:ext cx="614295" cy="510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7" grpId="0" animBg="1"/>
      <p:bldP spid="107" grpId="1" animBg="1"/>
      <p:bldP spid="2" grpId="0" animBg="1"/>
      <p:bldP spid="2" grpId="1" animBg="1"/>
      <p:bldP spid="108" grpId="0" animBg="1"/>
      <p:bldP spid="108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276865" y="3867121"/>
            <a:ext cx="1905440" cy="1603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066800" y="1143000"/>
            <a:ext cx="7010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As we did for age structure,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we can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forecast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stage-structured population growth using:</a:t>
            </a:r>
          </a:p>
          <a:p>
            <a:pPr algn="ctr"/>
            <a:endParaRPr lang="en-US" sz="15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- Stage structured Leslie matrix</a:t>
            </a: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- Vector of stage sizes (</a:t>
            </a:r>
            <a:r>
              <a:rPr lang="en-US" sz="2200" b="1" baseline="-25000" dirty="0" err="1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err="1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err="1" smtClean="0">
                <a:latin typeface="Arial Narrow" pitchFamily="34" charset="0"/>
                <a:sym typeface="Wingdings" pitchFamily="2" charset="2"/>
              </a:rPr>
              <a:t>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)</a:t>
            </a:r>
          </a:p>
          <a:p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0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 (number of individuals, N, at stage class, x, at time, t)</a:t>
            </a:r>
          </a:p>
        </p:txBody>
      </p:sp>
      <p:graphicFrame>
        <p:nvGraphicFramePr>
          <p:cNvPr id="10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48393"/>
              </p:ext>
            </p:extLst>
          </p:nvPr>
        </p:nvGraphicFramePr>
        <p:xfrm>
          <a:off x="1689537" y="3886200"/>
          <a:ext cx="2257100" cy="1584960"/>
        </p:xfrm>
        <a:graphic>
          <a:graphicData uri="http://schemas.openxmlformats.org/drawingml/2006/table">
            <a:tbl>
              <a:tblPr/>
              <a:tblGrid>
                <a:gridCol w="564275"/>
                <a:gridCol w="564275"/>
                <a:gridCol w="564275"/>
                <a:gridCol w="5642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graphicFrame>
        <p:nvGraphicFramePr>
          <p:cNvPr id="43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47107"/>
              </p:ext>
            </p:extLst>
          </p:nvPr>
        </p:nvGraphicFramePr>
        <p:xfrm>
          <a:off x="5437135" y="3886200"/>
          <a:ext cx="564275" cy="1584960"/>
        </p:xfrm>
        <a:graphic>
          <a:graphicData uri="http://schemas.openxmlformats.org/drawingml/2006/table">
            <a:tbl>
              <a:tblPr/>
              <a:tblGrid>
                <a:gridCol w="5642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143000" y="3352800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42037" y="3352800"/>
            <a:ext cx="927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err="1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t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92409" y="5913299"/>
            <a:ext cx="5250555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836045" y="5938381"/>
            <a:ext cx="495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do some examples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41250" y="3930185"/>
            <a:ext cx="179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Each element is the number of individuals in each stage</a:t>
            </a:r>
          </a:p>
        </p:txBody>
      </p:sp>
    </p:spTree>
    <p:extLst>
      <p:ext uri="{BB962C8B-B14F-4D97-AF65-F5344CB8AC3E}">
        <p14:creationId xmlns:p14="http://schemas.microsoft.com/office/powerpoint/2010/main" val="28718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/>
      <p:bldP spid="45" grpId="0"/>
      <p:bldP spid="47" grpId="0" animBg="1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152400" y="1016913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Let’s start with a population of solely 1000 stage 1 tadpoles:</a:t>
            </a:r>
          </a:p>
        </p:txBody>
      </p:sp>
      <p:graphicFrame>
        <p:nvGraphicFramePr>
          <p:cNvPr id="10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83065"/>
              </p:ext>
            </p:extLst>
          </p:nvPr>
        </p:nvGraphicFramePr>
        <p:xfrm>
          <a:off x="1234964" y="4815840"/>
          <a:ext cx="2257100" cy="1584960"/>
        </p:xfrm>
        <a:graphic>
          <a:graphicData uri="http://schemas.openxmlformats.org/drawingml/2006/table">
            <a:tbl>
              <a:tblPr/>
              <a:tblGrid>
                <a:gridCol w="564275"/>
                <a:gridCol w="564275"/>
                <a:gridCol w="564275"/>
                <a:gridCol w="5642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graphicFrame>
        <p:nvGraphicFramePr>
          <p:cNvPr id="43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95531"/>
              </p:ext>
            </p:extLst>
          </p:nvPr>
        </p:nvGraphicFramePr>
        <p:xfrm>
          <a:off x="5655223" y="1874520"/>
          <a:ext cx="884841" cy="198120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1000" y="4114800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We need to put some numbers in the Leopard frog Leslie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3464" y="1945501"/>
            <a:ext cx="216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0 : Eggs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6093" y="2418467"/>
            <a:ext cx="2283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1 : Tadpole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6093" y="2920335"/>
            <a:ext cx="2435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2 : Tadpole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6093" y="3398520"/>
            <a:ext cx="2054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3 : Adult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744" y="1935265"/>
            <a:ext cx="731520" cy="41485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22" b="10561"/>
          <a:stretch/>
        </p:blipFill>
        <p:spPr bwMode="auto">
          <a:xfrm>
            <a:off x="2455744" y="2931906"/>
            <a:ext cx="731520" cy="33776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83" b="10735"/>
          <a:stretch/>
        </p:blipFill>
        <p:spPr bwMode="auto">
          <a:xfrm>
            <a:off x="2455744" y="2478965"/>
            <a:ext cx="731520" cy="3240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744" y="3398520"/>
            <a:ext cx="731520" cy="48768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3981" y="1447800"/>
            <a:ext cx="789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err="1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t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7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40689"/>
              </p:ext>
            </p:extLst>
          </p:nvPr>
        </p:nvGraphicFramePr>
        <p:xfrm>
          <a:off x="4816364" y="4816366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19403"/>
              </p:ext>
            </p:extLst>
          </p:nvPr>
        </p:nvGraphicFramePr>
        <p:xfrm>
          <a:off x="3900656" y="5410200"/>
          <a:ext cx="487418" cy="427772"/>
        </p:xfrm>
        <a:graphic>
          <a:graphicData uri="http://schemas.openxmlformats.org/drawingml/2006/table">
            <a:tbl>
              <a:tblPr/>
              <a:tblGrid>
                <a:gridCol w="487418"/>
              </a:tblGrid>
              <a:tr h="427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sym typeface="Wingdings" pitchFamily="2" charset="2"/>
                        </a:rPr>
                        <a:t>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2" grpId="0"/>
      <p:bldP spid="13" grpId="0"/>
      <p:bldP spid="14" grpId="0"/>
      <p:bldP spid="1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05000" y="1219200"/>
            <a:ext cx="5397380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597" y="2454051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29716"/>
              </p:ext>
            </p:extLst>
          </p:nvPr>
        </p:nvGraphicFramePr>
        <p:xfrm>
          <a:off x="4932634" y="297431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63509" y="2440915"/>
            <a:ext cx="789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err="1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t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2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52271"/>
              </p:ext>
            </p:extLst>
          </p:nvPr>
        </p:nvGraphicFramePr>
        <p:xfrm>
          <a:off x="6032936" y="3552383"/>
          <a:ext cx="228600" cy="457200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49440"/>
              </p:ext>
            </p:extLst>
          </p:nvPr>
        </p:nvGraphicFramePr>
        <p:xfrm>
          <a:off x="4401207" y="3643823"/>
          <a:ext cx="304800" cy="4572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*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19089"/>
              </p:ext>
            </p:extLst>
          </p:nvPr>
        </p:nvGraphicFramePr>
        <p:xfrm>
          <a:off x="6582759" y="297168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37434" y="2438285"/>
            <a:ext cx="100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t+1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5212"/>
              </p:ext>
            </p:extLst>
          </p:nvPr>
        </p:nvGraphicFramePr>
        <p:xfrm>
          <a:off x="1266495" y="2971685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86302" y="1260048"/>
            <a:ext cx="5073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In-Class Exercise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 Forecasting to time t+1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24600" y="4659124"/>
            <a:ext cx="152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t+1</a:t>
            </a:r>
            <a:r>
              <a:rPr lang="en-US" sz="2200" b="1" dirty="0" smtClean="0">
                <a:latin typeface="Arial Narrow" pitchFamily="34" charset="0"/>
              </a:rPr>
              <a:t> = ?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0166" y="4635475"/>
            <a:ext cx="1342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N</a:t>
            </a:r>
            <a:r>
              <a:rPr lang="en-US" sz="2200" b="1" baseline="-25000" dirty="0" err="1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 = 1000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597" y="2454051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65775"/>
              </p:ext>
            </p:extLst>
          </p:nvPr>
        </p:nvGraphicFramePr>
        <p:xfrm>
          <a:off x="4932634" y="297431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63509" y="2440915"/>
            <a:ext cx="789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err="1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err="1">
                <a:latin typeface="Arial Narrow" pitchFamily="34" charset="0"/>
                <a:sym typeface="Wingdings" pitchFamily="2" charset="2"/>
              </a:rPr>
              <a:t>t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2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83462"/>
              </p:ext>
            </p:extLst>
          </p:nvPr>
        </p:nvGraphicFramePr>
        <p:xfrm>
          <a:off x="6032936" y="3552383"/>
          <a:ext cx="228600" cy="457200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79303"/>
              </p:ext>
            </p:extLst>
          </p:nvPr>
        </p:nvGraphicFramePr>
        <p:xfrm>
          <a:off x="4401207" y="3643823"/>
          <a:ext cx="304800" cy="4572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*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36735"/>
              </p:ext>
            </p:extLst>
          </p:nvPr>
        </p:nvGraphicFramePr>
        <p:xfrm>
          <a:off x="6582759" y="297168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37434" y="2438285"/>
            <a:ext cx="100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t+1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053"/>
              </p:ext>
            </p:extLst>
          </p:nvPr>
        </p:nvGraphicFramePr>
        <p:xfrm>
          <a:off x="1266495" y="2971685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6324600" y="4659124"/>
            <a:ext cx="152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t+1</a:t>
            </a:r>
            <a:r>
              <a:rPr lang="en-US" sz="2200" b="1" dirty="0" smtClean="0">
                <a:latin typeface="Arial Narrow" pitchFamily="34" charset="0"/>
              </a:rPr>
              <a:t> = 200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0166" y="4635475"/>
            <a:ext cx="1342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N</a:t>
            </a:r>
            <a:r>
              <a:rPr lang="en-US" sz="2200" b="1" baseline="-25000" dirty="0" err="1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 = 1000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5257800" y="1918023"/>
            <a:ext cx="1845879" cy="457200"/>
          </a:xfrm>
          <a:prstGeom prst="curvedDownArrow">
            <a:avLst/>
          </a:prstGeom>
          <a:solidFill>
            <a:srgbClr val="4A7E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1219200"/>
            <a:ext cx="5397380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86302" y="1260048"/>
            <a:ext cx="5073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In-Class Exercise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 Forecasting to time t+1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5339462"/>
            <a:ext cx="3350170" cy="68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82204" y="5470877"/>
            <a:ext cx="3063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80% population decline</a:t>
            </a:r>
          </a:p>
        </p:txBody>
      </p:sp>
    </p:spTree>
    <p:extLst>
      <p:ext uri="{BB962C8B-B14F-4D97-AF65-F5344CB8AC3E}">
        <p14:creationId xmlns:p14="http://schemas.microsoft.com/office/powerpoint/2010/main" val="8746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756020" y="1219200"/>
            <a:ext cx="3644780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597" y="2454051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37706"/>
              </p:ext>
            </p:extLst>
          </p:nvPr>
        </p:nvGraphicFramePr>
        <p:xfrm>
          <a:off x="4932634" y="297431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63509" y="2440915"/>
            <a:ext cx="789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t+1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2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57185"/>
              </p:ext>
            </p:extLst>
          </p:nvPr>
        </p:nvGraphicFramePr>
        <p:xfrm>
          <a:off x="6032936" y="3552383"/>
          <a:ext cx="228600" cy="457200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62083"/>
              </p:ext>
            </p:extLst>
          </p:nvPr>
        </p:nvGraphicFramePr>
        <p:xfrm>
          <a:off x="4401207" y="3643823"/>
          <a:ext cx="304800" cy="4572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*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53264"/>
              </p:ext>
            </p:extLst>
          </p:nvPr>
        </p:nvGraphicFramePr>
        <p:xfrm>
          <a:off x="6582759" y="297168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37434" y="2438285"/>
            <a:ext cx="100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t+2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97891"/>
              </p:ext>
            </p:extLst>
          </p:nvPr>
        </p:nvGraphicFramePr>
        <p:xfrm>
          <a:off x="1266495" y="2971685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19400" y="1260048"/>
            <a:ext cx="354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Forecasting to time t+2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24600" y="4659124"/>
            <a:ext cx="152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t+2</a:t>
            </a:r>
            <a:r>
              <a:rPr lang="en-US" sz="2200" b="1" dirty="0" smtClean="0">
                <a:latin typeface="Arial Narrow" pitchFamily="34" charset="0"/>
              </a:rPr>
              <a:t> = 65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0166" y="4635475"/>
            <a:ext cx="1342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t+1</a:t>
            </a:r>
            <a:r>
              <a:rPr lang="en-US" sz="2200" b="1" dirty="0" smtClean="0">
                <a:latin typeface="Arial Narrow" pitchFamily="34" charset="0"/>
              </a:rPr>
              <a:t> = 200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5257800" y="1918023"/>
            <a:ext cx="1845879" cy="457200"/>
          </a:xfrm>
          <a:prstGeom prst="curvedDownArrow">
            <a:avLst/>
          </a:prstGeom>
          <a:solidFill>
            <a:srgbClr val="4A7E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5339462"/>
            <a:ext cx="3350170" cy="68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82204" y="5470877"/>
            <a:ext cx="3063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68% population decline</a:t>
            </a:r>
          </a:p>
        </p:txBody>
      </p:sp>
    </p:spTree>
    <p:extLst>
      <p:ext uri="{BB962C8B-B14F-4D97-AF65-F5344CB8AC3E}">
        <p14:creationId xmlns:p14="http://schemas.microsoft.com/office/powerpoint/2010/main" val="42694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5" grpId="0" animBg="1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597" y="2454051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87003"/>
              </p:ext>
            </p:extLst>
          </p:nvPr>
        </p:nvGraphicFramePr>
        <p:xfrm>
          <a:off x="4932634" y="297431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63509" y="2440915"/>
            <a:ext cx="789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t+2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2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3310"/>
              </p:ext>
            </p:extLst>
          </p:nvPr>
        </p:nvGraphicFramePr>
        <p:xfrm>
          <a:off x="6032936" y="3552383"/>
          <a:ext cx="228600" cy="457200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18888"/>
              </p:ext>
            </p:extLst>
          </p:nvPr>
        </p:nvGraphicFramePr>
        <p:xfrm>
          <a:off x="4401207" y="3643823"/>
          <a:ext cx="304800" cy="4572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*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9800"/>
              </p:ext>
            </p:extLst>
          </p:nvPr>
        </p:nvGraphicFramePr>
        <p:xfrm>
          <a:off x="6582759" y="297168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37434" y="2438285"/>
            <a:ext cx="100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t+3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17281"/>
              </p:ext>
            </p:extLst>
          </p:nvPr>
        </p:nvGraphicFramePr>
        <p:xfrm>
          <a:off x="1266495" y="2971685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6324600" y="4659124"/>
            <a:ext cx="152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t+3</a:t>
            </a:r>
            <a:r>
              <a:rPr lang="en-US" sz="2200" b="1" dirty="0" smtClean="0">
                <a:latin typeface="Arial Narrow" pitchFamily="34" charset="0"/>
              </a:rPr>
              <a:t> = 526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0166" y="4635475"/>
            <a:ext cx="1342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t+2</a:t>
            </a:r>
            <a:r>
              <a:rPr lang="en-US" sz="2200" b="1" dirty="0" smtClean="0">
                <a:latin typeface="Arial Narrow" pitchFamily="34" charset="0"/>
              </a:rPr>
              <a:t> = 65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5257800" y="1918023"/>
            <a:ext cx="1845879" cy="457200"/>
          </a:xfrm>
          <a:prstGeom prst="curvedDownArrow">
            <a:avLst/>
          </a:prstGeom>
          <a:solidFill>
            <a:srgbClr val="4A7E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6020" y="1219200"/>
            <a:ext cx="3644780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9400" y="1260048"/>
            <a:ext cx="354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Forecasting to time t+3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5339462"/>
            <a:ext cx="3350170" cy="68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82204" y="5470877"/>
            <a:ext cx="3063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709% population increase</a:t>
            </a:r>
          </a:p>
        </p:txBody>
      </p:sp>
    </p:spTree>
    <p:extLst>
      <p:ext uri="{BB962C8B-B14F-4D97-AF65-F5344CB8AC3E}">
        <p14:creationId xmlns:p14="http://schemas.microsoft.com/office/powerpoint/2010/main" val="16629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5" grpId="0" animBg="1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597" y="2454051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30258"/>
              </p:ext>
            </p:extLst>
          </p:nvPr>
        </p:nvGraphicFramePr>
        <p:xfrm>
          <a:off x="4932634" y="297431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63509" y="2440915"/>
            <a:ext cx="789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t+3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2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00389"/>
              </p:ext>
            </p:extLst>
          </p:nvPr>
        </p:nvGraphicFramePr>
        <p:xfrm>
          <a:off x="6032936" y="3552383"/>
          <a:ext cx="228600" cy="457200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63894"/>
              </p:ext>
            </p:extLst>
          </p:nvPr>
        </p:nvGraphicFramePr>
        <p:xfrm>
          <a:off x="4401207" y="3643823"/>
          <a:ext cx="304800" cy="4572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*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01283"/>
              </p:ext>
            </p:extLst>
          </p:nvPr>
        </p:nvGraphicFramePr>
        <p:xfrm>
          <a:off x="6582759" y="2971685"/>
          <a:ext cx="884841" cy="1584960"/>
        </p:xfrm>
        <a:graphic>
          <a:graphicData uri="http://schemas.openxmlformats.org/drawingml/2006/table">
            <a:tbl>
              <a:tblPr/>
              <a:tblGrid>
                <a:gridCol w="88484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37434" y="2438285"/>
            <a:ext cx="100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N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t+4</a:t>
            </a:r>
            <a:endParaRPr lang="en-US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7423"/>
              </p:ext>
            </p:extLst>
          </p:nvPr>
        </p:nvGraphicFramePr>
        <p:xfrm>
          <a:off x="1266495" y="2971685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6324600" y="4659124"/>
            <a:ext cx="152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t+4</a:t>
            </a:r>
            <a:r>
              <a:rPr lang="en-US" sz="2200" b="1" dirty="0" smtClean="0">
                <a:latin typeface="Arial Narrow" pitchFamily="34" charset="0"/>
              </a:rPr>
              <a:t> = 561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0166" y="4635475"/>
            <a:ext cx="1342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</a:t>
            </a:r>
            <a:r>
              <a:rPr lang="en-US" sz="2200" b="1" baseline="-25000" dirty="0" smtClean="0">
                <a:latin typeface="Arial Narrow" pitchFamily="34" charset="0"/>
              </a:rPr>
              <a:t>t+3</a:t>
            </a:r>
            <a:r>
              <a:rPr lang="en-US" sz="2200" b="1" dirty="0" smtClean="0">
                <a:latin typeface="Arial Narrow" pitchFamily="34" charset="0"/>
              </a:rPr>
              <a:t> = 526</a:t>
            </a:r>
            <a:endParaRPr lang="en-US" sz="22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6020" y="1219200"/>
            <a:ext cx="3644780" cy="4875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9400" y="1260048"/>
            <a:ext cx="3549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Forecasting to time t+4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5339462"/>
            <a:ext cx="3350170" cy="68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82204" y="5470877"/>
            <a:ext cx="3063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7</a:t>
            </a:r>
            <a:r>
              <a:rPr lang="en-US" sz="2200" b="1" dirty="0" smtClean="0">
                <a:latin typeface="Arial Narrow" pitchFamily="34" charset="0"/>
              </a:rPr>
              <a:t>% population increase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" y="4829502"/>
            <a:ext cx="3350170" cy="17368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5800" y="4905702"/>
            <a:ext cx="32161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If we kept going, we’d find out the population starts steadily shrinking!</a:t>
            </a:r>
          </a:p>
          <a:p>
            <a:pPr algn="ctr"/>
            <a:endParaRPr lang="en-US" sz="10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Try on your own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8" grpId="0" animBg="1"/>
      <p:bldP spid="19" grpId="0"/>
      <p:bldP spid="27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752600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20143"/>
              </p:ext>
            </p:extLst>
          </p:nvPr>
        </p:nvGraphicFramePr>
        <p:xfrm>
          <a:off x="2333298" y="2270234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2664" y="1143000"/>
            <a:ext cx="774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look a bit closer at the </a:t>
            </a:r>
            <a:r>
              <a:rPr lang="en-US" sz="2200" b="1" u="sng" dirty="0" smtClean="0">
                <a:latin typeface="Arial Narrow" pitchFamily="34" charset="0"/>
              </a:rPr>
              <a:t>realism</a:t>
            </a:r>
            <a:r>
              <a:rPr lang="en-US" sz="2200" b="1" dirty="0" smtClean="0">
                <a:latin typeface="Arial Narrow" pitchFamily="34" charset="0"/>
              </a:rPr>
              <a:t> of the leopard frog Leslie matrix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2165132"/>
            <a:ext cx="27878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These were just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made-up data…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let’s consider the ecological plausibility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936" y="4191000"/>
            <a:ext cx="82742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Would we expect </a:t>
            </a:r>
            <a:r>
              <a:rPr lang="en-US" sz="2200" b="1" baseline="-25000" dirty="0">
                <a:latin typeface="Arial Narrow" pitchFamily="34" charset="0"/>
                <a:sym typeface="Wingdings" pitchFamily="2" charset="2"/>
              </a:rPr>
              <a:t>1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1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(0.1) to be less than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22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(0.4)?</a:t>
            </a:r>
          </a:p>
          <a:p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Means “retention” of stage 1 tadpoles as stage 1 is less than 	“retention” of stage 2 tadpoles as stage 2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(i.e., individuals stay in stage 2 tadpole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longer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than stage 1 tadpole)</a:t>
            </a:r>
          </a:p>
          <a:p>
            <a:pPr>
              <a:tabLst>
                <a:tab pos="457200" algn="l"/>
              </a:tabLst>
            </a:pPr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Depends on ecology we don’t know (but we could research)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25766" y="3066393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63766" y="2667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752600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02137"/>
              </p:ext>
            </p:extLst>
          </p:nvPr>
        </p:nvGraphicFramePr>
        <p:xfrm>
          <a:off x="2333298" y="2270234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2664" y="1143000"/>
            <a:ext cx="774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look a bit closer at the </a:t>
            </a:r>
            <a:r>
              <a:rPr lang="en-US" sz="2200" b="1" u="sng" dirty="0" smtClean="0">
                <a:latin typeface="Arial Narrow" pitchFamily="34" charset="0"/>
              </a:rPr>
              <a:t>realism</a:t>
            </a:r>
            <a:r>
              <a:rPr lang="en-US" sz="2200" b="1" dirty="0" smtClean="0">
                <a:latin typeface="Arial Narrow" pitchFamily="34" charset="0"/>
              </a:rPr>
              <a:t> of the leopard frog Leslie matrix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2165132"/>
            <a:ext cx="27878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These were just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made-up data…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let’s consider the ecological plausibility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196" y="4191000"/>
            <a:ext cx="86552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Would we expect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12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(0.1) to be greater than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23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(0.05)?</a:t>
            </a:r>
          </a:p>
          <a:p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Means survival from stage 1 tadpole to stage 2 tadpole is greater than 	survival of stage 2 tadpole to adults</a:t>
            </a:r>
          </a:p>
          <a:p>
            <a:pPr>
              <a:tabLst>
                <a:tab pos="457200" algn="l"/>
              </a:tabLst>
            </a:pPr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  Maybe not too likely; survival is typically better at later stages… 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… although for the frog example,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23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represents an important 			transition from water to land, which could involve high mortality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79532" y="3053255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28395" y="3461514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Introduction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68" y="990600"/>
            <a:ext cx="35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Age structure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Distribution of individuals in each age class in a population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1" y="2315683"/>
            <a:ext cx="3558017" cy="237201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515" y="4830283"/>
            <a:ext cx="3536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Works well when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We can determine the exact </a:t>
            </a:r>
            <a:r>
              <a:rPr lang="en-US" sz="2200" b="1" u="sng" dirty="0" smtClean="0">
                <a:latin typeface="Arial Narrow" pitchFamily="34" charset="0"/>
              </a:rPr>
              <a:t>age</a:t>
            </a:r>
            <a:r>
              <a:rPr lang="en-US" sz="2200" b="1" dirty="0" smtClean="0">
                <a:latin typeface="Arial Narrow" pitchFamily="34" charset="0"/>
              </a:rPr>
              <a:t> of individuals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Age is important for ecology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990600"/>
            <a:ext cx="3887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Stage structure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Distribution of individuals in defined stages in a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4115" y="4800600"/>
            <a:ext cx="442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Works well when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We cannot determine age of individuals, but we can define stages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Stage is important for ecology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02"/>
          <a:stretch/>
        </p:blipFill>
        <p:spPr bwMode="auto">
          <a:xfrm>
            <a:off x="5241898" y="2298367"/>
            <a:ext cx="2996840" cy="24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0278" y="2286000"/>
            <a:ext cx="2944368" cy="242316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752600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51849"/>
              </p:ext>
            </p:extLst>
          </p:nvPr>
        </p:nvGraphicFramePr>
        <p:xfrm>
          <a:off x="2333298" y="2270234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2664" y="1143000"/>
            <a:ext cx="774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look a bit closer at the </a:t>
            </a:r>
            <a:r>
              <a:rPr lang="en-US" sz="2200" b="1" u="sng" dirty="0" smtClean="0">
                <a:latin typeface="Arial Narrow" pitchFamily="34" charset="0"/>
              </a:rPr>
              <a:t>realism</a:t>
            </a:r>
            <a:r>
              <a:rPr lang="en-US" sz="2200" b="1" dirty="0" smtClean="0">
                <a:latin typeface="Arial Narrow" pitchFamily="34" charset="0"/>
              </a:rPr>
              <a:t> of the leopard frog Leslie matrix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2165132"/>
            <a:ext cx="27878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These were just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made-up data…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let’s consider the ecological plausibility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196" y="4191000"/>
            <a:ext cx="86552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Are there other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general restrictions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on the components of a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stage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-structured Leslie matrix?</a:t>
            </a:r>
          </a:p>
          <a:p>
            <a:endParaRPr lang="en-US" sz="2200" b="1" dirty="0">
              <a:latin typeface="Arial Narrow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All survival rates must be less than 1</a:t>
            </a:r>
          </a:p>
        </p:txBody>
      </p:sp>
      <p:sp>
        <p:nvSpPr>
          <p:cNvPr id="9" name="Oval 8"/>
          <p:cNvSpPr/>
          <p:nvPr/>
        </p:nvSpPr>
        <p:spPr>
          <a:xfrm>
            <a:off x="3079532" y="3053255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79532" y="2667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79532" y="3460532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59570" y="3053255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59570" y="2667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59570" y="3460532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2630" y="3053255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2630" y="2667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2630" y="3460532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56234" y="3053255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56234" y="2667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56234" y="3460532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752600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01262"/>
              </p:ext>
            </p:extLst>
          </p:nvPr>
        </p:nvGraphicFramePr>
        <p:xfrm>
          <a:off x="2333298" y="2270234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2664" y="1143000"/>
            <a:ext cx="774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look a bit closer at the </a:t>
            </a:r>
            <a:r>
              <a:rPr lang="en-US" sz="2200" b="1" u="sng" dirty="0" smtClean="0">
                <a:latin typeface="Arial Narrow" pitchFamily="34" charset="0"/>
              </a:rPr>
              <a:t>realism</a:t>
            </a:r>
            <a:r>
              <a:rPr lang="en-US" sz="2200" b="1" dirty="0" smtClean="0">
                <a:latin typeface="Arial Narrow" pitchFamily="34" charset="0"/>
              </a:rPr>
              <a:t> of the leopard frog Leslie matrix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2165132"/>
            <a:ext cx="27878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These were just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made-up data…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let’s consider the ecological plausibility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196" y="4191000"/>
            <a:ext cx="86552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Are there other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general restrictions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on the components of a stage-structured Leslie matrix?</a:t>
            </a:r>
          </a:p>
          <a:p>
            <a:endParaRPr lang="en-US" sz="2200" b="1" dirty="0">
              <a:latin typeface="Arial Narrow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All survival rates must be less than 1</a:t>
            </a:r>
          </a:p>
          <a:p>
            <a:pPr marL="342900" indent="-342900">
              <a:buFont typeface="Wingdings"/>
              <a:buChar char="à"/>
            </a:pPr>
            <a:r>
              <a:rPr lang="en-US" sz="2200" b="1" u="sng" dirty="0">
                <a:latin typeface="Arial Narrow" pitchFamily="34" charset="0"/>
                <a:sym typeface="Wingdings" pitchFamily="2" charset="2"/>
              </a:rPr>
              <a:t>S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urvival column sums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must also be less than 1!</a:t>
            </a:r>
          </a:p>
          <a:p>
            <a:endParaRPr lang="en-US" sz="500" b="1" dirty="0" smtClean="0">
              <a:latin typeface="Arial Narrow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endParaRPr lang="en-US" sz="500" b="1" dirty="0" smtClean="0">
              <a:latin typeface="Arial Narrow" pitchFamily="34" charset="0"/>
              <a:sym typeface="Wingdings" pitchFamily="2" charset="2"/>
            </a:endParaRPr>
          </a:p>
          <a:p>
            <a:pPr>
              <a:tabLst>
                <a:tab pos="346075" algn="l"/>
              </a:tabLst>
            </a:pPr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e.g.,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11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+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12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+ </a:t>
            </a:r>
            <a:r>
              <a:rPr lang="en-US" sz="2200" b="1" baseline="-25000" dirty="0" smtClean="0">
                <a:latin typeface="Arial Narrow" pitchFamily="34" charset="0"/>
                <a:sym typeface="Wingdings" pitchFamily="2" charset="2"/>
              </a:rPr>
              <a:t>13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 &lt; 1</a:t>
            </a:r>
          </a:p>
        </p:txBody>
      </p:sp>
      <p:sp>
        <p:nvSpPr>
          <p:cNvPr id="34" name="Oval 33"/>
          <p:cNvSpPr/>
          <p:nvPr/>
        </p:nvSpPr>
        <p:spPr>
          <a:xfrm>
            <a:off x="3003332" y="2606565"/>
            <a:ext cx="822435" cy="135557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2603936"/>
            <a:ext cx="822435" cy="1358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52195" y="2590799"/>
            <a:ext cx="822435" cy="1355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8429" y="2590799"/>
            <a:ext cx="822435" cy="1355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30" y="5943600"/>
            <a:ext cx="606970" cy="6069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80796" y="6019800"/>
            <a:ext cx="23438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 0.1 + 0.1 + 0 &lt; 1  </a:t>
            </a:r>
          </a:p>
        </p:txBody>
      </p:sp>
    </p:spTree>
    <p:extLst>
      <p:ext uri="{BB962C8B-B14F-4D97-AF65-F5344CB8AC3E}">
        <p14:creationId xmlns:p14="http://schemas.microsoft.com/office/powerpoint/2010/main" val="7569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772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– Forecasting Growth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752600"/>
            <a:ext cx="351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Leopard frog Leslie matrix</a:t>
            </a:r>
          </a:p>
        </p:txBody>
      </p:sp>
      <p:graphicFrame>
        <p:nvGraphicFramePr>
          <p:cNvPr id="2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78591"/>
              </p:ext>
            </p:extLst>
          </p:nvPr>
        </p:nvGraphicFramePr>
        <p:xfrm>
          <a:off x="2333298" y="2270234"/>
          <a:ext cx="2942900" cy="1584960"/>
        </p:xfrm>
        <a:graphic>
          <a:graphicData uri="http://schemas.openxmlformats.org/drawingml/2006/table">
            <a:tbl>
              <a:tblPr/>
              <a:tblGrid>
                <a:gridCol w="735725"/>
                <a:gridCol w="735725"/>
                <a:gridCol w="735725"/>
                <a:gridCol w="73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2664" y="1143000"/>
            <a:ext cx="7740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look a bit closer at the </a:t>
            </a:r>
            <a:r>
              <a:rPr lang="en-US" sz="2200" b="1" u="sng" dirty="0" smtClean="0">
                <a:latin typeface="Arial Narrow" pitchFamily="34" charset="0"/>
              </a:rPr>
              <a:t>realism</a:t>
            </a:r>
            <a:r>
              <a:rPr lang="en-US" sz="2200" b="1" dirty="0" smtClean="0">
                <a:latin typeface="Arial Narrow" pitchFamily="34" charset="0"/>
              </a:rPr>
              <a:t> of the leopard frog Leslie matrix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2165132"/>
            <a:ext cx="27878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These were just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 made-up data…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let’s consider the ecological plausibility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224" y="4191000"/>
            <a:ext cx="8284775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4417129"/>
            <a:ext cx="781706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>
                <a:latin typeface="Arial Narrow" pitchFamily="34" charset="0"/>
                <a:sym typeface="Wingdings" pitchFamily="2" charset="2"/>
              </a:rPr>
              <a:t>G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eneral point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It’s good to think about the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ecological plausibility</a:t>
            </a:r>
            <a:endParaRPr lang="en-US" sz="22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of any Leslie matrix you build…</a:t>
            </a:r>
          </a:p>
          <a:p>
            <a:pPr algn="ctr"/>
            <a:endParaRPr lang="en-US" sz="10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… and more generally, any model you build!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03332" y="2606565"/>
            <a:ext cx="822435" cy="135557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2603936"/>
            <a:ext cx="822435" cy="1358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52195" y="2590799"/>
            <a:ext cx="822435" cy="1355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8429" y="2590799"/>
            <a:ext cx="822435" cy="1355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Looking Ahead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74552"/>
            <a:ext cx="5943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Arial Narrow" pitchFamily="34" charset="0"/>
                <a:cs typeface="Arial" pitchFamily="34" charset="0"/>
              </a:rPr>
              <a:t>Next Class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:</a:t>
            </a:r>
            <a:endParaRPr lang="en-US" sz="24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000" b="1" dirty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600" b="1" dirty="0" smtClean="0">
                <a:latin typeface="Arial Narrow" pitchFamily="34" charset="0"/>
                <a:cs typeface="Arial" pitchFamily="34" charset="0"/>
              </a:rPr>
              <a:t>Continue with </a:t>
            </a:r>
            <a:r>
              <a:rPr lang="en-US" sz="2600" b="1" u="sng" dirty="0" smtClean="0">
                <a:latin typeface="Arial Narrow" pitchFamily="34" charset="0"/>
                <a:cs typeface="Arial" pitchFamily="34" charset="0"/>
              </a:rPr>
              <a:t>stage structure</a:t>
            </a:r>
          </a:p>
          <a:p>
            <a:pPr algn="ctr"/>
            <a:r>
              <a:rPr lang="en-US" sz="2600" b="1" dirty="0" smtClean="0">
                <a:latin typeface="Arial Narrow" pitchFamily="34" charset="0"/>
                <a:cs typeface="Arial" pitchFamily="34" charset="0"/>
              </a:rPr>
              <a:t>Practice </a:t>
            </a:r>
            <a:r>
              <a:rPr lang="en-US" sz="2600" b="1" u="sng" dirty="0" smtClean="0">
                <a:latin typeface="Arial Narrow" pitchFamily="34" charset="0"/>
                <a:cs typeface="Arial" pitchFamily="34" charset="0"/>
              </a:rPr>
              <a:t>stage structure</a:t>
            </a:r>
            <a:r>
              <a:rPr lang="en-US" sz="2600" b="1" dirty="0" smtClean="0">
                <a:latin typeface="Arial Narrow" pitchFamily="34" charset="0"/>
                <a:cs typeface="Arial" pitchFamily="34" charset="0"/>
              </a:rPr>
              <a:t> exercises</a:t>
            </a:r>
          </a:p>
          <a:p>
            <a:pPr algn="ctr"/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8"/>
          <a:stretch/>
        </p:blipFill>
        <p:spPr bwMode="auto">
          <a:xfrm>
            <a:off x="6324600" y="1371600"/>
            <a:ext cx="1919287" cy="132594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Introduction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97629" y="3581400"/>
            <a:ext cx="5360571" cy="1264196"/>
            <a:chOff x="3097629" y="3581400"/>
            <a:chExt cx="5360571" cy="1264196"/>
          </a:xfrm>
        </p:grpSpPr>
        <p:pic>
          <p:nvPicPr>
            <p:cNvPr id="4099" name="Picture 3" descr="C:\Users\jaegeran\Pictures\PhD Field Work\Selection and Heritability\August 2008\Selection August 2008\5 Bythos and Alewif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589" t="18296" r="5237" b="21946"/>
            <a:stretch/>
          </p:blipFill>
          <p:spPr bwMode="auto">
            <a:xfrm>
              <a:off x="6422236" y="3581400"/>
              <a:ext cx="2035964" cy="1264196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097629" y="3762737"/>
              <a:ext cx="350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smtClean="0">
                  <a:latin typeface="Arial Narrow" pitchFamily="34" charset="0"/>
                </a:rPr>
                <a:t>Size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e.g., 0-10mm, 11-20mm fish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1431533"/>
            <a:ext cx="7010400" cy="1387867"/>
            <a:chOff x="838200" y="1355333"/>
            <a:chExt cx="7010400" cy="13878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007" y="1355333"/>
              <a:ext cx="2085593" cy="1387867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38200" y="1371600"/>
              <a:ext cx="472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smtClean="0">
                  <a:latin typeface="Arial Narrow" pitchFamily="34" charset="0"/>
                </a:rPr>
                <a:t>Physiological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e.g., stages of pregnancy and/or lactation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663" y="2442538"/>
            <a:ext cx="5981937" cy="1596062"/>
            <a:chOff x="723663" y="2362200"/>
            <a:chExt cx="5981937" cy="159606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63" y="2362200"/>
              <a:ext cx="1093302" cy="1596062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905000" y="2743200"/>
              <a:ext cx="480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smtClean="0">
                  <a:latin typeface="Arial Narrow" pitchFamily="34" charset="0"/>
                </a:rPr>
                <a:t>Morphological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e.g., </a:t>
              </a:r>
              <a:r>
                <a:rPr lang="en-US" sz="2200" b="1" dirty="0" smtClean="0">
                  <a:latin typeface="Arial Narrow" pitchFamily="34" charset="0"/>
                  <a:sym typeface="Wingdings" pitchFamily="2" charset="2"/>
                </a:rPr>
                <a:t> changes in defensive traits</a:t>
              </a:r>
              <a:endParaRPr lang="en-US" sz="2200" b="1" dirty="0" smtClean="0">
                <a:latin typeface="Arial Narrow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47697" y="892338"/>
            <a:ext cx="2590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Types of stages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38800" y="5360878"/>
            <a:ext cx="2807871" cy="1013065"/>
            <a:chOff x="5190498" y="5349766"/>
            <a:chExt cx="2807871" cy="1013065"/>
          </a:xfrm>
        </p:grpSpPr>
        <p:sp>
          <p:nvSpPr>
            <p:cNvPr id="25" name="Rectangle 24"/>
            <p:cNvSpPr/>
            <p:nvPr/>
          </p:nvSpPr>
          <p:spPr>
            <a:xfrm>
              <a:off x="5190498" y="5349766"/>
              <a:ext cx="2807871" cy="10130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4077" y="5478959"/>
              <a:ext cx="25645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…or any combination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</a:rPr>
                <a:t>(often the case)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779" y="4406501"/>
            <a:ext cx="5223228" cy="2157582"/>
            <a:chOff x="539779" y="4406501"/>
            <a:chExt cx="5223228" cy="215758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02"/>
            <a:stretch/>
          </p:blipFill>
          <p:spPr bwMode="auto">
            <a:xfrm>
              <a:off x="539779" y="4413348"/>
              <a:ext cx="1500564" cy="1346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53989" y="4406501"/>
              <a:ext cx="1474290" cy="1341554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10209" y="5097970"/>
              <a:ext cx="31527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smtClean="0">
                  <a:latin typeface="Arial Narrow" pitchFamily="34" charset="0"/>
                </a:rPr>
                <a:t>Developmental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e.g., tadpole, frog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e.g., larva, pupa, adult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78" y="5170739"/>
              <a:ext cx="1376822" cy="1393344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1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Stage Structure Introduction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054680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When stage can be more important to ecology than age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566" y="178885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Example (from text): </a:t>
            </a:r>
            <a:r>
              <a:rPr lang="en-US" sz="2200" b="1" u="sng" dirty="0" smtClean="0">
                <a:latin typeface="Arial Narrow" pitchFamily="34" charset="0"/>
              </a:rPr>
              <a:t>Forest trees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86342"/>
            <a:ext cx="2819400" cy="184446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896142"/>
            <a:ext cx="81849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Saplings cannot become canopy trees until a canopy opening occurs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Because canopy openings typically occur by chance (i.e., sporadically),</a:t>
            </a:r>
          </a:p>
          <a:p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>
                <a:latin typeface="Arial Narrow" pitchFamily="34" charset="0"/>
              </a:rPr>
              <a:t>age of a tree </a:t>
            </a:r>
            <a:r>
              <a:rPr lang="en-US" sz="2200" b="1" dirty="0" smtClean="0">
                <a:latin typeface="Arial Narrow" pitchFamily="34" charset="0"/>
              </a:rPr>
              <a:t>is not a good predictor of its likelihood of growing to the canopy </a:t>
            </a:r>
            <a:r>
              <a:rPr lang="en-US" sz="2200" b="1" dirty="0">
                <a:latin typeface="Arial Narrow" pitchFamily="34" charset="0"/>
              </a:rPr>
              <a:t>(and </a:t>
            </a:r>
            <a:r>
              <a:rPr lang="en-US" sz="2200" b="1" dirty="0" smtClean="0">
                <a:latin typeface="Arial Narrow" pitchFamily="34" charset="0"/>
              </a:rPr>
              <a:t>reaching reproductive maturity)</a:t>
            </a:r>
          </a:p>
          <a:p>
            <a:endParaRPr lang="en-US" sz="2200" b="1" dirty="0">
              <a:latin typeface="Arial Narrow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Stage structured model better than age for many trees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286000"/>
            <a:ext cx="548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Trees can be defined in stages:</a:t>
            </a:r>
          </a:p>
          <a:p>
            <a:r>
              <a:rPr lang="en-US" sz="2200" b="1" dirty="0" smtClean="0">
                <a:latin typeface="Arial Narrow" pitchFamily="34" charset="0"/>
              </a:rPr>
              <a:t>seeds, saplings, and canopy trees</a:t>
            </a: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 Narrow" pitchFamily="34" charset="0"/>
              </a:rPr>
              <a:t>Stages are important for ecology</a:t>
            </a:r>
          </a:p>
        </p:txBody>
      </p:sp>
    </p:spTree>
    <p:extLst>
      <p:ext uri="{BB962C8B-B14F-4D97-AF65-F5344CB8AC3E}">
        <p14:creationId xmlns:p14="http://schemas.microsoft.com/office/powerpoint/2010/main" val="169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Modeling Stage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1390233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Work our way into a stage structured model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by building </a:t>
            </a:r>
            <a:r>
              <a:rPr lang="en-US" sz="2200" b="1" u="sng" dirty="0" smtClean="0">
                <a:latin typeface="Arial Narrow" pitchFamily="34" charset="0"/>
              </a:rPr>
              <a:t>conceptual diagrams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2200" b="1" dirty="0" smtClean="0">
              <a:latin typeface="Arial Narrow" pitchFamily="34" charset="0"/>
            </a:endParaRPr>
          </a:p>
          <a:p>
            <a:pPr algn="ctr"/>
            <a:endParaRPr lang="en-US" sz="2200" b="1" u="sng" dirty="0">
              <a:latin typeface="Arial Narrow" pitchFamily="34" charset="0"/>
            </a:endParaRPr>
          </a:p>
          <a:p>
            <a:r>
              <a:rPr lang="en-US" sz="2200" b="1" u="sng" dirty="0" smtClean="0">
                <a:latin typeface="Arial Narrow" pitchFamily="34" charset="0"/>
              </a:rPr>
              <a:t>Case 1</a:t>
            </a:r>
            <a:r>
              <a:rPr lang="en-US" sz="2200" b="1" dirty="0" smtClean="0">
                <a:latin typeface="Arial Narrow" pitchFamily="34" charset="0"/>
              </a:rPr>
              <a:t>:   Simple age-structured model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u="sng" dirty="0" smtClean="0">
                <a:latin typeface="Arial Narrow" pitchFamily="34" charset="0"/>
              </a:rPr>
              <a:t>Case 2</a:t>
            </a:r>
            <a:r>
              <a:rPr lang="en-US" sz="2200" b="1" dirty="0" smtClean="0">
                <a:latin typeface="Arial Narrow" pitchFamily="34" charset="0"/>
              </a:rPr>
              <a:t>:   Composite age class model (type of stage model)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u="sng" dirty="0" smtClean="0">
                <a:latin typeface="Arial Narrow" pitchFamily="34" charset="0"/>
              </a:rPr>
              <a:t>Case 3</a:t>
            </a:r>
            <a:r>
              <a:rPr lang="en-US" sz="2200" b="1" dirty="0" smtClean="0">
                <a:latin typeface="Arial Narrow" pitchFamily="34" charset="0"/>
              </a:rPr>
              <a:t>:   Stage-structured model</a:t>
            </a:r>
          </a:p>
        </p:txBody>
      </p:sp>
    </p:spTree>
    <p:extLst>
      <p:ext uri="{BB962C8B-B14F-4D97-AF65-F5344CB8AC3E}">
        <p14:creationId xmlns:p14="http://schemas.microsoft.com/office/powerpoint/2010/main" val="5694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1: 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06473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Leslie matrix for </a:t>
            </a:r>
            <a:r>
              <a:rPr lang="en-US" sz="2200" b="1" u="sng" dirty="0" smtClean="0">
                <a:latin typeface="Arial Narrow" pitchFamily="34" charset="0"/>
              </a:rPr>
              <a:t>age</a:t>
            </a:r>
            <a:r>
              <a:rPr lang="en-US" sz="2200" b="1" dirty="0" smtClean="0">
                <a:latin typeface="Arial Narrow" pitchFamily="34" charset="0"/>
              </a:rPr>
              <a:t>-structured population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76367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Assume </a:t>
            </a:r>
            <a:r>
              <a:rPr lang="en-US" sz="2200" b="1" baseline="-25000" dirty="0" smtClean="0">
                <a:latin typeface="Arial Narrow" pitchFamily="34" charset="0"/>
              </a:rPr>
              <a:t>0</a:t>
            </a:r>
            <a:r>
              <a:rPr lang="en-US" sz="2200" b="1" dirty="0" smtClean="0">
                <a:latin typeface="Arial Narrow" pitchFamily="34" charset="0"/>
              </a:rPr>
              <a:t>F = 0</a:t>
            </a:r>
          </a:p>
        </p:txBody>
      </p:sp>
      <p:graphicFrame>
        <p:nvGraphicFramePr>
          <p:cNvPr id="11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65969"/>
              </p:ext>
            </p:extLst>
          </p:nvPr>
        </p:nvGraphicFramePr>
        <p:xfrm>
          <a:off x="5638800" y="914401"/>
          <a:ext cx="2438400" cy="1981200"/>
        </p:xfrm>
        <a:graphic>
          <a:graphicData uri="http://schemas.openxmlformats.org/drawingml/2006/table">
            <a:tbl>
              <a:tblPr/>
              <a:tblGrid>
                <a:gridCol w="487680"/>
                <a:gridCol w="487680"/>
                <a:gridCol w="487680"/>
                <a:gridCol w="487680"/>
                <a:gridCol w="48768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1: 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06473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Leslie matrix for </a:t>
            </a:r>
            <a:r>
              <a:rPr lang="en-US" sz="2200" b="1" u="sng" dirty="0" smtClean="0">
                <a:latin typeface="Arial Narrow" pitchFamily="34" charset="0"/>
              </a:rPr>
              <a:t>age</a:t>
            </a:r>
            <a:r>
              <a:rPr lang="en-US" sz="2200" b="1" dirty="0" smtClean="0">
                <a:latin typeface="Arial Narrow" pitchFamily="34" charset="0"/>
              </a:rPr>
              <a:t>-structured 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6367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Assume </a:t>
            </a:r>
            <a:r>
              <a:rPr lang="en-US" sz="2200" b="1" baseline="-25000" dirty="0" smtClean="0">
                <a:latin typeface="Arial Narrow" pitchFamily="34" charset="0"/>
              </a:rPr>
              <a:t>0</a:t>
            </a:r>
            <a:r>
              <a:rPr lang="en-US" sz="2200" b="1" dirty="0" smtClean="0">
                <a:latin typeface="Arial Narrow" pitchFamily="34" charset="0"/>
              </a:rPr>
              <a:t>F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220873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Not</a:t>
            </a:r>
            <a:r>
              <a:rPr lang="en-US" sz="2200" b="1" dirty="0" smtClean="0">
                <a:latin typeface="Arial Narrow" pitchFamily="34" charset="0"/>
              </a:rPr>
              <a:t> going to assume 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F = 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F = </a:t>
            </a:r>
            <a:r>
              <a:rPr lang="en-US" sz="2200" b="1" baseline="-25000" dirty="0" smtClean="0">
                <a:latin typeface="Arial Narrow" pitchFamily="34" charset="0"/>
              </a:rPr>
              <a:t>3</a:t>
            </a:r>
            <a:r>
              <a:rPr lang="en-US" sz="2200" b="1" dirty="0" smtClean="0">
                <a:latin typeface="Arial Narrow" pitchFamily="34" charset="0"/>
              </a:rPr>
              <a:t>F…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With </a:t>
            </a:r>
            <a:r>
              <a:rPr lang="en-US" sz="2200" b="1" u="sng" dirty="0" smtClean="0">
                <a:latin typeface="Arial Narrow" pitchFamily="34" charset="0"/>
              </a:rPr>
              <a:t>age</a:t>
            </a:r>
            <a:r>
              <a:rPr lang="en-US" sz="2200" b="1" dirty="0" smtClean="0">
                <a:latin typeface="Arial Narrow" pitchFamily="34" charset="0"/>
              </a:rPr>
              <a:t> structure, there are </a:t>
            </a:r>
            <a:r>
              <a:rPr lang="en-US" sz="2200" b="1" u="sng" dirty="0" smtClean="0">
                <a:latin typeface="Arial Narrow" pitchFamily="34" charset="0"/>
              </a:rPr>
              <a:t>limits</a:t>
            </a:r>
            <a:r>
              <a:rPr lang="en-US" sz="2200" b="1" dirty="0" smtClean="0">
                <a:latin typeface="Arial Narrow" pitchFamily="34" charset="0"/>
              </a:rPr>
              <a:t> to the types of transitions allowed: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Individuals can only: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latin typeface="Arial Narrow" pitchFamily="34" charset="0"/>
              </a:rPr>
              <a:t>	Move into next higher age class	e.g., Age 1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Age 2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Produce offspring			e.g., Age 2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Age 0</a:t>
            </a:r>
            <a:endParaRPr lang="en-US" sz="2200" b="1" dirty="0" smtClean="0">
              <a:latin typeface="Arial Narrow" pitchFamily="34" charset="0"/>
            </a:endParaRP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With </a:t>
            </a:r>
            <a:r>
              <a:rPr lang="en-US" sz="2200" b="1" u="sng" dirty="0" smtClean="0">
                <a:latin typeface="Arial Narrow" pitchFamily="34" charset="0"/>
              </a:rPr>
              <a:t>stage</a:t>
            </a:r>
            <a:r>
              <a:rPr lang="en-US" sz="2200" b="1" dirty="0" smtClean="0">
                <a:latin typeface="Arial Narrow" pitchFamily="34" charset="0"/>
              </a:rPr>
              <a:t> structure, more transitions are possible</a:t>
            </a:r>
            <a:endParaRPr lang="en-US" sz="22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Some plant species can fill every stage transition in a Leslie matrix!</a:t>
            </a:r>
          </a:p>
        </p:txBody>
      </p:sp>
      <p:graphicFrame>
        <p:nvGraphicFramePr>
          <p:cNvPr id="13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89755"/>
              </p:ext>
            </p:extLst>
          </p:nvPr>
        </p:nvGraphicFramePr>
        <p:xfrm>
          <a:off x="5638800" y="914401"/>
          <a:ext cx="2438400" cy="1981200"/>
        </p:xfrm>
        <a:graphic>
          <a:graphicData uri="http://schemas.openxmlformats.org/drawingml/2006/table">
            <a:tbl>
              <a:tblPr/>
              <a:tblGrid>
                <a:gridCol w="487680"/>
                <a:gridCol w="487680"/>
                <a:gridCol w="487680"/>
                <a:gridCol w="487680"/>
                <a:gridCol w="487680"/>
              </a:tblGrid>
              <a:tr h="34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156434" y="1716375"/>
            <a:ext cx="457200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927536"/>
            <a:ext cx="457200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28900" y="3103174"/>
            <a:ext cx="4152900" cy="4389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Case 1: Age Structure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06473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Leslie matrix for </a:t>
            </a:r>
            <a:r>
              <a:rPr lang="en-US" sz="2200" b="1" u="sng" dirty="0" smtClean="0">
                <a:latin typeface="Arial Narrow" pitchFamily="34" charset="0"/>
              </a:rPr>
              <a:t>age</a:t>
            </a:r>
            <a:r>
              <a:rPr lang="en-US" sz="2200" b="1" dirty="0" smtClean="0">
                <a:latin typeface="Arial Narrow" pitchFamily="34" charset="0"/>
              </a:rPr>
              <a:t>-structured 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6367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Assume </a:t>
            </a:r>
            <a:r>
              <a:rPr lang="en-US" sz="2200" b="1" baseline="-25000" dirty="0" smtClean="0">
                <a:latin typeface="Arial Narrow" pitchFamily="34" charset="0"/>
              </a:rPr>
              <a:t>0</a:t>
            </a:r>
            <a:r>
              <a:rPr lang="en-US" sz="2200" b="1" dirty="0" smtClean="0">
                <a:latin typeface="Arial Narrow" pitchFamily="34" charset="0"/>
              </a:rPr>
              <a:t>F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220873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Not</a:t>
            </a:r>
            <a:r>
              <a:rPr lang="en-US" sz="2200" b="1" dirty="0" smtClean="0">
                <a:latin typeface="Arial Narrow" pitchFamily="34" charset="0"/>
              </a:rPr>
              <a:t> going to assume 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F = 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F = </a:t>
            </a:r>
            <a:r>
              <a:rPr lang="en-US" sz="2200" b="1" baseline="-25000" dirty="0" smtClean="0">
                <a:latin typeface="Arial Narrow" pitchFamily="34" charset="0"/>
              </a:rPr>
              <a:t>3</a:t>
            </a:r>
            <a:r>
              <a:rPr lang="en-US" sz="2200" b="1" dirty="0" smtClean="0">
                <a:latin typeface="Arial Narrow" pitchFamily="34" charset="0"/>
              </a:rPr>
              <a:t>F…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298" y="3103174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Let’s build a conceptual model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468" y="3668147"/>
            <a:ext cx="7575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latin typeface="Arial Narrow" pitchFamily="34" charset="0"/>
              </a:rPr>
              <a:t>Can use </a:t>
            </a:r>
            <a:r>
              <a:rPr lang="en-US" sz="2100" b="1" u="sng" dirty="0" smtClean="0">
                <a:latin typeface="Arial Narrow" pitchFamily="34" charset="0"/>
              </a:rPr>
              <a:t>box and arrow diagrams</a:t>
            </a:r>
            <a:r>
              <a:rPr lang="en-US" sz="2100" b="1" dirty="0" smtClean="0">
                <a:latin typeface="Arial Narrow" pitchFamily="34" charset="0"/>
              </a:rPr>
              <a:t> to represent age/stage transitions</a:t>
            </a:r>
            <a:endParaRPr lang="en-US" sz="2100" b="1" u="sng" dirty="0">
              <a:latin typeface="Arial Narrow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0" y="4312394"/>
            <a:ext cx="5222240" cy="548640"/>
            <a:chOff x="2057400" y="4477404"/>
            <a:chExt cx="5222240" cy="548640"/>
          </a:xfrm>
        </p:grpSpPr>
        <p:sp>
          <p:nvSpPr>
            <p:cNvPr id="22" name="Rectangle 21"/>
            <p:cNvSpPr/>
            <p:nvPr/>
          </p:nvSpPr>
          <p:spPr>
            <a:xfrm>
              <a:off x="2057400" y="4477404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65600" y="4477404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73800" y="4477404"/>
              <a:ext cx="10058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2" idx="3"/>
              <a:endCxn id="23" idx="1"/>
            </p:cNvCxnSpPr>
            <p:nvPr/>
          </p:nvCxnSpPr>
          <p:spPr>
            <a:xfrm>
              <a:off x="3063240" y="4751724"/>
              <a:ext cx="11023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71440" y="4751724"/>
              <a:ext cx="11023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28600" y="5239404"/>
            <a:ext cx="291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 Narrow" pitchFamily="34" charset="0"/>
              </a:rPr>
              <a:t>Conceptually similar to </a:t>
            </a:r>
            <a:r>
              <a:rPr lang="en-US" sz="2100" b="1" u="sng" dirty="0" smtClean="0">
                <a:latin typeface="Arial Narrow" pitchFamily="34" charset="0"/>
              </a:rPr>
              <a:t>stock and flow</a:t>
            </a:r>
            <a:r>
              <a:rPr lang="en-US" sz="2100" b="1" dirty="0" smtClean="0">
                <a:latin typeface="Arial Narrow" pitchFamily="34" charset="0"/>
              </a:rPr>
              <a:t> models: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63240" y="5239404"/>
            <a:ext cx="608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smtClean="0">
                <a:latin typeface="Arial Narrow" pitchFamily="34" charset="0"/>
              </a:rPr>
              <a:t>Boxes</a:t>
            </a:r>
            <a:r>
              <a:rPr lang="en-US" sz="2100" b="1" dirty="0" smtClean="0">
                <a:latin typeface="Arial Narrow" pitchFamily="34" charset="0"/>
              </a:rPr>
              <a:t> are age (stage) classes (like “stocks”)</a:t>
            </a:r>
          </a:p>
          <a:p>
            <a:pPr>
              <a:tabLst>
                <a:tab pos="457200" algn="l"/>
              </a:tabLst>
            </a:pPr>
            <a:r>
              <a:rPr lang="en-US" sz="2100" b="1" u="sng" dirty="0" smtClean="0">
                <a:latin typeface="Arial Narrow" pitchFamily="34" charset="0"/>
              </a:rPr>
              <a:t>Arrows</a:t>
            </a:r>
            <a:r>
              <a:rPr lang="en-US" sz="2100" b="1" dirty="0" smtClean="0">
                <a:latin typeface="Arial Narrow" pitchFamily="34" charset="0"/>
              </a:rPr>
              <a:t> are transitions between classes (like “flows”)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3604" y="6103917"/>
            <a:ext cx="7575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NOTE: we are </a:t>
            </a:r>
            <a:r>
              <a:rPr lang="en-US" sz="2200" b="1" u="sng" dirty="0" smtClean="0">
                <a:latin typeface="Arial Narrow" pitchFamily="34" charset="0"/>
              </a:rPr>
              <a:t>NOT</a:t>
            </a:r>
            <a:r>
              <a:rPr lang="en-US" sz="2200" b="1" dirty="0" smtClean="0">
                <a:latin typeface="Arial Narrow" pitchFamily="34" charset="0"/>
              </a:rPr>
              <a:t> doing / assuming “mass balance” or T = S/F</a:t>
            </a:r>
            <a:endParaRPr lang="en-US" sz="2200" b="1" u="sng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68064" y="4357103"/>
            <a:ext cx="5391804" cy="441356"/>
            <a:chOff x="1968064" y="4522113"/>
            <a:chExt cx="5391804" cy="441356"/>
          </a:xfrm>
        </p:grpSpPr>
        <p:sp>
          <p:nvSpPr>
            <p:cNvPr id="43" name="TextBox 42"/>
            <p:cNvSpPr txBox="1"/>
            <p:nvPr/>
          </p:nvSpPr>
          <p:spPr>
            <a:xfrm>
              <a:off x="1968064" y="4532582"/>
              <a:ext cx="11409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0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01048" y="4522113"/>
              <a:ext cx="11409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1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18882" y="4527332"/>
              <a:ext cx="11409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Age 2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2210" y="4165254"/>
            <a:ext cx="3227288" cy="430887"/>
            <a:chOff x="2944912" y="4298732"/>
            <a:chExt cx="3227288" cy="430887"/>
          </a:xfrm>
        </p:grpSpPr>
        <p:sp>
          <p:nvSpPr>
            <p:cNvPr id="46" name="TextBox 45"/>
            <p:cNvSpPr txBox="1"/>
            <p:nvPr/>
          </p:nvSpPr>
          <p:spPr>
            <a:xfrm>
              <a:off x="2944912" y="4298732"/>
              <a:ext cx="11409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 smtClean="0">
                  <a:latin typeface="Arial Narrow" pitchFamily="34" charset="0"/>
                </a:rPr>
                <a:t>0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31214" y="4298732"/>
              <a:ext cx="11409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baseline="-25000" dirty="0">
                  <a:latin typeface="Arial Narrow" pitchFamily="34" charset="0"/>
                </a:rPr>
                <a:t>1</a:t>
              </a:r>
              <a:r>
                <a:rPr lang="en-US" sz="2200" b="1" dirty="0" smtClean="0">
                  <a:latin typeface="Arial Narrow" pitchFamily="34" charset="0"/>
                </a:rPr>
                <a:t>S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graphicFrame>
        <p:nvGraphicFramePr>
          <p:cNvPr id="50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11936"/>
              </p:ext>
            </p:extLst>
          </p:nvPr>
        </p:nvGraphicFramePr>
        <p:xfrm>
          <a:off x="5638800" y="914401"/>
          <a:ext cx="2438400" cy="1981200"/>
        </p:xfrm>
        <a:graphic>
          <a:graphicData uri="http://schemas.openxmlformats.org/drawingml/2006/table">
            <a:tbl>
              <a:tblPr/>
              <a:tblGrid>
                <a:gridCol w="487680"/>
                <a:gridCol w="487680"/>
                <a:gridCol w="487680"/>
                <a:gridCol w="487680"/>
                <a:gridCol w="48768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Elbow Connector 4"/>
          <p:cNvCxnSpPr>
            <a:stCxn id="24" idx="2"/>
            <a:endCxn id="22" idx="2"/>
          </p:cNvCxnSpPr>
          <p:nvPr/>
        </p:nvCxnSpPr>
        <p:spPr>
          <a:xfrm rot="5400000">
            <a:off x="4668520" y="2752834"/>
            <a:ext cx="12700" cy="4216400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9814" y="4663966"/>
            <a:ext cx="1140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-25000" dirty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F</a:t>
            </a:r>
            <a:endParaRPr lang="en-US" sz="2200" b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15215</TotalTime>
  <Words>2213</Words>
  <Application>Microsoft Office PowerPoint</Application>
  <PresentationFormat>On-screen Show (4:3)</PresentationFormat>
  <Paragraphs>897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Sara</cp:lastModifiedBy>
  <cp:revision>1915</cp:revision>
  <cp:lastPrinted>2012-02-01T18:16:26Z</cp:lastPrinted>
  <dcterms:created xsi:type="dcterms:W3CDTF">2012-01-18T14:03:44Z</dcterms:created>
  <dcterms:modified xsi:type="dcterms:W3CDTF">2013-10-20T01:44:59Z</dcterms:modified>
</cp:coreProperties>
</file>