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2" r:id="rId2"/>
    <p:sldId id="264" r:id="rId3"/>
    <p:sldId id="330" r:id="rId4"/>
    <p:sldId id="332" r:id="rId5"/>
    <p:sldId id="333" r:id="rId6"/>
    <p:sldId id="334" r:id="rId7"/>
    <p:sldId id="335" r:id="rId8"/>
    <p:sldId id="336" r:id="rId9"/>
    <p:sldId id="362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5" r:id="rId18"/>
    <p:sldId id="344" r:id="rId19"/>
    <p:sldId id="346" r:id="rId20"/>
    <p:sldId id="347" r:id="rId21"/>
    <p:sldId id="348" r:id="rId22"/>
    <p:sldId id="349" r:id="rId23"/>
    <p:sldId id="350" r:id="rId24"/>
    <p:sldId id="351" r:id="rId25"/>
    <p:sldId id="353" r:id="rId26"/>
    <p:sldId id="352" r:id="rId27"/>
    <p:sldId id="354" r:id="rId28"/>
    <p:sldId id="355" r:id="rId29"/>
    <p:sldId id="356" r:id="rId30"/>
    <p:sldId id="357" r:id="rId31"/>
    <p:sldId id="359" r:id="rId32"/>
    <p:sldId id="361" r:id="rId33"/>
    <p:sldId id="360" r:id="rId34"/>
    <p:sldId id="331" r:id="rId3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99C"/>
    <a:srgbClr val="F4D274"/>
    <a:srgbClr val="CFDEB0"/>
    <a:srgbClr val="295538"/>
    <a:srgbClr val="39471D"/>
    <a:srgbClr val="862000"/>
    <a:srgbClr val="3568C5"/>
    <a:srgbClr val="996633"/>
    <a:srgbClr val="601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>
        <p:scale>
          <a:sx n="60" d="100"/>
          <a:sy n="60" d="100"/>
        </p:scale>
        <p:origin x="-3084" y="-14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C60AD-FE38-4142-A0F4-F32B104A4908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404C1-ADE7-43F4-8190-DFB5682DC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492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D161E-CF87-4295-8BBA-E14C65E3E1E1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2132-8101-4721-A024-5DF137180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7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30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9908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60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93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71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31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0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92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00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2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17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35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5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26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73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D0B0-45FE-4C6B-B1B0-58611179683F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93464"/>
            <a:ext cx="9144000" cy="0"/>
          </a:xfrm>
          <a:prstGeom prst="line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7927403" y="-61136"/>
            <a:ext cx="1187916" cy="901075"/>
            <a:chOff x="685800" y="1697375"/>
            <a:chExt cx="4286250" cy="3990975"/>
          </a:xfrm>
        </p:grpSpPr>
        <p:sp>
          <p:nvSpPr>
            <p:cNvPr id="12" name="Oval 11"/>
            <p:cNvSpPr/>
            <p:nvPr/>
          </p:nvSpPr>
          <p:spPr>
            <a:xfrm rot="2315666">
              <a:off x="1135434" y="2880097"/>
              <a:ext cx="656266" cy="990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2315666">
              <a:off x="1885362" y="3367517"/>
              <a:ext cx="199504" cy="597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0" b="100000" l="0" r="100000">
                          <a14:foregroundMark x1="15556" y1="30310" x2="15556" y2="30310"/>
                          <a14:foregroundMark x1="21111" y1="26253" x2="21111" y2="26253"/>
                          <a14:foregroundMark x1="27111" y1="37232" x2="27111" y2="37232"/>
                          <a14:foregroundMark x1="32444" y1="36516" x2="32444" y2="36516"/>
                          <a14:foregroundMark x1="19333" y1="49403" x2="19333" y2="49403"/>
                          <a14:foregroundMark x1="19111" y1="47255" x2="19111" y2="47255"/>
                          <a14:foregroundMark x1="25333" y1="55847" x2="25333" y2="55847"/>
                          <a14:foregroundMark x1="51111" y1="61575" x2="51111" y2="61575"/>
                          <a14:foregroundMark x1="57333" y1="59905" x2="57333" y2="59905"/>
                          <a14:foregroundMark x1="72000" y1="88544" x2="72000" y2="88544"/>
                          <a14:foregroundMark x1="80667" y1="84248" x2="80667" y2="84248"/>
                          <a14:foregroundMark x1="44667" y1="87589" x2="44667" y2="87589"/>
                          <a14:foregroundMark x1="27111" y1="77566" x2="27111" y2="77566"/>
                          <a14:foregroundMark x1="14000" y1="53461" x2="14000" y2="53461"/>
                          <a14:backgroundMark x1="21778" y1="46062" x2="21778" y2="46062"/>
                          <a14:backgroundMark x1="25556" y1="41289" x2="25556" y2="412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97375"/>
              <a:ext cx="4286250" cy="399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0" b="100000" l="0" r="100000">
                          <a14:foregroundMark x1="15556" y1="30310" x2="15556" y2="30310"/>
                          <a14:foregroundMark x1="21111" y1="26253" x2="21111" y2="26253"/>
                          <a14:foregroundMark x1="27111" y1="37232" x2="27111" y2="37232"/>
                          <a14:foregroundMark x1="32444" y1="36516" x2="32444" y2="36516"/>
                          <a14:foregroundMark x1="19333" y1="49403" x2="19333" y2="49403"/>
                          <a14:foregroundMark x1="19111" y1="47255" x2="19111" y2="47255"/>
                          <a14:foregroundMark x1="25333" y1="55847" x2="25333" y2="55847"/>
                          <a14:foregroundMark x1="51111" y1="61575" x2="51111" y2="61575"/>
                          <a14:foregroundMark x1="57333" y1="59905" x2="57333" y2="59905"/>
                          <a14:foregroundMark x1="72000" y1="88544" x2="72000" y2="88544"/>
                          <a14:foregroundMark x1="80667" y1="84248" x2="80667" y2="84248"/>
                          <a14:foregroundMark x1="44667" y1="87589" x2="44667" y2="87589"/>
                          <a14:foregroundMark x1="27111" y1="77566" x2="27111" y2="77566"/>
                          <a14:foregroundMark x1="14000" y1="53461" x2="14000" y2="53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993" t="39241" r="29061" b="56550"/>
            <a:stretch/>
          </p:blipFill>
          <p:spPr bwMode="auto">
            <a:xfrm>
              <a:off x="2787444" y="3472929"/>
              <a:ext cx="1280160" cy="208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0" b="100000" l="0" r="100000">
                          <a14:foregroundMark x1="15556" y1="30310" x2="15556" y2="30310"/>
                          <a14:foregroundMark x1="21111" y1="26253" x2="21111" y2="26253"/>
                          <a14:foregroundMark x1="27111" y1="37232" x2="27111" y2="37232"/>
                          <a14:foregroundMark x1="32444" y1="36516" x2="32444" y2="36516"/>
                          <a14:foregroundMark x1="19333" y1="49403" x2="19333" y2="49403"/>
                          <a14:foregroundMark x1="19111" y1="47255" x2="19111" y2="47255"/>
                          <a14:foregroundMark x1="25333" y1="55847" x2="25333" y2="55847"/>
                          <a14:foregroundMark x1="51111" y1="61575" x2="51111" y2="61575"/>
                          <a14:foregroundMark x1="57333" y1="59905" x2="57333" y2="59905"/>
                          <a14:foregroundMark x1="72000" y1="88544" x2="72000" y2="88544"/>
                          <a14:foregroundMark x1="80667" y1="84248" x2="80667" y2="84248"/>
                          <a14:foregroundMark x1="44667" y1="87589" x2="44667" y2="87589"/>
                          <a14:foregroundMark x1="27111" y1="77566" x2="27111" y2="77566"/>
                          <a14:foregroundMark x1="14000" y1="53461" x2="14000" y2="53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993" t="39241" r="29061" b="56550"/>
            <a:stretch/>
          </p:blipFill>
          <p:spPr bwMode="auto">
            <a:xfrm flipV="1">
              <a:off x="2193573" y="3359975"/>
              <a:ext cx="849366" cy="33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381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6800" y="1418898"/>
            <a:ext cx="70866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2120464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</a:rPr>
              <a:t>FW364 Ecological Problem Solving 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307" y="3415864"/>
            <a:ext cx="6235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</a:rPr>
              <a:t>Class 21: Predation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4025464"/>
            <a:ext cx="4037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</a:rPr>
              <a:t>November 18, 2013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2939" y="3111064"/>
            <a:ext cx="304800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72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100271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2132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30162" y="974834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0132" y="1676400"/>
            <a:ext cx="863055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/>
            <a:r>
              <a:rPr lang="en-US" sz="2200" b="1" u="sng" dirty="0" smtClean="0">
                <a:latin typeface="Arial Narrow" pitchFamily="34" charset="0"/>
              </a:rPr>
              <a:t>IMPORTANT DISTINCTIONS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pPr marL="0" lvl="4" algn="ctr"/>
            <a:endParaRPr lang="en-US" sz="1000" b="1" dirty="0" smtClean="0">
              <a:latin typeface="Arial Narrow" pitchFamily="34" charset="0"/>
            </a:endParaRPr>
          </a:p>
          <a:p>
            <a:pPr marL="0" lvl="4" algn="ctr"/>
            <a:r>
              <a:rPr lang="en-US" sz="2200" b="1" dirty="0" smtClean="0">
                <a:latin typeface="Arial Narrow" pitchFamily="34" charset="0"/>
              </a:rPr>
              <a:t>The attack rate is NOT </a:t>
            </a:r>
            <a:r>
              <a:rPr lang="en-US" sz="2200" b="1" dirty="0">
                <a:latin typeface="Arial Narrow" pitchFamily="34" charset="0"/>
              </a:rPr>
              <a:t>the </a:t>
            </a:r>
            <a:r>
              <a:rPr lang="en-US" sz="2200" b="1" u="sng" dirty="0">
                <a:latin typeface="Arial Narrow" pitchFamily="34" charset="0"/>
              </a:rPr>
              <a:t>feeding rate</a:t>
            </a:r>
            <a:r>
              <a:rPr lang="en-US" sz="2200" b="1" dirty="0">
                <a:latin typeface="Arial Narrow" pitchFamily="34" charset="0"/>
              </a:rPr>
              <a:t> of </a:t>
            </a:r>
            <a:r>
              <a:rPr lang="en-US" sz="2200" b="1" dirty="0" smtClean="0">
                <a:latin typeface="Arial Narrow" pitchFamily="34" charset="0"/>
              </a:rPr>
              <a:t>one </a:t>
            </a:r>
            <a:r>
              <a:rPr lang="en-US" sz="2200" b="1" dirty="0">
                <a:latin typeface="Arial Narrow" pitchFamily="34" charset="0"/>
              </a:rPr>
              <a:t>predator</a:t>
            </a: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latin typeface="Arial Narrow" pitchFamily="34" charset="0"/>
              </a:rPr>
              <a:t>feeding rate is </a:t>
            </a:r>
            <a:r>
              <a:rPr lang="en-US" sz="2300" b="1" dirty="0" err="1">
                <a:latin typeface="+mj-lt"/>
              </a:rPr>
              <a:t>aV</a:t>
            </a:r>
            <a:r>
              <a:rPr lang="en-US" sz="2200" b="1" dirty="0">
                <a:latin typeface="Arial Narrow" pitchFamily="34" charset="0"/>
              </a:rPr>
              <a:t>, number of </a:t>
            </a:r>
            <a:r>
              <a:rPr lang="en-US" sz="2200" b="1" dirty="0" smtClean="0">
                <a:latin typeface="Arial Narrow" pitchFamily="34" charset="0"/>
              </a:rPr>
              <a:t>prey / predator*time</a:t>
            </a:r>
          </a:p>
          <a:p>
            <a:pPr algn="ctr"/>
            <a:endParaRPr lang="en-US" sz="1300" b="1" dirty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The attack rate is NOT the per capita prey mortality rate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inflicted by the </a:t>
            </a:r>
            <a:r>
              <a:rPr lang="en-US" sz="2200" b="1" u="sng" dirty="0" smtClean="0">
                <a:latin typeface="Arial Narrow" pitchFamily="34" charset="0"/>
              </a:rPr>
              <a:t>entire predator population</a:t>
            </a:r>
          </a:p>
          <a:p>
            <a:pPr marL="342900" indent="-342900" algn="ctr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Effect of entire predator population is 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aP</a:t>
            </a:r>
            <a:endParaRPr lang="en-US" sz="2300" b="1" dirty="0" smtClean="0">
              <a:latin typeface="+mj-lt"/>
              <a:sym typeface="Wingdings" pitchFamily="2" charset="2"/>
            </a:endParaRPr>
          </a:p>
          <a:p>
            <a:pPr algn="ctr"/>
            <a:endParaRPr lang="en-US" sz="13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The attack rate is NOT the </a:t>
            </a:r>
            <a:r>
              <a:rPr lang="en-US" sz="2200" b="1" u="sng" dirty="0" smtClean="0">
                <a:latin typeface="Arial Narrow" pitchFamily="34" charset="0"/>
              </a:rPr>
              <a:t>total number</a:t>
            </a:r>
            <a:r>
              <a:rPr lang="en-US" sz="2200" b="1" dirty="0" smtClean="0">
                <a:latin typeface="Arial Narrow" pitchFamily="34" charset="0"/>
              </a:rPr>
              <a:t> of prey deaths per time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inflicted by the </a:t>
            </a:r>
            <a:r>
              <a:rPr lang="en-US" sz="2200" b="1" u="sng" dirty="0" smtClean="0">
                <a:latin typeface="Arial Narrow" pitchFamily="34" charset="0"/>
              </a:rPr>
              <a:t>entire predator population</a:t>
            </a: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Number of prey deaths due to predation (per time) is 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aVP</a:t>
            </a:r>
            <a:endParaRPr lang="en-US" sz="2300" b="1" dirty="0" smtClean="0">
              <a:latin typeface="+mj-lt"/>
            </a:endParaRPr>
          </a:p>
          <a:p>
            <a:pPr algn="ctr"/>
            <a:endParaRPr lang="en-US" sz="13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These are important (and conceptually challenging) distinctions!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4868" y="6019800"/>
            <a:ext cx="59527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05000" y="6122253"/>
            <a:ext cx="5477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compare these quantities directly in a table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Linking Equations – Prey Equation</a:t>
            </a:r>
            <a:endParaRPr lang="en-US" sz="3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9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100271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2132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30162" y="974834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7913493"/>
              </p:ext>
            </p:extLst>
          </p:nvPr>
        </p:nvGraphicFramePr>
        <p:xfrm>
          <a:off x="223339" y="1905000"/>
          <a:ext cx="8692061" cy="3611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67261"/>
                <a:gridCol w="685800"/>
                <a:gridCol w="609600"/>
                <a:gridCol w="914400"/>
                <a:gridCol w="1295400"/>
                <a:gridCol w="2128314"/>
                <a:gridCol w="2291286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Attack rate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#</a:t>
                      </a:r>
                      <a:br>
                        <a:rPr lang="en-US" sz="1800" b="1" dirty="0" smtClean="0">
                          <a:effectLst/>
                          <a:latin typeface="Arial Narrow" pitchFamily="34" charset="0"/>
                        </a:rPr>
                      </a:b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Prey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#</a:t>
                      </a:r>
                      <a:br>
                        <a:rPr lang="en-US" sz="1800" b="1" dirty="0" smtClean="0">
                          <a:effectLst/>
                          <a:latin typeface="Arial Narrow" pitchFamily="34" charset="0"/>
                        </a:rPr>
                      </a:br>
                      <a:r>
                        <a:rPr lang="en-US" sz="1800" b="1" dirty="0" err="1" smtClean="0">
                          <a:effectLst/>
                          <a:latin typeface="Arial Narrow" pitchFamily="34" charset="0"/>
                        </a:rPr>
                        <a:t>Pred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# Prey deaths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per </a:t>
                      </a: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time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# Prey deaths</a:t>
                      </a:r>
                      <a:br>
                        <a:rPr lang="en-US" sz="1800" b="1" dirty="0" smtClean="0">
                          <a:effectLst/>
                          <a:latin typeface="Arial Narrow" pitchFamily="34" charset="0"/>
                        </a:rPr>
                      </a:b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per time</a:t>
                      </a:r>
                      <a:br>
                        <a:rPr lang="en-US" sz="1800" b="1" dirty="0" smtClean="0">
                          <a:effectLst/>
                          <a:latin typeface="Arial Narrow" pitchFamily="34" charset="0"/>
                        </a:rPr>
                      </a:b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per </a:t>
                      </a: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predator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Probability (or rate) all predators kill a </a:t>
                      </a: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single</a:t>
                      </a:r>
                      <a:r>
                        <a:rPr lang="en-US" sz="1800" b="1" baseline="0" dirty="0" smtClean="0">
                          <a:effectLst/>
                          <a:latin typeface="Arial Narrow" pitchFamily="34" charset="0"/>
                        </a:rPr>
                        <a:t> prey</a:t>
                      </a:r>
                      <a:br>
                        <a:rPr lang="en-US" sz="1800" b="1" baseline="0" dirty="0" smtClean="0">
                          <a:effectLst/>
                          <a:latin typeface="Arial Narrow" pitchFamily="34" charset="0"/>
                        </a:rPr>
                      </a:b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(particular </a:t>
                      </a: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individual)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Probability a single predator will kill a single prey (particular individual) per unit time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V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P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Arial Narrow" pitchFamily="34" charset="0"/>
                        </a:rPr>
                        <a:t>aVP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Arial Narrow" pitchFamily="34" charset="0"/>
                        </a:rPr>
                        <a:t>aV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Arial Narrow" pitchFamily="34" charset="0"/>
                        </a:rPr>
                        <a:t>aP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</a:t>
                      </a:r>
                      <a:r>
                        <a:rPr lang="en-US" sz="1800" b="1" u="heavy" baseline="0" dirty="0" smtClean="0"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 </a:t>
                      </a:r>
                      <a:endParaRPr lang="en-US" sz="1800" b="1" u="sng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prey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 Narrow" pitchFamily="34" charset="0"/>
                        </a:rPr>
                        <a:t>pred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heavy" baseline="0" dirty="0" smtClean="0">
                          <a:effectLst/>
                          <a:latin typeface="Arial Narrow" pitchFamily="34" charset="0"/>
                        </a:rPr>
                        <a:t>prey</a:t>
                      </a:r>
                      <a:endParaRPr lang="en-US" sz="1800" b="1" u="heavy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</a:t>
                      </a:r>
                      <a:r>
                        <a:rPr lang="en-US" sz="1800" b="1" u="heavy" baseline="0" dirty="0" smtClean="0">
                          <a:effectLst/>
                          <a:latin typeface="Arial Narrow" pitchFamily="34" charset="0"/>
                        </a:rPr>
                        <a:t>prey</a:t>
                      </a: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</a:t>
                      </a:r>
                      <a:endParaRPr lang="en-US" sz="1800" b="1" u="sng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</a:t>
                      </a:r>
                      <a:r>
                        <a:rPr lang="en-US" sz="1800" b="1" u="heavy" baseline="0" dirty="0" smtClean="0"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</a:t>
                      </a:r>
                      <a:endParaRPr lang="en-US" sz="1800" b="1" u="sng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___</a:t>
                      </a:r>
                      <a:r>
                        <a:rPr lang="en-US" sz="1800" b="1" u="heavy" baseline="0" dirty="0" smtClean="0"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___</a:t>
                      </a:r>
                      <a:endParaRPr lang="en-US" sz="1800" b="1" u="sng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Arial Narrow" pitchFamily="34" charset="0"/>
                        </a:rPr>
                        <a:t>pred</a:t>
                      </a:r>
                      <a:r>
                        <a:rPr lang="en-US" sz="1200" b="1" dirty="0" smtClean="0">
                          <a:effectLst/>
                          <a:latin typeface="Arial Narrow" pitchFamily="34" charset="0"/>
                        </a:rPr>
                        <a:t>*time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time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 Narrow" pitchFamily="34" charset="0"/>
                        </a:rPr>
                        <a:t>pred</a:t>
                      </a: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*time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time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 Narrow" pitchFamily="34" charset="0"/>
                        </a:rPr>
                        <a:t>pred</a:t>
                      </a: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*time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0.2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1000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200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0.2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</a:rPr>
                        <a:t>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1000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18707" y="5707559"/>
            <a:ext cx="8015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Exercise</a:t>
            </a:r>
            <a:r>
              <a:rPr lang="en-US" sz="2200" b="1" dirty="0" smtClean="0">
                <a:latin typeface="Arial Narrow" pitchFamily="34" charset="0"/>
              </a:rPr>
              <a:t>:  Fill in the cells with question marks above</a:t>
            </a:r>
          </a:p>
          <a:p>
            <a:pPr>
              <a:tabLst>
                <a:tab pos="1150938" algn="l"/>
              </a:tabLst>
            </a:pPr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While you do this, THINK about what each calculation means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Exercise</a:t>
            </a:r>
            <a:endParaRPr lang="en-US" sz="3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8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Exercise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100271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2132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30162" y="974834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0611511"/>
              </p:ext>
            </p:extLst>
          </p:nvPr>
        </p:nvGraphicFramePr>
        <p:xfrm>
          <a:off x="223339" y="1905000"/>
          <a:ext cx="8692061" cy="3611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67261"/>
                <a:gridCol w="685800"/>
                <a:gridCol w="609600"/>
                <a:gridCol w="914400"/>
                <a:gridCol w="1295400"/>
                <a:gridCol w="2128314"/>
                <a:gridCol w="2291286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Attack rate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#</a:t>
                      </a:r>
                      <a:br>
                        <a:rPr lang="en-US" sz="1800" b="1" dirty="0" smtClean="0">
                          <a:effectLst/>
                          <a:latin typeface="Arial Narrow" pitchFamily="34" charset="0"/>
                        </a:rPr>
                      </a:b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Prey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#</a:t>
                      </a:r>
                      <a:br>
                        <a:rPr lang="en-US" sz="1800" b="1" dirty="0" smtClean="0">
                          <a:effectLst/>
                          <a:latin typeface="Arial Narrow" pitchFamily="34" charset="0"/>
                        </a:rPr>
                      </a:br>
                      <a:r>
                        <a:rPr lang="en-US" sz="1800" b="1" dirty="0" err="1" smtClean="0">
                          <a:effectLst/>
                          <a:latin typeface="Arial Narrow" pitchFamily="34" charset="0"/>
                        </a:rPr>
                        <a:t>Pred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# Prey deaths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per </a:t>
                      </a: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time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# Prey deaths</a:t>
                      </a:r>
                      <a:br>
                        <a:rPr lang="en-US" sz="1800" b="1" dirty="0" smtClean="0">
                          <a:effectLst/>
                          <a:latin typeface="Arial Narrow" pitchFamily="34" charset="0"/>
                        </a:rPr>
                      </a:b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per time</a:t>
                      </a:r>
                      <a:br>
                        <a:rPr lang="en-US" sz="1800" b="1" dirty="0" smtClean="0">
                          <a:effectLst/>
                          <a:latin typeface="Arial Narrow" pitchFamily="34" charset="0"/>
                        </a:rPr>
                      </a:b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per </a:t>
                      </a: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predator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Probability (or rate) all predators kill a </a:t>
                      </a: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single</a:t>
                      </a:r>
                      <a:r>
                        <a:rPr lang="en-US" sz="1800" b="1" baseline="0" dirty="0" smtClean="0">
                          <a:effectLst/>
                          <a:latin typeface="Arial Narrow" pitchFamily="34" charset="0"/>
                        </a:rPr>
                        <a:t> prey</a:t>
                      </a:r>
                      <a:br>
                        <a:rPr lang="en-US" sz="1800" b="1" baseline="0" dirty="0" smtClean="0">
                          <a:effectLst/>
                          <a:latin typeface="Arial Narrow" pitchFamily="34" charset="0"/>
                        </a:rPr>
                      </a:b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(particular </a:t>
                      </a: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individual)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Probability a single predator will kill a single prey (particular individual) per unit time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V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P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Arial Narrow" pitchFamily="34" charset="0"/>
                        </a:rPr>
                        <a:t>aVP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Arial Narrow" pitchFamily="34" charset="0"/>
                        </a:rPr>
                        <a:t>aV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Arial Narrow" pitchFamily="34" charset="0"/>
                        </a:rPr>
                        <a:t>aP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</a:t>
                      </a:r>
                      <a:r>
                        <a:rPr lang="en-US" sz="1800" b="1" u="heavy" baseline="0" dirty="0" smtClean="0"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 </a:t>
                      </a:r>
                      <a:endParaRPr lang="en-US" sz="1800" b="1" u="sng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prey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 Narrow" pitchFamily="34" charset="0"/>
                        </a:rPr>
                        <a:t>pred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heavy" baseline="0" dirty="0" smtClean="0">
                          <a:effectLst/>
                          <a:latin typeface="Arial Narrow" pitchFamily="34" charset="0"/>
                        </a:rPr>
                        <a:t>prey</a:t>
                      </a:r>
                      <a:endParaRPr lang="en-US" sz="1800" b="1" u="heavy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</a:t>
                      </a:r>
                      <a:r>
                        <a:rPr lang="en-US" sz="1800" b="1" u="heavy" baseline="0" dirty="0" smtClean="0">
                          <a:effectLst/>
                          <a:latin typeface="Arial Narrow" pitchFamily="34" charset="0"/>
                        </a:rPr>
                        <a:t>prey</a:t>
                      </a: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</a:t>
                      </a:r>
                      <a:endParaRPr lang="en-US" sz="1800" b="1" u="sng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</a:t>
                      </a:r>
                      <a:r>
                        <a:rPr lang="en-US" sz="1800" b="1" u="heavy" baseline="0" dirty="0" smtClean="0"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</a:t>
                      </a:r>
                      <a:endParaRPr lang="en-US" sz="1800" b="1" u="sng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___</a:t>
                      </a:r>
                      <a:r>
                        <a:rPr lang="en-US" sz="1800" b="1" u="heavy" baseline="0" dirty="0" smtClean="0"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lang="en-US" sz="1800" b="1" u="sng" dirty="0" smtClean="0">
                          <a:effectLst/>
                          <a:latin typeface="Arial Narrow" pitchFamily="34" charset="0"/>
                        </a:rPr>
                        <a:t>___</a:t>
                      </a:r>
                      <a:endParaRPr lang="en-US" sz="1800" b="1" u="sng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Arial Narrow" pitchFamily="34" charset="0"/>
                        </a:rPr>
                        <a:t>pred</a:t>
                      </a:r>
                      <a:r>
                        <a:rPr lang="en-US" sz="1200" b="1" dirty="0" smtClean="0">
                          <a:effectLst/>
                          <a:latin typeface="Arial Narrow" pitchFamily="34" charset="0"/>
                        </a:rPr>
                        <a:t>*time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time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 Narrow" pitchFamily="34" charset="0"/>
                        </a:rPr>
                        <a:t>pred</a:t>
                      </a: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*time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time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 Narrow" pitchFamily="34" charset="0"/>
                        </a:rPr>
                        <a:t>pred</a:t>
                      </a: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*time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0.2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1000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200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0.2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0.4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1000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400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0.4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18707" y="5707559"/>
            <a:ext cx="8015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Exercise</a:t>
            </a:r>
            <a:r>
              <a:rPr lang="en-US" sz="2200" b="1" dirty="0" smtClean="0">
                <a:latin typeface="Arial Narrow" pitchFamily="34" charset="0"/>
              </a:rPr>
              <a:t>:  Fill in the cells with question marks above</a:t>
            </a:r>
          </a:p>
          <a:p>
            <a:pPr>
              <a:tabLst>
                <a:tab pos="1150938" algn="l"/>
              </a:tabLst>
            </a:pPr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While you do this, THINK about what each calculation means </a:t>
            </a:r>
            <a:endParaRPr lang="en-US" sz="2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9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95822" y="3124200"/>
            <a:ext cx="5152357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Linking Equations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100271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2132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30162" y="974834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0239" y="2133600"/>
            <a:ext cx="39035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That’s it for the prey model!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8437" y="3200400"/>
            <a:ext cx="46471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move on to the predator model</a:t>
            </a:r>
            <a:endParaRPr lang="en-US" sz="2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1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972502" y="5715000"/>
            <a:ext cx="2818327" cy="849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100271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2132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30162" y="974834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8536" y="1734979"/>
            <a:ext cx="4306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Linking predator equation to prey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3340" y="2318772"/>
            <a:ext cx="865002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	How do prey affect predators?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  <a:p>
            <a:endParaRPr lang="en-US" sz="1500" b="1" dirty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For model purposes, we’ll link prey to predators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births</a:t>
            </a:r>
          </a:p>
          <a:p>
            <a:pPr algn="ctr"/>
            <a:endParaRPr lang="en-US" sz="1500" b="1" u="sng" dirty="0" smtClean="0">
              <a:latin typeface="Arial Narrow" pitchFamily="34" charset="0"/>
              <a:sym typeface="Wingdings" pitchFamily="2" charset="2"/>
            </a:endParaRPr>
          </a:p>
          <a:p>
            <a:pPr marL="342900" indent="-342900" algn="ctr">
              <a:buFont typeface="Wingdings" pitchFamily="2" charset="2"/>
              <a:buChar char="à"/>
            </a:pP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Predator birth </a:t>
            </a:r>
            <a:r>
              <a:rPr lang="en-US" sz="2200" b="1" u="sng" dirty="0">
                <a:latin typeface="Arial Narrow" pitchFamily="34" charset="0"/>
                <a:sym typeface="Wingdings" pitchFamily="2" charset="2"/>
              </a:rPr>
              <a:t>rate</a:t>
            </a:r>
            <a:r>
              <a:rPr lang="en-US" sz="2200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(</a:t>
            </a:r>
            <a:r>
              <a:rPr lang="en-US" sz="2200" b="1" dirty="0" err="1" smtClean="0">
                <a:latin typeface="Arial Narrow" pitchFamily="34" charset="0"/>
                <a:sym typeface="Wingdings" pitchFamily="2" charset="2"/>
              </a:rPr>
              <a:t>b</a:t>
            </a:r>
            <a:r>
              <a:rPr lang="en-US" sz="2200" b="1" baseline="-25000" dirty="0" err="1" smtClean="0">
                <a:latin typeface="Arial Narrow" pitchFamily="34" charset="0"/>
                <a:sym typeface="Wingdings" pitchFamily="2" charset="2"/>
              </a:rPr>
              <a:t>p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) will </a:t>
            </a:r>
            <a:r>
              <a:rPr lang="en-US" sz="2200" b="1" dirty="0">
                <a:latin typeface="Arial Narrow" pitchFamily="34" charset="0"/>
                <a:sym typeface="Wingdings" pitchFamily="2" charset="2"/>
              </a:rPr>
              <a:t>be a function of how much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prey predators kill</a:t>
            </a: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(i.e., predator feeding rate, 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aV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)</a:t>
            </a:r>
          </a:p>
          <a:p>
            <a:pPr algn="ctr"/>
            <a:endParaRPr lang="en-US" sz="500" b="1" dirty="0" smtClean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and </a:t>
            </a:r>
            <a:r>
              <a:rPr lang="en-US" sz="2200" b="1" dirty="0">
                <a:latin typeface="Arial Narrow" pitchFamily="34" charset="0"/>
                <a:sym typeface="Wingdings" pitchFamily="2" charset="2"/>
              </a:rPr>
              <a:t>how much of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what predators </a:t>
            </a:r>
            <a:r>
              <a:rPr lang="en-US" sz="2200" b="1" dirty="0">
                <a:latin typeface="Arial Narrow" pitchFamily="34" charset="0"/>
                <a:sym typeface="Wingdings" pitchFamily="2" charset="2"/>
              </a:rPr>
              <a:t>kill gets </a:t>
            </a:r>
            <a:r>
              <a:rPr lang="en-US" sz="2200" b="1" u="sng" dirty="0">
                <a:latin typeface="Arial Narrow" pitchFamily="34" charset="0"/>
                <a:sym typeface="Wingdings" pitchFamily="2" charset="2"/>
              </a:rPr>
              <a:t>converted</a:t>
            </a:r>
            <a:r>
              <a:rPr lang="en-US" sz="2200" b="1" dirty="0">
                <a:latin typeface="Arial Narrow" pitchFamily="34" charset="0"/>
                <a:sym typeface="Wingdings" pitchFamily="2" charset="2"/>
              </a:rPr>
              <a:t> to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babies</a:t>
            </a: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(i.e., conversion efficiency, </a:t>
            </a:r>
            <a:r>
              <a:rPr lang="en-US" sz="2300" b="1" dirty="0" smtClean="0">
                <a:latin typeface="+mj-lt"/>
                <a:sym typeface="Wingdings" pitchFamily="2" charset="2"/>
              </a:rPr>
              <a:t>c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)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54860" y="2301766"/>
            <a:ext cx="40129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Prey keep predator alive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815866" y="5192524"/>
            <a:ext cx="75122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latin typeface="+mj-lt"/>
              </a:rPr>
              <a:t>	</a:t>
            </a:r>
            <a:r>
              <a:rPr lang="en-US" sz="2300" b="1" dirty="0" err="1" smtClean="0">
                <a:latin typeface="+mj-lt"/>
              </a:rPr>
              <a:t>b</a:t>
            </a:r>
            <a:r>
              <a:rPr lang="en-US" sz="2300" b="1" baseline="-25000" dirty="0" err="1" smtClean="0">
                <a:latin typeface="+mj-lt"/>
              </a:rPr>
              <a:t>p</a:t>
            </a:r>
            <a:r>
              <a:rPr lang="en-US" sz="2300" b="1" dirty="0" smtClean="0">
                <a:latin typeface="+mj-lt"/>
              </a:rPr>
              <a:t> =  </a:t>
            </a:r>
            <a:r>
              <a:rPr lang="en-US" sz="2300" b="1" dirty="0" smtClean="0">
                <a:latin typeface="Arial Narrow" pitchFamily="34" charset="0"/>
              </a:rPr>
              <a:t>feeding rate * conversion efficiency  </a:t>
            </a:r>
            <a:r>
              <a:rPr lang="en-US" sz="2300" b="1" dirty="0" smtClean="0">
                <a:latin typeface="+mj-lt"/>
              </a:rPr>
              <a:t>=  </a:t>
            </a:r>
            <a:r>
              <a:rPr lang="en-US" sz="2300" b="1" dirty="0" err="1" smtClean="0">
                <a:latin typeface="+mj-lt"/>
              </a:rPr>
              <a:t>aV</a:t>
            </a:r>
            <a:r>
              <a:rPr lang="en-US" sz="2300" b="1" dirty="0" smtClean="0">
                <a:latin typeface="+mj-lt"/>
              </a:rPr>
              <a:t>*c</a:t>
            </a:r>
            <a:endParaRPr lang="en-US" sz="23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110" y="5746532"/>
            <a:ext cx="59018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where </a:t>
            </a:r>
            <a:r>
              <a:rPr lang="en-US" sz="2300" b="1" dirty="0" smtClean="0">
                <a:latin typeface="+mj-lt"/>
                <a:sym typeface="Wingdings" pitchFamily="2" charset="2"/>
              </a:rPr>
              <a:t>c</a:t>
            </a: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 is the fraction of prey consumed that gets</a:t>
            </a:r>
          </a:p>
          <a:p>
            <a:pPr algn="ctr"/>
            <a:r>
              <a:rPr lang="en-US" sz="2100" b="1" u="sng" dirty="0" smtClean="0">
                <a:latin typeface="Arial Narrow" pitchFamily="34" charset="0"/>
                <a:sym typeface="Wingdings" pitchFamily="2" charset="2"/>
              </a:rPr>
              <a:t>converted</a:t>
            </a: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 into new predators (via reproduction)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19800" y="6047244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5730766"/>
            <a:ext cx="31586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Plugging into model: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Linking Equations – Predator Equation</a:t>
            </a:r>
            <a:endParaRPr lang="en-US" sz="3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8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/>
      <p:bldP spid="3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Linking Equations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34020" y="1752600"/>
            <a:ext cx="50759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These are our linked predator-prey models!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52800" y="2438400"/>
            <a:ext cx="5204980" cy="3962400"/>
            <a:chOff x="3352800" y="2438400"/>
            <a:chExt cx="5204980" cy="3962400"/>
          </a:xfrm>
        </p:grpSpPr>
        <p:sp>
          <p:nvSpPr>
            <p:cNvPr id="4" name="Rectangle 3"/>
            <p:cNvSpPr/>
            <p:nvPr/>
          </p:nvSpPr>
          <p:spPr>
            <a:xfrm>
              <a:off x="3352800" y="2438400"/>
              <a:ext cx="5204980" cy="3962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580" y="2577664"/>
              <a:ext cx="4846260" cy="3703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252243" y="2895600"/>
            <a:ext cx="29481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Equivalent to</a:t>
            </a:r>
          </a:p>
          <a:p>
            <a:r>
              <a:rPr lang="en-US" sz="2200" b="1" dirty="0" err="1" smtClean="0">
                <a:latin typeface="Arial Narrow" pitchFamily="34" charset="0"/>
              </a:rPr>
              <a:t>Lotka-Volterra</a:t>
            </a:r>
            <a:r>
              <a:rPr lang="en-US" sz="2200" b="1" dirty="0" smtClean="0">
                <a:latin typeface="Arial Narrow" pitchFamily="34" charset="0"/>
              </a:rPr>
              <a:t> models</a:t>
            </a:r>
          </a:p>
          <a:p>
            <a:endParaRPr lang="en-US" sz="2200" b="1" dirty="0" smtClean="0">
              <a:latin typeface="Arial Narrow" pitchFamily="34" charset="0"/>
            </a:endParaRP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Yield characteristic</a:t>
            </a:r>
          </a:p>
          <a:p>
            <a:r>
              <a:rPr lang="en-US" sz="2200" b="1" dirty="0" smtClean="0">
                <a:latin typeface="Arial Narrow" pitchFamily="34" charset="0"/>
              </a:rPr>
              <a:t>predator-prey dynamics</a:t>
            </a:r>
          </a:p>
        </p:txBody>
      </p:sp>
    </p:spTree>
    <p:extLst>
      <p:ext uri="{BB962C8B-B14F-4D97-AF65-F5344CB8AC3E}">
        <p14:creationId xmlns:p14="http://schemas.microsoft.com/office/powerpoint/2010/main" xmlns="" val="39462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3340" y="2804686"/>
            <a:ext cx="876826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1822371"/>
            <a:ext cx="8458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Let's look at </a:t>
            </a:r>
            <a:r>
              <a:rPr lang="en-US" sz="2200" b="1" dirty="0" smtClean="0">
                <a:latin typeface="Arial Narrow" pitchFamily="34" charset="0"/>
              </a:rPr>
              <a:t>the </a:t>
            </a:r>
            <a:r>
              <a:rPr lang="en-US" sz="2200" b="1" u="sng" dirty="0" smtClean="0">
                <a:latin typeface="Arial Narrow" pitchFamily="34" charset="0"/>
              </a:rPr>
              <a:t>assumptions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we have </a:t>
            </a:r>
            <a:r>
              <a:rPr lang="en-US" sz="2200" b="1" dirty="0" smtClean="0">
                <a:latin typeface="Arial Narrow" pitchFamily="34" charset="0"/>
              </a:rPr>
              <a:t>made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(simple model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many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assumptions</a:t>
            </a:r>
            <a:r>
              <a:rPr lang="en-US" sz="2200" b="1" dirty="0" smtClean="0">
                <a:latin typeface="Arial Narrow" pitchFamily="34" charset="0"/>
              </a:rPr>
              <a:t>):</a:t>
            </a:r>
          </a:p>
          <a:p>
            <a:pPr algn="ctr"/>
            <a:endParaRPr lang="en-US" sz="500" b="1" dirty="0" smtClean="0">
              <a:latin typeface="Arial Narrow" pitchFamily="34" charset="0"/>
            </a:endParaRPr>
          </a:p>
          <a:p>
            <a:endParaRPr lang="en-US" sz="2200" b="1" dirty="0">
              <a:latin typeface="Arial Narrow" pitchFamily="34" charset="0"/>
            </a:endParaRPr>
          </a:p>
          <a:p>
            <a:pPr algn="ctr"/>
            <a:r>
              <a:rPr lang="en-US" sz="2200" b="1" u="sng" dirty="0" smtClean="0">
                <a:latin typeface="Arial Narrow" pitchFamily="34" charset="0"/>
              </a:rPr>
              <a:t>Assumption 1</a:t>
            </a:r>
            <a:r>
              <a:rPr lang="en-US" sz="2200" b="1" dirty="0" smtClean="0">
                <a:latin typeface="Arial Narrow" pitchFamily="34" charset="0"/>
              </a:rPr>
              <a:t>: The </a:t>
            </a:r>
            <a:r>
              <a:rPr lang="en-US" sz="2200" b="1" dirty="0">
                <a:latin typeface="Arial Narrow" pitchFamily="34" charset="0"/>
              </a:rPr>
              <a:t>predator population cannot exist if there are no prey</a:t>
            </a:r>
          </a:p>
          <a:p>
            <a:endParaRPr lang="en-US" sz="1500" b="1" dirty="0" smtClean="0">
              <a:latin typeface="Arial Narrow" pitchFamily="34" charset="0"/>
            </a:endParaRPr>
          </a:p>
          <a:p>
            <a:pPr lvl="1"/>
            <a:endParaRPr lang="en-US" sz="500" b="1" dirty="0" smtClean="0">
              <a:latin typeface="Arial Narrow" pitchFamily="34" charset="0"/>
            </a:endParaRPr>
          </a:p>
          <a:p>
            <a:pPr lvl="1"/>
            <a:r>
              <a:rPr lang="en-US" sz="2200" b="1" dirty="0" smtClean="0">
                <a:latin typeface="Arial Narrow" pitchFamily="34" charset="0"/>
              </a:rPr>
              <a:t>i.e</a:t>
            </a:r>
            <a:r>
              <a:rPr lang="en-US" sz="2200" b="1" dirty="0">
                <a:latin typeface="Arial Narrow" pitchFamily="34" charset="0"/>
              </a:rPr>
              <a:t>., if </a:t>
            </a:r>
            <a:r>
              <a:rPr lang="en-US" sz="2300" b="1" dirty="0">
                <a:latin typeface="+mj-lt"/>
              </a:rPr>
              <a:t>V = 0</a:t>
            </a:r>
            <a:r>
              <a:rPr lang="en-US" sz="2200" b="1" dirty="0">
                <a:latin typeface="Arial Narrow" pitchFamily="34" charset="0"/>
              </a:rPr>
              <a:t>, the predator declines to </a:t>
            </a:r>
            <a:r>
              <a:rPr lang="en-US" sz="2200" b="1" dirty="0" smtClean="0">
                <a:latin typeface="Arial Narrow" pitchFamily="34" charset="0"/>
              </a:rPr>
              <a:t>extinction</a:t>
            </a:r>
          </a:p>
          <a:p>
            <a:pPr lvl="1"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	at </a:t>
            </a:r>
            <a:r>
              <a:rPr lang="en-US" sz="2200" b="1" dirty="0">
                <a:latin typeface="Arial Narrow" pitchFamily="34" charset="0"/>
              </a:rPr>
              <a:t>a rate given by </a:t>
            </a:r>
            <a:r>
              <a:rPr lang="en-US" sz="2200" b="1" dirty="0" smtClean="0">
                <a:latin typeface="Arial Narrow" pitchFamily="34" charset="0"/>
              </a:rPr>
              <a:t>it’s </a:t>
            </a:r>
            <a:r>
              <a:rPr lang="en-US" sz="2200" b="1" dirty="0">
                <a:latin typeface="Arial Narrow" pitchFamily="34" charset="0"/>
              </a:rPr>
              <a:t>death rate </a:t>
            </a:r>
            <a:r>
              <a:rPr lang="en-US" sz="2200" b="1" dirty="0" smtClean="0">
                <a:latin typeface="Arial Narrow" pitchFamily="34" charset="0"/>
              </a:rPr>
              <a:t>(</a:t>
            </a:r>
            <a:r>
              <a:rPr lang="en-US" sz="2300" b="1" dirty="0" err="1" smtClean="0">
                <a:latin typeface="+mj-lt"/>
              </a:rPr>
              <a:t>d</a:t>
            </a:r>
            <a:r>
              <a:rPr lang="en-US" sz="2300" b="1" baseline="-25000" dirty="0" err="1" smtClean="0">
                <a:latin typeface="+mj-lt"/>
              </a:rPr>
              <a:t>p</a:t>
            </a:r>
            <a:r>
              <a:rPr lang="en-US" sz="2200" b="1" dirty="0" smtClean="0">
                <a:latin typeface="Arial Narrow" pitchFamily="34" charset="0"/>
              </a:rPr>
              <a:t>)</a:t>
            </a:r>
            <a:endParaRPr lang="en-US" sz="2200" b="1" dirty="0">
              <a:latin typeface="Arial Narrow" pitchFamily="34" charset="0"/>
            </a:endParaRP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What </a:t>
            </a:r>
            <a:r>
              <a:rPr lang="en-US" sz="2200" b="1" dirty="0">
                <a:latin typeface="Arial Narrow" pitchFamily="34" charset="0"/>
              </a:rPr>
              <a:t>situations could this represent? </a:t>
            </a:r>
            <a:endParaRPr lang="en-US" sz="2200" b="1" dirty="0" smtClean="0">
              <a:latin typeface="Arial Narrow" pitchFamily="34" charset="0"/>
            </a:endParaRPr>
          </a:p>
          <a:p>
            <a:endParaRPr lang="en-US" sz="500" b="1" dirty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The </a:t>
            </a:r>
            <a:r>
              <a:rPr lang="en-US" sz="2200" b="1" dirty="0">
                <a:latin typeface="Arial Narrow" pitchFamily="34" charset="0"/>
              </a:rPr>
              <a:t>predator is a </a:t>
            </a:r>
            <a:r>
              <a:rPr lang="en-US" sz="2200" b="1" dirty="0" smtClean="0">
                <a:latin typeface="Arial Narrow" pitchFamily="34" charset="0"/>
              </a:rPr>
              <a:t>specialist</a:t>
            </a:r>
            <a:endParaRPr lang="en-US" sz="2200" b="1" dirty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V </a:t>
            </a:r>
            <a:r>
              <a:rPr lang="en-US" sz="2200" b="1" dirty="0">
                <a:latin typeface="Arial Narrow" pitchFamily="34" charset="0"/>
              </a:rPr>
              <a:t>represents all prey species of this </a:t>
            </a:r>
            <a:r>
              <a:rPr lang="en-US" sz="2200" b="1" dirty="0" smtClean="0">
                <a:latin typeface="Arial Narrow" pitchFamily="34" charset="0"/>
              </a:rPr>
              <a:t>predator</a:t>
            </a:r>
          </a:p>
          <a:p>
            <a:pPr>
              <a:tabLst>
                <a:tab pos="346075" algn="l"/>
              </a:tabLst>
            </a:pPr>
            <a:r>
              <a:rPr lang="en-US" sz="2200" b="1" dirty="0" smtClean="0">
                <a:latin typeface="Arial Narrow" pitchFamily="34" charset="0"/>
              </a:rPr>
              <a:t>	(V </a:t>
            </a:r>
            <a:r>
              <a:rPr lang="en-US" sz="2200" b="1" dirty="0">
                <a:latin typeface="Arial Narrow" pitchFamily="34" charset="0"/>
              </a:rPr>
              <a:t>= abundance of all potential prey)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Implications &amp; Assumptions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35264" y="4608334"/>
            <a:ext cx="2241331" cy="1563866"/>
            <a:chOff x="6235264" y="4608334"/>
            <a:chExt cx="2241331" cy="156386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377" y="4608334"/>
              <a:ext cx="2085155" cy="1563866"/>
            </a:xfrm>
            <a:prstGeom prst="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6365574" y="5827881"/>
              <a:ext cx="2000660" cy="31930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35264" y="5802868"/>
              <a:ext cx="22413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Specialist predator</a:t>
              </a:r>
              <a:endParaRPr lang="en-US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0867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1808" y="1737886"/>
            <a:ext cx="8799792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1836559"/>
            <a:ext cx="845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Assumption 2</a:t>
            </a:r>
            <a:r>
              <a:rPr lang="en-US" sz="2200" b="1" dirty="0">
                <a:latin typeface="Arial Narrow" pitchFamily="34" charset="0"/>
              </a:rPr>
              <a:t>: In the absence of the predator, the prey grow exponentially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Implications &amp; Assumptions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663" y="4066799"/>
            <a:ext cx="51958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We can rearrange	</a:t>
            </a:r>
            <a:r>
              <a:rPr lang="en-US" sz="2300" b="1" dirty="0" err="1" smtClean="0">
                <a:latin typeface="+mj-lt"/>
              </a:rPr>
              <a:t>b</a:t>
            </a:r>
            <a:r>
              <a:rPr lang="en-US" sz="2300" b="1" baseline="-25000" dirty="0" err="1" smtClean="0">
                <a:latin typeface="+mj-lt"/>
              </a:rPr>
              <a:t>v</a:t>
            </a:r>
            <a:r>
              <a:rPr lang="en-US" sz="2300" b="1" dirty="0" err="1" smtClean="0">
                <a:latin typeface="+mj-lt"/>
              </a:rPr>
              <a:t>V</a:t>
            </a:r>
            <a:r>
              <a:rPr lang="en-US" sz="2300" b="1" dirty="0" smtClean="0">
                <a:latin typeface="+mj-lt"/>
              </a:rPr>
              <a:t> – </a:t>
            </a:r>
            <a:r>
              <a:rPr lang="en-US" sz="2300" b="1" dirty="0" err="1" smtClean="0">
                <a:latin typeface="+mj-lt"/>
              </a:rPr>
              <a:t>d</a:t>
            </a:r>
            <a:r>
              <a:rPr lang="en-US" sz="2300" b="1" baseline="-25000" dirty="0" err="1" smtClean="0">
                <a:latin typeface="+mj-lt"/>
              </a:rPr>
              <a:t>v</a:t>
            </a:r>
            <a:r>
              <a:rPr lang="en-US" sz="2300" b="1" dirty="0" err="1" smtClean="0">
                <a:latin typeface="+mj-lt"/>
              </a:rPr>
              <a:t>V</a:t>
            </a:r>
            <a:endParaRPr lang="en-US" sz="2300" b="1" baseline="-25000" dirty="0" smtClean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3102" y="5591502"/>
            <a:ext cx="34000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00" b="1" dirty="0" err="1" smtClean="0">
                <a:cs typeface="Arial" pitchFamily="34" charset="0"/>
              </a:rPr>
              <a:t>dV</a:t>
            </a:r>
            <a:r>
              <a:rPr lang="en-US" sz="2300" b="1" dirty="0" smtClean="0">
                <a:cs typeface="Arial" pitchFamily="34" charset="0"/>
              </a:rPr>
              <a:t>/</a:t>
            </a:r>
            <a:r>
              <a:rPr lang="en-US" sz="2300" b="1" dirty="0" err="1" smtClean="0">
                <a:cs typeface="Arial" pitchFamily="34" charset="0"/>
              </a:rPr>
              <a:t>dt</a:t>
            </a:r>
            <a:r>
              <a:rPr lang="en-US" sz="2300" b="1" dirty="0" smtClean="0">
                <a:cs typeface="Arial" pitchFamily="34" charset="0"/>
              </a:rPr>
              <a:t> </a:t>
            </a:r>
            <a:r>
              <a:rPr lang="en-US" sz="2300" b="1" dirty="0" smtClean="0"/>
              <a:t>= </a:t>
            </a:r>
            <a:r>
              <a:rPr lang="en-US" sz="2300" b="1" dirty="0" err="1" smtClean="0"/>
              <a:t>b</a:t>
            </a:r>
            <a:r>
              <a:rPr lang="en-US" sz="2300" b="1" baseline="-25000" dirty="0" err="1" smtClean="0"/>
              <a:t>v</a:t>
            </a:r>
            <a:r>
              <a:rPr lang="en-US" sz="2300" b="1" dirty="0" err="1" smtClean="0"/>
              <a:t>V</a:t>
            </a:r>
            <a:r>
              <a:rPr lang="en-US" sz="2300" b="1" dirty="0" smtClean="0"/>
              <a:t> </a:t>
            </a:r>
            <a:r>
              <a:rPr lang="en-US" sz="2300" b="1" dirty="0"/>
              <a:t>- </a:t>
            </a:r>
            <a:r>
              <a:rPr lang="en-US" sz="2300" b="1" dirty="0" err="1" smtClean="0"/>
              <a:t>d</a:t>
            </a:r>
            <a:r>
              <a:rPr lang="en-US" sz="2300" b="1" baseline="-25000" dirty="0" err="1" smtClean="0"/>
              <a:t>v</a:t>
            </a:r>
            <a:r>
              <a:rPr lang="en-US" sz="2300" b="1" dirty="0" err="1" smtClean="0"/>
              <a:t>V</a:t>
            </a:r>
            <a:r>
              <a:rPr lang="en-US" sz="2300" b="1" dirty="0" smtClean="0"/>
              <a:t> - </a:t>
            </a:r>
            <a:r>
              <a:rPr lang="en-US" sz="2300" b="1" dirty="0" err="1" smtClean="0"/>
              <a:t>aVP</a:t>
            </a:r>
            <a:endParaRPr lang="en-US" sz="2300" b="1" baseline="-25000" dirty="0" smtClean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" y="2610772"/>
            <a:ext cx="7740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Growth happens at </a:t>
            </a:r>
            <a:r>
              <a:rPr lang="en-US" sz="2200" b="1" dirty="0">
                <a:latin typeface="Arial Narrow" pitchFamily="34" charset="0"/>
              </a:rPr>
              <a:t>a constant per capita rate given by </a:t>
            </a:r>
            <a:r>
              <a:rPr lang="en-US" sz="2200" b="1" dirty="0" err="1">
                <a:latin typeface="Arial Narrow" pitchFamily="34" charset="0"/>
              </a:rPr>
              <a:t>b</a:t>
            </a:r>
            <a:r>
              <a:rPr lang="en-US" sz="2200" b="1" baseline="-25000" dirty="0" err="1">
                <a:latin typeface="Arial Narrow" pitchFamily="34" charset="0"/>
              </a:rPr>
              <a:t>v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- d</a:t>
            </a:r>
            <a:r>
              <a:rPr lang="en-US" sz="2200" b="1" baseline="-25000" dirty="0" smtClean="0">
                <a:latin typeface="Arial Narrow" pitchFamily="34" charset="0"/>
              </a:rPr>
              <a:t>v</a:t>
            </a: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	i.e., no density dependence of prey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3560792"/>
            <a:ext cx="54875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Remember from before:       </a:t>
            </a:r>
            <a:r>
              <a:rPr lang="en-US" sz="2300" b="1" dirty="0" smtClean="0">
                <a:latin typeface="+mj-lt"/>
              </a:rPr>
              <a:t>r = b – 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66725" y="4090655"/>
            <a:ext cx="248101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to            </a:t>
            </a:r>
            <a:r>
              <a:rPr lang="en-US" sz="2300" b="1" dirty="0" smtClean="0">
                <a:latin typeface="+mj-lt"/>
              </a:rPr>
              <a:t>V(</a:t>
            </a:r>
            <a:r>
              <a:rPr lang="en-US" sz="2300" b="1" dirty="0" err="1" smtClean="0">
                <a:latin typeface="+mj-lt"/>
              </a:rPr>
              <a:t>b</a:t>
            </a:r>
            <a:r>
              <a:rPr lang="en-US" sz="2300" b="1" baseline="-25000" dirty="0" err="1" smtClean="0">
                <a:latin typeface="+mj-lt"/>
              </a:rPr>
              <a:t>v</a:t>
            </a:r>
            <a:r>
              <a:rPr lang="en-US" sz="2300" b="1" dirty="0" smtClean="0">
                <a:latin typeface="+mj-lt"/>
              </a:rPr>
              <a:t> – d</a:t>
            </a:r>
            <a:r>
              <a:rPr lang="en-US" sz="2300" b="1" baseline="-25000" dirty="0" smtClean="0">
                <a:latin typeface="+mj-lt"/>
              </a:rPr>
              <a:t>v</a:t>
            </a:r>
            <a:r>
              <a:rPr lang="en-US" sz="2300" b="1" dirty="0" smtClean="0">
                <a:latin typeface="+mj-lt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2664" y="4495800"/>
            <a:ext cx="588053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and substitute		</a:t>
            </a:r>
            <a:r>
              <a:rPr lang="en-US" sz="2300" b="1" dirty="0" smtClean="0">
                <a:latin typeface="+mj-lt"/>
              </a:rPr>
              <a:t>r = </a:t>
            </a:r>
            <a:r>
              <a:rPr lang="en-US" sz="2300" b="1" dirty="0" err="1" smtClean="0">
                <a:latin typeface="+mj-lt"/>
              </a:rPr>
              <a:t>b</a:t>
            </a:r>
            <a:r>
              <a:rPr lang="en-US" sz="2300" b="1" baseline="-25000" dirty="0" err="1" smtClean="0">
                <a:latin typeface="+mj-lt"/>
              </a:rPr>
              <a:t>v</a:t>
            </a:r>
            <a:r>
              <a:rPr lang="en-US" sz="2300" b="1" dirty="0" smtClean="0">
                <a:latin typeface="+mj-lt"/>
              </a:rPr>
              <a:t>-d</a:t>
            </a:r>
            <a:r>
              <a:rPr lang="en-US" sz="2300" b="1" baseline="-25000" dirty="0" smtClean="0">
                <a:latin typeface="+mj-lt"/>
              </a:rPr>
              <a:t>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2664" y="5040124"/>
            <a:ext cx="603293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>
                <a:latin typeface="Arial Narrow" pitchFamily="34" charset="0"/>
              </a:rPr>
              <a:t>W</a:t>
            </a:r>
            <a:r>
              <a:rPr lang="en-US" sz="2200" b="1" dirty="0" smtClean="0">
                <a:latin typeface="Arial Narrow" pitchFamily="34" charset="0"/>
              </a:rPr>
              <a:t>ithout predation,	</a:t>
            </a:r>
            <a:r>
              <a:rPr lang="en-US" sz="2300" b="1" dirty="0" smtClean="0">
                <a:latin typeface="+mj-lt"/>
              </a:rPr>
              <a:t>P = 0</a:t>
            </a:r>
            <a:r>
              <a:rPr lang="en-US" sz="2200" b="1" dirty="0" smtClean="0">
                <a:latin typeface="Arial Narrow" pitchFamily="34" charset="0"/>
              </a:rPr>
              <a:t>,  so  </a:t>
            </a:r>
            <a:r>
              <a:rPr lang="en-US" sz="2300" b="1" dirty="0" err="1" smtClean="0">
                <a:latin typeface="+mj-lt"/>
              </a:rPr>
              <a:t>aVP</a:t>
            </a:r>
            <a:r>
              <a:rPr lang="en-US" sz="2300" b="1" dirty="0" smtClean="0">
                <a:latin typeface="+mj-lt"/>
              </a:rPr>
              <a:t> = 0</a:t>
            </a:r>
            <a:endParaRPr lang="en-US" sz="2300" b="1" baseline="-25000" dirty="0" smtClean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2664" y="5591502"/>
            <a:ext cx="26380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Which </a:t>
            </a:r>
            <a:r>
              <a:rPr lang="en-US" sz="2200" b="1" u="sng" dirty="0" smtClean="0">
                <a:latin typeface="Arial Narrow" pitchFamily="34" charset="0"/>
              </a:rPr>
              <a:t>together</a:t>
            </a:r>
            <a:r>
              <a:rPr lang="en-US" sz="2200" b="1" dirty="0" smtClean="0">
                <a:latin typeface="Arial Narrow" pitchFamily="34" charset="0"/>
              </a:rPr>
              <a:t> make</a:t>
            </a:r>
            <a:endParaRPr lang="en-US" sz="2300" b="1" baseline="-25000" dirty="0" smtClean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40268" y="6046490"/>
            <a:ext cx="23332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00" b="1" dirty="0" err="1" smtClean="0">
                <a:cs typeface="Arial" pitchFamily="34" charset="0"/>
              </a:rPr>
              <a:t>dV</a:t>
            </a:r>
            <a:r>
              <a:rPr lang="en-US" sz="2300" b="1" dirty="0" smtClean="0">
                <a:cs typeface="Arial" pitchFamily="34" charset="0"/>
              </a:rPr>
              <a:t>/</a:t>
            </a:r>
            <a:r>
              <a:rPr lang="en-US" sz="2300" b="1" dirty="0" err="1" smtClean="0">
                <a:cs typeface="Arial" pitchFamily="34" charset="0"/>
              </a:rPr>
              <a:t>dt</a:t>
            </a:r>
            <a:r>
              <a:rPr lang="en-US" sz="2300" b="1" dirty="0" smtClean="0">
                <a:cs typeface="Arial" pitchFamily="34" charset="0"/>
              </a:rPr>
              <a:t> </a:t>
            </a:r>
            <a:r>
              <a:rPr lang="en-US" sz="2300" b="1" dirty="0" smtClean="0"/>
              <a:t>= </a:t>
            </a:r>
            <a:r>
              <a:rPr lang="en-US" sz="2300" b="1" dirty="0" err="1" smtClean="0"/>
              <a:t>rV</a:t>
            </a:r>
            <a:endParaRPr lang="en-US" sz="2300" b="1" baseline="-25000" dirty="0" smtClean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2664" y="6046490"/>
            <a:ext cx="20101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reduce to:</a:t>
            </a:r>
            <a:endParaRPr lang="en-US" sz="2300" b="1" baseline="-25000" dirty="0" smtClean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3868" y="4506724"/>
            <a:ext cx="16317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>
                <a:latin typeface="Arial Narrow" pitchFamily="34" charset="0"/>
              </a:rPr>
              <a:t>t</a:t>
            </a:r>
            <a:r>
              <a:rPr lang="en-US" sz="2200" b="1" dirty="0" smtClean="0">
                <a:latin typeface="Arial Narrow" pitchFamily="34" charset="0"/>
              </a:rPr>
              <a:t>o get      </a:t>
            </a:r>
            <a:r>
              <a:rPr lang="en-US" sz="2200" b="1" dirty="0" err="1" smtClean="0">
                <a:latin typeface="Arial Narrow" pitchFamily="34" charset="0"/>
              </a:rPr>
              <a:t>r</a:t>
            </a:r>
            <a:r>
              <a:rPr lang="en-US" sz="2300" b="1" dirty="0" err="1" smtClean="0">
                <a:latin typeface="+mj-lt"/>
              </a:rPr>
              <a:t>V</a:t>
            </a:r>
            <a:endParaRPr lang="en-US" sz="2300" b="1" dirty="0" smtClean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70936" y="6051332"/>
            <a:ext cx="33619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latin typeface="Arial Narrow" pitchFamily="34" charset="0"/>
                <a:cs typeface="Arial" pitchFamily="34" charset="0"/>
                <a:sym typeface="Wingdings" pitchFamily="2" charset="2"/>
              </a:rPr>
              <a:t> Exponential prey growth</a:t>
            </a:r>
            <a:endParaRPr lang="en-US" sz="2200" b="1" baseline="-250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9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1808" y="1737886"/>
            <a:ext cx="8799792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4734" y="1828800"/>
            <a:ext cx="8801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Assumption 3</a:t>
            </a:r>
            <a:r>
              <a:rPr lang="en-US" sz="2200" b="1" dirty="0" smtClean="0">
                <a:latin typeface="Arial Narrow" pitchFamily="34" charset="0"/>
              </a:rPr>
              <a:t>: Predators encounter prey randomly (“well-mixed” environment)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Implications &amp; Assumptions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667000"/>
            <a:ext cx="85711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Mathematically, we represent the random encounter by multiplying V and P</a:t>
            </a:r>
          </a:p>
          <a:p>
            <a:r>
              <a:rPr lang="en-US" sz="2200" b="1" dirty="0" smtClean="0">
                <a:latin typeface="Arial Narrow" pitchFamily="34" charset="0"/>
              </a:rPr>
              <a:t>	(as done in the </a:t>
            </a:r>
            <a:r>
              <a:rPr lang="en-US" sz="2200" b="1" dirty="0" err="1" smtClean="0">
                <a:latin typeface="Arial Narrow" pitchFamily="34" charset="0"/>
              </a:rPr>
              <a:t>aVP</a:t>
            </a:r>
            <a:r>
              <a:rPr lang="en-US" sz="2200" b="1" dirty="0" smtClean="0">
                <a:latin typeface="Arial Narrow" pitchFamily="34" charset="0"/>
              </a:rPr>
              <a:t> term for prey and </a:t>
            </a:r>
            <a:r>
              <a:rPr lang="en-US" sz="2200" b="1" dirty="0" err="1" smtClean="0">
                <a:latin typeface="Arial Narrow" pitchFamily="34" charset="0"/>
              </a:rPr>
              <a:t>acVP</a:t>
            </a:r>
            <a:r>
              <a:rPr lang="en-US" sz="2200" b="1" dirty="0" smtClean="0">
                <a:latin typeface="Arial Narrow" pitchFamily="34" charset="0"/>
              </a:rPr>
              <a:t> for predators)</a:t>
            </a:r>
          </a:p>
          <a:p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Random encounter is based on the rule for </a:t>
            </a:r>
            <a:r>
              <a:rPr lang="en-US" sz="2200" b="1" u="sng" dirty="0" smtClean="0">
                <a:latin typeface="Arial Narrow" pitchFamily="34" charset="0"/>
              </a:rPr>
              <a:t>probability of independent events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We assume the distributions of predators and prey are independent of each other</a:t>
            </a:r>
          </a:p>
          <a:p>
            <a:endParaRPr lang="en-US" sz="1000" b="1" dirty="0" smtClean="0">
              <a:latin typeface="Arial Narrow" pitchFamily="34" charset="0"/>
              <a:sym typeface="Wingdings" pitchFamily="2" charset="2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i.e., 	prey do not </a:t>
            </a:r>
            <a:r>
              <a:rPr lang="en-US" sz="2200" b="1" dirty="0">
                <a:latin typeface="Arial Narrow" pitchFamily="34" charset="0"/>
              </a:rPr>
              <a:t>have a refuge from predation (no spatial </a:t>
            </a:r>
            <a:r>
              <a:rPr lang="en-US" sz="2200" b="1" dirty="0" smtClean="0">
                <a:latin typeface="Arial Narrow" pitchFamily="34" charset="0"/>
              </a:rPr>
              <a:t>structure)</a:t>
            </a: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	predators do not </a:t>
            </a:r>
            <a:r>
              <a:rPr lang="en-US" sz="2200" b="1" dirty="0">
                <a:latin typeface="Arial Narrow" pitchFamily="34" charset="0"/>
              </a:rPr>
              <a:t>aggregate to areas with higher prey</a:t>
            </a:r>
          </a:p>
        </p:txBody>
      </p:sp>
    </p:spTree>
    <p:extLst>
      <p:ext uri="{BB962C8B-B14F-4D97-AF65-F5344CB8AC3E}">
        <p14:creationId xmlns:p14="http://schemas.microsoft.com/office/powerpoint/2010/main" xmlns="" val="24123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1808" y="1737886"/>
            <a:ext cx="8799792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1836559"/>
            <a:ext cx="845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Assumption 4</a:t>
            </a:r>
            <a:r>
              <a:rPr lang="en-US" sz="2200" b="1" dirty="0" smtClean="0">
                <a:latin typeface="Arial Narrow" pitchFamily="34" charset="0"/>
              </a:rPr>
              <a:t>: Predators are insatiable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Implications &amp; Assumptions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340" y="2498834"/>
            <a:ext cx="8190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i.e., predators </a:t>
            </a:r>
            <a:r>
              <a:rPr lang="en-US" sz="2200" b="1" dirty="0">
                <a:latin typeface="Arial Narrow" pitchFamily="34" charset="0"/>
              </a:rPr>
              <a:t>consume the same proportion of the prey population (</a:t>
            </a:r>
            <a:r>
              <a:rPr lang="en-US" sz="2300" b="1" dirty="0" smtClean="0">
                <a:latin typeface="+mj-lt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  <a:p>
            <a:pPr marL="0" lvl="1"/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      no matter </a:t>
            </a:r>
            <a:r>
              <a:rPr lang="en-US" sz="2200" b="1" dirty="0">
                <a:latin typeface="Arial Narrow" pitchFamily="34" charset="0"/>
              </a:rPr>
              <a:t>how many prey there </a:t>
            </a:r>
            <a:r>
              <a:rPr lang="en-US" sz="2200" b="1" dirty="0" smtClean="0">
                <a:latin typeface="Arial Narrow" pitchFamily="34" charset="0"/>
              </a:rPr>
              <a:t>are</a:t>
            </a:r>
          </a:p>
          <a:p>
            <a:pPr marL="0" lvl="1"/>
            <a:endParaRPr lang="en-US" sz="1000" b="1" dirty="0" smtClean="0">
              <a:latin typeface="Arial Narrow" pitchFamily="34" charset="0"/>
            </a:endParaRPr>
          </a:p>
          <a:p>
            <a:pPr marL="342900" indent="-342900" algn="ctr">
              <a:buFont typeface="Wingdings" pitchFamily="2" charset="2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R</a:t>
            </a:r>
            <a:r>
              <a:rPr lang="en-US" sz="2200" b="1" dirty="0" smtClean="0">
                <a:latin typeface="Arial Narrow" pitchFamily="34" charset="0"/>
              </a:rPr>
              <a:t>elationship </a:t>
            </a:r>
            <a:r>
              <a:rPr lang="en-US" sz="2200" b="1" dirty="0">
                <a:latin typeface="Arial Narrow" pitchFamily="34" charset="0"/>
              </a:rPr>
              <a:t>between </a:t>
            </a:r>
            <a:r>
              <a:rPr lang="en-US" sz="2200" b="1" dirty="0" smtClean="0">
                <a:latin typeface="Arial Narrow" pitchFamily="34" charset="0"/>
              </a:rPr>
              <a:t>predator feeding rate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(# </a:t>
            </a:r>
            <a:r>
              <a:rPr lang="en-US" sz="2000" b="1" dirty="0">
                <a:latin typeface="Arial Narrow" pitchFamily="34" charset="0"/>
              </a:rPr>
              <a:t>of prey consumed per unit time by a single </a:t>
            </a:r>
            <a:r>
              <a:rPr lang="en-US" sz="2000" b="1" dirty="0" smtClean="0">
                <a:latin typeface="Arial Narrow" pitchFamily="34" charset="0"/>
              </a:rPr>
              <a:t>predator, </a:t>
            </a:r>
            <a:r>
              <a:rPr lang="en-US" sz="2200" b="1" dirty="0" err="1" smtClean="0">
                <a:latin typeface="+mj-lt"/>
              </a:rPr>
              <a:t>aV</a:t>
            </a:r>
            <a:r>
              <a:rPr lang="en-US" sz="2000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and </a:t>
            </a:r>
            <a:r>
              <a:rPr lang="en-US" sz="2200" b="1" dirty="0">
                <a:latin typeface="Arial Narrow" pitchFamily="34" charset="0"/>
              </a:rPr>
              <a:t>prey density </a:t>
            </a:r>
            <a:r>
              <a:rPr lang="en-US" sz="2200" b="1" dirty="0" smtClean="0">
                <a:latin typeface="Arial Narrow" pitchFamily="34" charset="0"/>
              </a:rPr>
              <a:t>is a </a:t>
            </a:r>
            <a:r>
              <a:rPr lang="en-US" sz="2200" b="1" u="sng" dirty="0" smtClean="0">
                <a:latin typeface="Arial Narrow" pitchFamily="34" charset="0"/>
              </a:rPr>
              <a:t>linear functional response</a:t>
            </a:r>
            <a:r>
              <a:rPr lang="en-US" sz="2200" b="1" dirty="0" smtClean="0">
                <a:latin typeface="Arial Narrow" pitchFamily="34" charset="0"/>
              </a:rPr>
              <a:t> (Type I)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06120" y="4419600"/>
            <a:ext cx="2671497" cy="2170194"/>
            <a:chOff x="3272103" y="4535406"/>
            <a:chExt cx="2671497" cy="2170194"/>
          </a:xfrm>
        </p:grpSpPr>
        <p:sp>
          <p:nvSpPr>
            <p:cNvPr id="17" name="Rectangle 16"/>
            <p:cNvSpPr/>
            <p:nvPr/>
          </p:nvSpPr>
          <p:spPr>
            <a:xfrm>
              <a:off x="3332367" y="4648200"/>
              <a:ext cx="2611233" cy="2057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24295" y="6274713"/>
              <a:ext cx="7620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200" b="1" dirty="0" smtClean="0">
                  <a:latin typeface="+mj-lt"/>
                </a:rPr>
                <a:t>V</a:t>
              </a:r>
              <a:endParaRPr lang="en-US" sz="2200" b="1" baseline="-25000" dirty="0" smtClean="0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72103" y="5347306"/>
              <a:ext cx="76170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200" b="1" dirty="0" err="1" smtClean="0">
                  <a:latin typeface="+mj-lt"/>
                </a:rPr>
                <a:t>aV</a:t>
              </a:r>
              <a:endParaRPr lang="en-US" sz="2200" b="1" baseline="-25000" dirty="0" smtClean="0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4256179" y="5095644"/>
              <a:ext cx="1324252" cy="9424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066465" y="4788738"/>
              <a:ext cx="2" cy="14290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066467" y="6217799"/>
              <a:ext cx="1666364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 rot="16200000">
              <a:off x="3587894" y="5827244"/>
              <a:ext cx="533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rgbClr val="39471D"/>
                  </a:solidFill>
                  <a:latin typeface="Arial Narrow" pitchFamily="34" charset="0"/>
                </a:rPr>
                <a:t>low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83069" y="6167912"/>
              <a:ext cx="533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rgbClr val="39471D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70831" y="6171305"/>
              <a:ext cx="9412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rgbClr val="39471D"/>
                  </a:solidFill>
                  <a:latin typeface="Arial Narrow" pitchFamily="34" charset="0"/>
                </a:rPr>
                <a:t>many</a:t>
              </a: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3371220" y="4805970"/>
              <a:ext cx="9412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rgbClr val="39471D"/>
                  </a:solidFill>
                  <a:latin typeface="Arial Narrow" pitchFamily="34" charset="0"/>
                </a:rPr>
                <a:t>high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542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68" y="1110764"/>
            <a:ext cx="861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Continuing with our shift in focus from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populations of single species to community interactions</a:t>
            </a:r>
          </a:p>
          <a:p>
            <a:pPr algn="ctr"/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  <a:p>
            <a:r>
              <a:rPr lang="en-US" sz="2200" b="1" dirty="0" smtClean="0">
                <a:latin typeface="Arial Narrow" pitchFamily="34" charset="0"/>
              </a:rPr>
              <a:t>Objectives from </a:t>
            </a:r>
            <a:r>
              <a:rPr lang="en-US" sz="2200" b="1" u="sng" dirty="0" smtClean="0">
                <a:latin typeface="Arial Narrow" pitchFamily="34" charset="0"/>
              </a:rPr>
              <a:t>Last Classes: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Expanded </a:t>
            </a:r>
            <a:r>
              <a:rPr lang="en-US" sz="2200" b="1" u="sng" dirty="0" smtClean="0">
                <a:latin typeface="Arial Narrow" pitchFamily="34" charset="0"/>
              </a:rPr>
              <a:t>predator-prey</a:t>
            </a:r>
            <a:r>
              <a:rPr lang="en-US" sz="2200" b="1" dirty="0" smtClean="0">
                <a:latin typeface="Arial Narrow" pitchFamily="34" charset="0"/>
              </a:rPr>
              <a:t> models</a:t>
            </a:r>
            <a:endParaRPr lang="en-US" sz="2200" b="1" u="sng" dirty="0" smtClean="0">
              <a:latin typeface="Arial Narrow" pitchFamily="34" charset="0"/>
            </a:endParaRP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Applied </a:t>
            </a:r>
            <a:r>
              <a:rPr lang="en-US" sz="2200" b="1" u="sng" dirty="0">
                <a:latin typeface="Arial Narrow" pitchFamily="34" charset="0"/>
              </a:rPr>
              <a:t>calculus</a:t>
            </a:r>
            <a:r>
              <a:rPr lang="en-US" sz="2200" b="1" dirty="0">
                <a:latin typeface="Arial Narrow" pitchFamily="34" charset="0"/>
              </a:rPr>
              <a:t> to predator-prey </a:t>
            </a:r>
            <a:r>
              <a:rPr lang="en-US" sz="2200" b="1" dirty="0" smtClean="0">
                <a:latin typeface="Arial Narrow" pitchFamily="34" charset="0"/>
              </a:rPr>
              <a:t>dynamics</a:t>
            </a:r>
            <a:endParaRPr lang="en-US" sz="2200" b="1" u="sng" dirty="0" smtClean="0">
              <a:latin typeface="Arial Narrow" pitchFamily="34" charset="0"/>
            </a:endParaRPr>
          </a:p>
          <a:p>
            <a:r>
              <a:rPr lang="en-US" sz="2200" b="1" dirty="0">
                <a:latin typeface="Arial Narrow" pitchFamily="34" charset="0"/>
              </a:rPr>
              <a:t>		</a:t>
            </a:r>
          </a:p>
          <a:p>
            <a:r>
              <a:rPr lang="en-US" sz="2200" b="1" dirty="0" smtClean="0">
                <a:latin typeface="Arial Narrow" pitchFamily="34" charset="0"/>
              </a:rPr>
              <a:t>Objectives for </a:t>
            </a:r>
            <a:r>
              <a:rPr lang="en-US" sz="2200" b="1" u="sng" dirty="0" smtClean="0">
                <a:latin typeface="Arial Narrow" pitchFamily="34" charset="0"/>
              </a:rPr>
              <a:t>Today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Explicitly </a:t>
            </a:r>
            <a:r>
              <a:rPr lang="en-US" sz="2200" b="1" u="sng" dirty="0" smtClean="0">
                <a:latin typeface="Arial Narrow" pitchFamily="34" charset="0"/>
              </a:rPr>
              <a:t>link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predator-prey equations</a:t>
            </a: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Discuss predator-prey model </a:t>
            </a:r>
            <a:r>
              <a:rPr lang="en-US" sz="2200" b="1" u="sng" dirty="0" smtClean="0">
                <a:latin typeface="Arial Narrow" pitchFamily="34" charset="0"/>
              </a:rPr>
              <a:t>assumptions</a:t>
            </a:r>
            <a:endParaRPr lang="en-US" sz="2200" b="1" u="sng" dirty="0">
              <a:latin typeface="Arial Narrow" pitchFamily="34" charset="0"/>
            </a:endParaRP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Objectives for </a:t>
            </a:r>
            <a:r>
              <a:rPr lang="en-US" sz="2200" b="1" u="sng" dirty="0" smtClean="0">
                <a:latin typeface="Arial Narrow" pitchFamily="34" charset="0"/>
              </a:rPr>
              <a:t>Next Class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r>
              <a:rPr lang="en-US" sz="2200" b="1" dirty="0">
                <a:latin typeface="Arial Narrow" pitchFamily="34" charset="0"/>
              </a:rPr>
              <a:t>	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	Build predator-prey models that </a:t>
            </a:r>
            <a:r>
              <a:rPr lang="en-US" sz="2200" b="1" u="sng" dirty="0" smtClean="0">
                <a:latin typeface="Arial Narrow" pitchFamily="34" charset="0"/>
              </a:rPr>
              <a:t>relax</a:t>
            </a:r>
            <a:r>
              <a:rPr lang="en-US" sz="2200" b="1" dirty="0" smtClean="0">
                <a:latin typeface="Arial Narrow" pitchFamily="34" charset="0"/>
              </a:rPr>
              <a:t> assumptions (i.e., add realism)</a:t>
            </a:r>
          </a:p>
          <a:p>
            <a:r>
              <a:rPr lang="en-US" sz="2200" b="1" dirty="0" smtClean="0">
                <a:latin typeface="Arial Narrow" pitchFamily="34" charset="0"/>
              </a:rPr>
              <a:t>	</a:t>
            </a:r>
          </a:p>
          <a:p>
            <a:r>
              <a:rPr lang="en-US" sz="2200" b="1" u="sng" dirty="0" smtClean="0">
                <a:latin typeface="Arial Narrow" pitchFamily="34" charset="0"/>
              </a:rPr>
              <a:t>No textbook chapters!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Outline for Today</a:t>
            </a:r>
            <a:endParaRPr lang="en-US" sz="3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7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1808" y="1737886"/>
            <a:ext cx="8799792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" y="1836559"/>
            <a:ext cx="8801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Assumption 5</a:t>
            </a:r>
            <a:r>
              <a:rPr lang="en-US" sz="2200" b="1" dirty="0" smtClean="0">
                <a:latin typeface="Arial Narrow" pitchFamily="34" charset="0"/>
              </a:rPr>
              <a:t>: No age / stage structure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Implications &amp; Assumptions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1808" y="2636520"/>
            <a:ext cx="8799792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90500" y="2735193"/>
            <a:ext cx="8801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Assumption 6</a:t>
            </a:r>
            <a:r>
              <a:rPr lang="en-US" sz="2200" b="1" dirty="0">
                <a:latin typeface="Arial Narrow" pitchFamily="34" charset="0"/>
              </a:rPr>
              <a:t>: </a:t>
            </a:r>
            <a:r>
              <a:rPr lang="en-US" sz="2200" b="1" dirty="0" smtClean="0">
                <a:latin typeface="Arial Narrow" pitchFamily="34" charset="0"/>
              </a:rPr>
              <a:t>Predators do not </a:t>
            </a:r>
            <a:r>
              <a:rPr lang="en-US" sz="2200" b="1" dirty="0">
                <a:latin typeface="Arial Narrow" pitchFamily="34" charset="0"/>
              </a:rPr>
              <a:t>interact with each </a:t>
            </a:r>
            <a:r>
              <a:rPr lang="en-US" sz="2200" b="1" dirty="0" smtClean="0">
                <a:latin typeface="Arial Narrow" pitchFamily="34" charset="0"/>
              </a:rPr>
              <a:t>other…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332" y="3429000"/>
            <a:ext cx="774086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… other </a:t>
            </a:r>
            <a:r>
              <a:rPr lang="en-US" sz="2200" b="1" dirty="0">
                <a:latin typeface="Arial Narrow" pitchFamily="34" charset="0"/>
              </a:rPr>
              <a:t>than by consuming the same </a:t>
            </a:r>
            <a:r>
              <a:rPr lang="en-US" sz="2200" b="1" dirty="0" smtClean="0">
                <a:latin typeface="Arial Narrow" pitchFamily="34" charset="0"/>
              </a:rPr>
              <a:t>resource</a:t>
            </a:r>
          </a:p>
          <a:p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    i.e., no </a:t>
            </a:r>
            <a:r>
              <a:rPr lang="en-US" sz="2200" b="1" dirty="0">
                <a:latin typeface="Arial Narrow" pitchFamily="34" charset="0"/>
              </a:rPr>
              <a:t>aggression, no </a:t>
            </a:r>
            <a:r>
              <a:rPr lang="en-US" sz="2200" b="1" dirty="0" smtClean="0">
                <a:latin typeface="Arial Narrow" pitchFamily="34" charset="0"/>
              </a:rPr>
              <a:t>territoriality</a:t>
            </a:r>
            <a:endParaRPr lang="en-US" sz="2200" b="1" dirty="0">
              <a:latin typeface="Arial Narrow" pitchFamily="34" charset="0"/>
            </a:endParaRPr>
          </a:p>
          <a:p>
            <a:endParaRPr lang="en-US" sz="15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What type of density dependence do these predators have?</a:t>
            </a:r>
          </a:p>
          <a:p>
            <a:pPr>
              <a:tabLst>
                <a:tab pos="457200" algn="l"/>
              </a:tabLst>
            </a:pPr>
            <a:r>
              <a:rPr lang="en-US" sz="2200" b="1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u="sng" dirty="0" smtClean="0">
                <a:latin typeface="Arial Narrow" pitchFamily="34" charset="0"/>
              </a:rPr>
              <a:t>scramble</a:t>
            </a:r>
            <a:r>
              <a:rPr lang="en-US" sz="2200" b="1" dirty="0" smtClean="0">
                <a:latin typeface="Arial Narrow" pitchFamily="34" charset="0"/>
              </a:rPr>
              <a:t> predators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4142" y="5257800"/>
            <a:ext cx="8799792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12834" y="5356473"/>
            <a:ext cx="8801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That’s it for the assumptions!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0" y="6046113"/>
            <a:ext cx="8801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Next class we will relax three of these assumptions</a:t>
            </a:r>
            <a:endParaRPr lang="en-US" sz="2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21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  <p:bldP spid="35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Predator-Prey Dynamics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0" y="2430959"/>
            <a:ext cx="8801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Equations express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rate of change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in predators and prey…</a:t>
            </a: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… not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abundance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of predators and prey at particular times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973759"/>
            <a:ext cx="8801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An important aspect of these equations: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3661827"/>
            <a:ext cx="88011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To compare to previous equations,</a:t>
            </a: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Our predator-prey equations are like:   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dN</a:t>
            </a:r>
            <a:r>
              <a:rPr lang="en-US" sz="2300" b="1" dirty="0" smtClean="0">
                <a:latin typeface="+mj-lt"/>
                <a:sym typeface="Wingdings" pitchFamily="2" charset="2"/>
              </a:rPr>
              <a:t>/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dt</a:t>
            </a:r>
            <a:r>
              <a:rPr lang="en-US" sz="2300" b="1" dirty="0" smtClean="0">
                <a:latin typeface="+mj-lt"/>
                <a:sym typeface="Wingdings" pitchFamily="2" charset="2"/>
              </a:rPr>
              <a:t> = 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bN</a:t>
            </a:r>
            <a:r>
              <a:rPr lang="en-US" sz="2300" b="1" dirty="0" smtClean="0">
                <a:latin typeface="+mj-lt"/>
                <a:sym typeface="Wingdings" pitchFamily="2" charset="2"/>
              </a:rPr>
              <a:t> – 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dN</a:t>
            </a:r>
            <a:endParaRPr lang="en-US" sz="2300" b="1" dirty="0" smtClean="0">
              <a:latin typeface="+mj-lt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NOT    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N</a:t>
            </a:r>
            <a:r>
              <a:rPr lang="en-US" sz="2300" b="1" baseline="-25000" dirty="0" err="1" smtClean="0">
                <a:latin typeface="+mj-lt"/>
                <a:sym typeface="Wingdings" pitchFamily="2" charset="2"/>
              </a:rPr>
              <a:t>t</a:t>
            </a:r>
            <a:r>
              <a:rPr lang="en-US" sz="2300" b="1" dirty="0" smtClean="0">
                <a:latin typeface="+mj-lt"/>
                <a:sym typeface="Wingdings" pitchFamily="2" charset="2"/>
              </a:rPr>
              <a:t> = N</a:t>
            </a:r>
            <a:r>
              <a:rPr lang="en-US" sz="2300" b="1" baseline="-25000" dirty="0" smtClean="0">
                <a:latin typeface="+mj-lt"/>
                <a:sym typeface="Wingdings" pitchFamily="2" charset="2"/>
              </a:rPr>
              <a:t>0</a:t>
            </a:r>
            <a:r>
              <a:rPr lang="en-US" sz="2300" b="1" dirty="0" smtClean="0">
                <a:latin typeface="+mj-lt"/>
                <a:sym typeface="Wingdings" pitchFamily="2" charset="2"/>
              </a:rPr>
              <a:t>e</a:t>
            </a:r>
            <a:r>
              <a:rPr lang="en-US" sz="2300" b="1" baseline="30000" dirty="0" smtClean="0">
                <a:latin typeface="+mj-lt"/>
                <a:sym typeface="Wingdings" pitchFamily="2" charset="2"/>
              </a:rPr>
              <a:t>rt</a:t>
            </a:r>
            <a:endParaRPr lang="en-US" sz="2300" b="1" baseline="300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2032" y="5143381"/>
            <a:ext cx="88011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Remember how we derived </a:t>
            </a:r>
            <a:r>
              <a:rPr lang="en-US" sz="2300" b="1" dirty="0" err="1">
                <a:sym typeface="Wingdings" pitchFamily="2" charset="2"/>
              </a:rPr>
              <a:t>N</a:t>
            </a:r>
            <a:r>
              <a:rPr lang="en-US" sz="2300" b="1" baseline="-25000" dirty="0" err="1">
                <a:sym typeface="Wingdings" pitchFamily="2" charset="2"/>
              </a:rPr>
              <a:t>t</a:t>
            </a:r>
            <a:r>
              <a:rPr lang="en-US" sz="2300" b="1" dirty="0">
                <a:sym typeface="Wingdings" pitchFamily="2" charset="2"/>
              </a:rPr>
              <a:t> = N</a:t>
            </a:r>
            <a:r>
              <a:rPr lang="en-US" sz="2300" b="1" baseline="-25000" dirty="0">
                <a:sym typeface="Wingdings" pitchFamily="2" charset="2"/>
              </a:rPr>
              <a:t>0</a:t>
            </a:r>
            <a:r>
              <a:rPr lang="en-US" sz="2300" b="1" dirty="0">
                <a:sym typeface="Wingdings" pitchFamily="2" charset="2"/>
              </a:rPr>
              <a:t>e</a:t>
            </a:r>
            <a:r>
              <a:rPr lang="en-US" sz="2300" b="1" baseline="30000" dirty="0">
                <a:sym typeface="Wingdings" pitchFamily="2" charset="2"/>
              </a:rPr>
              <a:t>rt</a:t>
            </a:r>
            <a:endParaRPr lang="en-US" sz="2300" b="1" baseline="30000" dirty="0"/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from </a:t>
            </a:r>
            <a:r>
              <a:rPr lang="en-US" sz="2300" b="1" dirty="0" err="1" smtClean="0">
                <a:sym typeface="Wingdings" pitchFamily="2" charset="2"/>
              </a:rPr>
              <a:t>dN</a:t>
            </a:r>
            <a:r>
              <a:rPr lang="en-US" sz="2300" b="1" dirty="0" smtClean="0">
                <a:sym typeface="Wingdings" pitchFamily="2" charset="2"/>
              </a:rPr>
              <a:t>/</a:t>
            </a:r>
            <a:r>
              <a:rPr lang="en-US" sz="2300" b="1" dirty="0" err="1" smtClean="0">
                <a:sym typeface="Wingdings" pitchFamily="2" charset="2"/>
              </a:rPr>
              <a:t>dt</a:t>
            </a:r>
            <a:r>
              <a:rPr lang="en-US" sz="2300" b="1" dirty="0" smtClean="0">
                <a:sym typeface="Wingdings" pitchFamily="2" charset="2"/>
              </a:rPr>
              <a:t> </a:t>
            </a:r>
            <a:r>
              <a:rPr lang="en-US" sz="2300" b="1" dirty="0">
                <a:sym typeface="Wingdings" pitchFamily="2" charset="2"/>
              </a:rPr>
              <a:t>= </a:t>
            </a:r>
            <a:r>
              <a:rPr lang="en-US" sz="2300" b="1" dirty="0" err="1">
                <a:sym typeface="Wingdings" pitchFamily="2" charset="2"/>
              </a:rPr>
              <a:t>bN</a:t>
            </a:r>
            <a:r>
              <a:rPr lang="en-US" sz="2300" b="1" dirty="0">
                <a:sym typeface="Wingdings" pitchFamily="2" charset="2"/>
              </a:rPr>
              <a:t> – </a:t>
            </a:r>
            <a:r>
              <a:rPr lang="en-US" sz="2300" b="1" dirty="0" err="1" smtClean="0">
                <a:sym typeface="Wingdings" pitchFamily="2" charset="2"/>
              </a:rPr>
              <a:t>dN</a:t>
            </a:r>
            <a:r>
              <a:rPr lang="en-US" sz="2300" b="1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?  ….</a:t>
            </a:r>
          </a:p>
        </p:txBody>
      </p:sp>
    </p:spTree>
    <p:extLst>
      <p:ext uri="{BB962C8B-B14F-4D97-AF65-F5344CB8AC3E}">
        <p14:creationId xmlns:p14="http://schemas.microsoft.com/office/powerpoint/2010/main" xmlns="" val="31620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05896" y="131802"/>
            <a:ext cx="571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Forecasting Population Growth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3932" y="991350"/>
            <a:ext cx="1568668" cy="913650"/>
            <a:chOff x="717332" y="1524750"/>
            <a:chExt cx="1568668" cy="913650"/>
          </a:xfrm>
        </p:grpSpPr>
        <p:sp>
          <p:nvSpPr>
            <p:cNvPr id="18" name="Rectangle 17"/>
            <p:cNvSpPr/>
            <p:nvPr/>
          </p:nvSpPr>
          <p:spPr>
            <a:xfrm>
              <a:off x="717332" y="1524750"/>
              <a:ext cx="87503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i="1" dirty="0" err="1" smtClean="0">
                  <a:solidFill>
                    <a:srgbClr val="663300"/>
                  </a:solidFill>
                  <a:cs typeface="Arial" pitchFamily="34" charset="0"/>
                </a:rPr>
                <a:t>dN</a:t>
              </a:r>
              <a:endParaRPr lang="en-US" sz="2500" b="1" i="1" baseline="-25000" dirty="0" smtClean="0">
                <a:solidFill>
                  <a:srgbClr val="663300"/>
                </a:solidFill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98881" y="1768098"/>
              <a:ext cx="108711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smtClean="0">
                  <a:solidFill>
                    <a:srgbClr val="663300"/>
                  </a:solidFill>
                </a:rPr>
                <a:t>= r N</a:t>
              </a:r>
              <a:endParaRPr lang="en-US" sz="2500" b="1" baseline="-25000" dirty="0" smtClean="0">
                <a:solidFill>
                  <a:srgbClr val="663300"/>
                </a:solidFill>
                <a:latin typeface="+mj-lt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10848" y="1981200"/>
              <a:ext cx="436881" cy="0"/>
            </a:xfrm>
            <a:prstGeom prst="line">
              <a:avLst/>
            </a:prstGeom>
            <a:ln w="285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722631" y="1961346"/>
              <a:ext cx="87503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i="1" dirty="0" err="1" smtClean="0">
                  <a:solidFill>
                    <a:srgbClr val="663300"/>
                  </a:solidFill>
                  <a:cs typeface="Arial" pitchFamily="34" charset="0"/>
                </a:rPr>
                <a:t>dt</a:t>
              </a:r>
              <a:endParaRPr lang="en-US" sz="2500" b="1" i="1" baseline="-25000" dirty="0" smtClean="0">
                <a:solidFill>
                  <a:srgbClr val="663300"/>
                </a:solidFill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76400" y="991350"/>
            <a:ext cx="1849119" cy="913650"/>
            <a:chOff x="1676400" y="991350"/>
            <a:chExt cx="1849119" cy="913650"/>
          </a:xfrm>
        </p:grpSpPr>
        <p:grpSp>
          <p:nvGrpSpPr>
            <p:cNvPr id="13" name="Group 12"/>
            <p:cNvGrpSpPr/>
            <p:nvPr/>
          </p:nvGrpSpPr>
          <p:grpSpPr>
            <a:xfrm>
              <a:off x="1905000" y="991350"/>
              <a:ext cx="1620519" cy="913650"/>
              <a:chOff x="3067050" y="1524750"/>
              <a:chExt cx="1620519" cy="91365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067050" y="1524750"/>
                <a:ext cx="875031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i="1" dirty="0" err="1" smtClean="0">
                    <a:solidFill>
                      <a:srgbClr val="663300"/>
                    </a:solidFill>
                    <a:cs typeface="Arial" pitchFamily="34" charset="0"/>
                  </a:rPr>
                  <a:t>dN</a:t>
                </a:r>
                <a:endParaRPr lang="en-US" sz="2500" b="1" i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600450" y="1768098"/>
                <a:ext cx="108711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>
                    <a:solidFill>
                      <a:srgbClr val="663300"/>
                    </a:solidFill>
                  </a:rPr>
                  <a:t>= r </a:t>
                </a:r>
                <a:r>
                  <a:rPr lang="en-US" sz="2500" b="1" i="1" dirty="0" err="1" smtClean="0">
                    <a:solidFill>
                      <a:srgbClr val="663300"/>
                    </a:solidFill>
                  </a:rPr>
                  <a:t>dt</a:t>
                </a:r>
                <a:endParaRPr lang="en-US" sz="2500" b="1" i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3292098" y="1981200"/>
                <a:ext cx="436881" cy="0"/>
              </a:xfrm>
              <a:prstGeom prst="line">
                <a:avLst/>
              </a:prstGeom>
              <a:ln w="285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3103881" y="1961346"/>
                <a:ext cx="875031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>
                    <a:solidFill>
                      <a:srgbClr val="663300"/>
                    </a:solidFill>
                    <a:cs typeface="Arial" pitchFamily="34" charset="0"/>
                  </a:rPr>
                  <a:t>N</a:t>
                </a:r>
                <a:endParaRPr lang="en-US" sz="2500" b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</p:grpSp>
        <p:sp>
          <p:nvSpPr>
            <p:cNvPr id="46" name="Right Arrow 45"/>
            <p:cNvSpPr/>
            <p:nvPr/>
          </p:nvSpPr>
          <p:spPr>
            <a:xfrm>
              <a:off x="1676400" y="1323201"/>
              <a:ext cx="274320" cy="276999"/>
            </a:xfrm>
            <a:prstGeom prst="rightArrow">
              <a:avLst>
                <a:gd name="adj1" fmla="val 50000"/>
                <a:gd name="adj2" fmla="val 6032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05200" y="990600"/>
            <a:ext cx="2667000" cy="913650"/>
            <a:chOff x="3505200" y="990600"/>
            <a:chExt cx="2667000" cy="913650"/>
          </a:xfrm>
        </p:grpSpPr>
        <p:grpSp>
          <p:nvGrpSpPr>
            <p:cNvPr id="14" name="Group 13"/>
            <p:cNvGrpSpPr/>
            <p:nvPr/>
          </p:nvGrpSpPr>
          <p:grpSpPr>
            <a:xfrm>
              <a:off x="3962400" y="990600"/>
              <a:ext cx="2209800" cy="913650"/>
              <a:chOff x="5772150" y="1524000"/>
              <a:chExt cx="2209800" cy="91365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902216" y="1524000"/>
                <a:ext cx="875031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i="1" dirty="0" err="1" smtClean="0">
                    <a:solidFill>
                      <a:srgbClr val="663300"/>
                    </a:solidFill>
                    <a:cs typeface="Arial" pitchFamily="34" charset="0"/>
                  </a:rPr>
                  <a:t>dN</a:t>
                </a:r>
                <a:endParaRPr lang="en-US" sz="2500" b="1" i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381750" y="1767348"/>
                <a:ext cx="1600200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>
                    <a:solidFill>
                      <a:srgbClr val="663300"/>
                    </a:solidFill>
                  </a:rPr>
                  <a:t>=     r </a:t>
                </a:r>
                <a:r>
                  <a:rPr lang="en-US" sz="2500" b="1" i="1" dirty="0" err="1" smtClean="0">
                    <a:solidFill>
                      <a:srgbClr val="663300"/>
                    </a:solidFill>
                  </a:rPr>
                  <a:t>dt</a:t>
                </a:r>
                <a:endParaRPr lang="en-US" sz="2500" b="1" i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6111498" y="1980450"/>
                <a:ext cx="436881" cy="0"/>
              </a:xfrm>
              <a:prstGeom prst="line">
                <a:avLst/>
              </a:prstGeom>
              <a:ln w="285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5923281" y="1960596"/>
                <a:ext cx="875031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>
                    <a:solidFill>
                      <a:srgbClr val="663300"/>
                    </a:solidFill>
                    <a:cs typeface="Arial" pitchFamily="34" charset="0"/>
                  </a:rPr>
                  <a:t>N</a:t>
                </a:r>
                <a:endParaRPr lang="en-US" sz="2500" b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pic>
            <p:nvPicPr>
              <p:cNvPr id="3084" name="Picture 12" descr="C:\Users\jaegeran\Desktop\FW364 Images\Integration symbol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5514" r="28354"/>
              <a:stretch/>
            </p:blipFill>
            <p:spPr bwMode="auto">
              <a:xfrm>
                <a:off x="5772150" y="1699260"/>
                <a:ext cx="289313" cy="548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2" descr="C:\Users\jaegeran\Desktop\FW364 Images\Integration symbol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5514" r="28354"/>
              <a:stretch/>
            </p:blipFill>
            <p:spPr bwMode="auto">
              <a:xfrm>
                <a:off x="6915150" y="1707932"/>
                <a:ext cx="289313" cy="548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Right Arrow 46"/>
            <p:cNvSpPr/>
            <p:nvPr/>
          </p:nvSpPr>
          <p:spPr>
            <a:xfrm>
              <a:off x="3505200" y="1314450"/>
              <a:ext cx="274320" cy="276999"/>
            </a:xfrm>
            <a:prstGeom prst="rightArrow">
              <a:avLst>
                <a:gd name="adj1" fmla="val 50000"/>
                <a:gd name="adj2" fmla="val 6032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5280" y="2875746"/>
            <a:ext cx="3196381" cy="477054"/>
            <a:chOff x="335280" y="2875746"/>
            <a:chExt cx="3196381" cy="477054"/>
          </a:xfrm>
        </p:grpSpPr>
        <p:sp>
          <p:nvSpPr>
            <p:cNvPr id="39" name="Rectangle 38"/>
            <p:cNvSpPr/>
            <p:nvPr/>
          </p:nvSpPr>
          <p:spPr>
            <a:xfrm>
              <a:off x="609600" y="2875746"/>
              <a:ext cx="292206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663300"/>
                  </a:solidFill>
                </a:rPr>
                <a:t>ln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 </a:t>
              </a:r>
              <a:r>
                <a:rPr lang="en-US" sz="2500" b="1" dirty="0" err="1" smtClean="0">
                  <a:solidFill>
                    <a:srgbClr val="663300"/>
                  </a:solidFill>
                </a:rPr>
                <a:t>N</a:t>
              </a:r>
              <a:r>
                <a:rPr lang="en-US" sz="2500" b="1" baseline="-25000" dirty="0" err="1" smtClean="0">
                  <a:solidFill>
                    <a:srgbClr val="663300"/>
                  </a:solidFill>
                </a:rPr>
                <a:t>t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 - </a:t>
              </a:r>
              <a:r>
                <a:rPr lang="en-US" sz="2500" b="1" dirty="0" err="1" smtClean="0">
                  <a:solidFill>
                    <a:srgbClr val="663300"/>
                  </a:solidFill>
                </a:rPr>
                <a:t>ln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 N</a:t>
              </a:r>
              <a:r>
                <a:rPr lang="en-US" sz="2500" b="1" baseline="-25000" dirty="0" smtClean="0">
                  <a:solidFill>
                    <a:srgbClr val="663300"/>
                  </a:solidFill>
                </a:rPr>
                <a:t>0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 = r(</a:t>
              </a:r>
              <a:r>
                <a:rPr lang="en-US" sz="2500" b="1" dirty="0" err="1" smtClean="0">
                  <a:solidFill>
                    <a:srgbClr val="663300"/>
                  </a:solidFill>
                </a:rPr>
                <a:t>t</a:t>
              </a:r>
              <a:r>
                <a:rPr lang="en-US" sz="2500" b="1" baseline="-25000" dirty="0" err="1" smtClean="0">
                  <a:solidFill>
                    <a:srgbClr val="663300"/>
                  </a:solidFill>
                </a:rPr>
                <a:t>t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 - t</a:t>
              </a:r>
              <a:r>
                <a:rPr lang="en-US" sz="2500" b="1" baseline="-25000" dirty="0" smtClean="0">
                  <a:solidFill>
                    <a:srgbClr val="663300"/>
                  </a:solidFill>
                </a:rPr>
                <a:t>0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)</a:t>
              </a:r>
              <a:endParaRPr lang="en-US" sz="2500" b="1" baseline="-25000" dirty="0" smtClean="0">
                <a:solidFill>
                  <a:srgbClr val="663300"/>
                </a:solidFill>
                <a:latin typeface="+mj-lt"/>
              </a:endParaRP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335280" y="2979747"/>
              <a:ext cx="274320" cy="276999"/>
            </a:xfrm>
            <a:prstGeom prst="rightArrow">
              <a:avLst>
                <a:gd name="adj1" fmla="val 50000"/>
                <a:gd name="adj2" fmla="val 6032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639346" y="3581400"/>
            <a:ext cx="42948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Raise each side to the </a:t>
            </a:r>
            <a:r>
              <a:rPr lang="en-US" sz="2200" b="1" i="1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power</a:t>
            </a:r>
            <a:endParaRPr lang="en-US" sz="2400" b="1" dirty="0">
              <a:solidFill>
                <a:srgbClr val="39471D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2000" y="4104382"/>
            <a:ext cx="3340229" cy="680769"/>
            <a:chOff x="762000" y="4104382"/>
            <a:chExt cx="3340229" cy="680769"/>
          </a:xfrm>
        </p:grpSpPr>
        <p:sp>
          <p:nvSpPr>
            <p:cNvPr id="52" name="Right Arrow 51"/>
            <p:cNvSpPr/>
            <p:nvPr/>
          </p:nvSpPr>
          <p:spPr>
            <a:xfrm>
              <a:off x="762000" y="4267200"/>
              <a:ext cx="274320" cy="276999"/>
            </a:xfrm>
            <a:prstGeom prst="rightArrow">
              <a:avLst>
                <a:gd name="adj1" fmla="val 50000"/>
                <a:gd name="adj2" fmla="val 6032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066800" y="4104382"/>
              <a:ext cx="3035429" cy="680769"/>
              <a:chOff x="1066800" y="4104382"/>
              <a:chExt cx="3035429" cy="680769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905000" y="4308097"/>
                <a:ext cx="784223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>
                    <a:solidFill>
                      <a:srgbClr val="663300"/>
                    </a:solidFill>
                    <a:latin typeface="+mj-lt"/>
                  </a:rPr>
                  <a:t>=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066800" y="4198888"/>
                <a:ext cx="685643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3100" b="1" i="1" dirty="0" smtClean="0">
                    <a:solidFill>
                      <a:srgbClr val="6633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3100" b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743200" y="4104382"/>
                <a:ext cx="135902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>
                    <a:solidFill>
                      <a:srgbClr val="663300"/>
                    </a:solidFill>
                  </a:rPr>
                  <a:t>ln</a:t>
                </a:r>
                <a:r>
                  <a:rPr lang="en-US" sz="2500" b="1" dirty="0" smtClean="0">
                    <a:solidFill>
                      <a:srgbClr val="663300"/>
                    </a:solidFill>
                  </a:rPr>
                  <a:t> N</a:t>
                </a:r>
                <a:r>
                  <a:rPr lang="en-US" sz="2500" b="1" baseline="-25000" dirty="0" smtClean="0">
                    <a:solidFill>
                      <a:srgbClr val="663300"/>
                    </a:solidFill>
                  </a:rPr>
                  <a:t>0</a:t>
                </a:r>
                <a:r>
                  <a:rPr lang="en-US" sz="2500" b="1" dirty="0" smtClean="0">
                    <a:solidFill>
                      <a:srgbClr val="663300"/>
                    </a:solidFill>
                  </a:rPr>
                  <a:t> + </a:t>
                </a:r>
                <a:r>
                  <a:rPr lang="en-US" sz="2500" b="1" dirty="0" err="1" smtClean="0">
                    <a:solidFill>
                      <a:srgbClr val="663300"/>
                    </a:solidFill>
                  </a:rPr>
                  <a:t>rt</a:t>
                </a:r>
                <a:endParaRPr lang="en-US" sz="2500" b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324100" y="4200436"/>
                <a:ext cx="685643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3100" b="1" i="1" dirty="0" smtClean="0">
                    <a:solidFill>
                      <a:srgbClr val="6633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3100" b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371443" y="4104382"/>
                <a:ext cx="940057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>
                    <a:solidFill>
                      <a:srgbClr val="663300"/>
                    </a:solidFill>
                  </a:rPr>
                  <a:t>ln</a:t>
                </a:r>
                <a:r>
                  <a:rPr lang="en-US" sz="2500" b="1" dirty="0" smtClean="0">
                    <a:solidFill>
                      <a:srgbClr val="663300"/>
                    </a:solidFill>
                  </a:rPr>
                  <a:t> </a:t>
                </a:r>
                <a:r>
                  <a:rPr lang="en-US" sz="2500" b="1" dirty="0" err="1" smtClean="0">
                    <a:solidFill>
                      <a:srgbClr val="663300"/>
                    </a:solidFill>
                  </a:rPr>
                  <a:t>N</a:t>
                </a:r>
                <a:r>
                  <a:rPr lang="en-US" sz="2500" b="1" baseline="-25000" dirty="0" err="1" smtClean="0">
                    <a:solidFill>
                      <a:srgbClr val="663300"/>
                    </a:solidFill>
                  </a:rPr>
                  <a:t>t</a:t>
                </a:r>
                <a:endParaRPr lang="en-US" sz="2500" b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450080" y="4038600"/>
            <a:ext cx="4008120" cy="759887"/>
            <a:chOff x="4450080" y="4038600"/>
            <a:chExt cx="4008120" cy="759887"/>
          </a:xfrm>
        </p:grpSpPr>
        <p:sp>
          <p:nvSpPr>
            <p:cNvPr id="58" name="Right Arrow 57"/>
            <p:cNvSpPr/>
            <p:nvPr/>
          </p:nvSpPr>
          <p:spPr>
            <a:xfrm>
              <a:off x="4450080" y="4267200"/>
              <a:ext cx="274320" cy="276999"/>
            </a:xfrm>
            <a:prstGeom prst="rightArrow">
              <a:avLst>
                <a:gd name="adj1" fmla="val 50000"/>
                <a:gd name="adj2" fmla="val 6032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4914900" y="4038600"/>
              <a:ext cx="3543300" cy="759887"/>
              <a:chOff x="4914900" y="4038600"/>
              <a:chExt cx="3543300" cy="759887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825970" y="4242315"/>
                <a:ext cx="784223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>
                    <a:solidFill>
                      <a:srgbClr val="663300"/>
                    </a:solidFill>
                    <a:latin typeface="+mj-lt"/>
                  </a:rPr>
                  <a:t>=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914900" y="4133106"/>
                <a:ext cx="685643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3100" b="1" i="1" dirty="0" smtClean="0">
                    <a:solidFill>
                      <a:srgbClr val="6633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3100" b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458107" y="4038600"/>
                <a:ext cx="1219357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>
                    <a:solidFill>
                      <a:srgbClr val="663300"/>
                    </a:solidFill>
                  </a:rPr>
                  <a:t>ln</a:t>
                </a:r>
                <a:r>
                  <a:rPr lang="en-US" sz="2500" b="1" dirty="0" smtClean="0">
                    <a:solidFill>
                      <a:srgbClr val="663300"/>
                    </a:solidFill>
                  </a:rPr>
                  <a:t> N</a:t>
                </a:r>
                <a:r>
                  <a:rPr lang="en-US" sz="2500" b="1" baseline="-25000" dirty="0" smtClean="0">
                    <a:solidFill>
                      <a:srgbClr val="663300"/>
                    </a:solidFill>
                  </a:rPr>
                  <a:t>0</a:t>
                </a:r>
                <a:endParaRPr lang="en-US" sz="2500" b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267607" y="4134654"/>
                <a:ext cx="685643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3100" b="1" i="1" dirty="0" smtClean="0">
                    <a:solidFill>
                      <a:srgbClr val="6633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3100" b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238593" y="4038600"/>
                <a:ext cx="940057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>
                    <a:solidFill>
                      <a:srgbClr val="663300"/>
                    </a:solidFill>
                  </a:rPr>
                  <a:t>ln</a:t>
                </a:r>
                <a:r>
                  <a:rPr lang="en-US" sz="2500" b="1" dirty="0" smtClean="0">
                    <a:solidFill>
                      <a:srgbClr val="663300"/>
                    </a:solidFill>
                  </a:rPr>
                  <a:t> </a:t>
                </a:r>
                <a:r>
                  <a:rPr lang="en-US" sz="2500" b="1" dirty="0" err="1" smtClean="0">
                    <a:solidFill>
                      <a:srgbClr val="663300"/>
                    </a:solidFill>
                  </a:rPr>
                  <a:t>N</a:t>
                </a:r>
                <a:r>
                  <a:rPr lang="en-US" sz="2500" b="1" baseline="-25000" dirty="0" err="1" smtClean="0">
                    <a:solidFill>
                      <a:srgbClr val="663300"/>
                    </a:solidFill>
                  </a:rPr>
                  <a:t>t</a:t>
                </a:r>
                <a:endParaRPr lang="en-US" sz="2500" b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753350" y="4038600"/>
                <a:ext cx="704850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>
                    <a:solidFill>
                      <a:srgbClr val="663300"/>
                    </a:solidFill>
                  </a:rPr>
                  <a:t>rt</a:t>
                </a:r>
                <a:endParaRPr lang="en-US" sz="2500" b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448550" y="4134654"/>
                <a:ext cx="685643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3300" b="1" i="1" dirty="0" smtClean="0">
                    <a:solidFill>
                      <a:srgbClr val="6633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3300" b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181850" y="4229100"/>
                <a:ext cx="784223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3100" b="1" dirty="0">
                    <a:solidFill>
                      <a:srgbClr val="663300"/>
                    </a:solidFill>
                    <a:latin typeface="+mj-lt"/>
                  </a:rPr>
                  <a:t>*</a:t>
                </a:r>
                <a:endParaRPr lang="en-US" sz="3100" b="1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</p:grpSp>
      </p:grpSp>
      <p:sp>
        <p:nvSpPr>
          <p:cNvPr id="67" name="Rectangle 66"/>
          <p:cNvSpPr/>
          <p:nvPr/>
        </p:nvSpPr>
        <p:spPr>
          <a:xfrm>
            <a:off x="2209800" y="4979313"/>
            <a:ext cx="2977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Apply general rule:</a:t>
            </a:r>
            <a:endParaRPr lang="en-US" sz="2400" b="1" dirty="0">
              <a:solidFill>
                <a:srgbClr val="39471D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724400" y="4838641"/>
            <a:ext cx="2057400" cy="663893"/>
            <a:chOff x="4724400" y="4838641"/>
            <a:chExt cx="2057400" cy="663893"/>
          </a:xfrm>
        </p:grpSpPr>
        <p:sp>
          <p:nvSpPr>
            <p:cNvPr id="68" name="Rectangle 67"/>
            <p:cNvSpPr/>
            <p:nvPr/>
          </p:nvSpPr>
          <p:spPr>
            <a:xfrm>
              <a:off x="5692777" y="5000298"/>
              <a:ext cx="784223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smtClean="0">
                  <a:solidFill>
                    <a:srgbClr val="39471D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724400" y="4933147"/>
              <a:ext cx="68564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100" b="1" i="1" dirty="0" smtClean="0">
                  <a:solidFill>
                    <a:srgbClr val="39471D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3100" b="1" baseline="-25000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96157" y="4924098"/>
              <a:ext cx="685643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100" b="1" i="1" dirty="0" smtClean="0">
                  <a:solidFill>
                    <a:srgbClr val="39471D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100" b="1" baseline="-25000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067143" y="4838641"/>
              <a:ext cx="940057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39471D"/>
                  </a:solidFill>
                  <a:latin typeface="Times New Roman" pitchFamily="18" charset="0"/>
                  <a:cs typeface="Times New Roman" pitchFamily="18" charset="0"/>
                </a:rPr>
                <a:t>ln</a:t>
              </a:r>
              <a:r>
                <a:rPr lang="en-US" sz="2500" b="1" dirty="0" smtClean="0">
                  <a:solidFill>
                    <a:srgbClr val="39471D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500" b="1" i="1" dirty="0" smtClean="0">
                  <a:solidFill>
                    <a:srgbClr val="39471D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500" b="1" dirty="0" smtClean="0">
                  <a:solidFill>
                    <a:srgbClr val="39471D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500" b="1" baseline="-25000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71800" y="5676900"/>
            <a:ext cx="2769712" cy="766356"/>
            <a:chOff x="2971800" y="5676900"/>
            <a:chExt cx="2769712" cy="766356"/>
          </a:xfrm>
        </p:grpSpPr>
        <p:sp>
          <p:nvSpPr>
            <p:cNvPr id="73" name="Right Arrow 72"/>
            <p:cNvSpPr/>
            <p:nvPr/>
          </p:nvSpPr>
          <p:spPr>
            <a:xfrm>
              <a:off x="2971800" y="5943600"/>
              <a:ext cx="274320" cy="276999"/>
            </a:xfrm>
            <a:prstGeom prst="rightArrow">
              <a:avLst>
                <a:gd name="adj1" fmla="val 50000"/>
                <a:gd name="adj2" fmla="val 6032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493770" y="5676900"/>
              <a:ext cx="2234282" cy="766356"/>
            </a:xfrm>
            <a:prstGeom prst="rect">
              <a:avLst/>
            </a:prstGeom>
            <a:solidFill>
              <a:srgbClr val="DDEFE3"/>
            </a:solidFill>
            <a:ln w="28575">
              <a:solidFill>
                <a:srgbClr val="3874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549283" y="5770056"/>
              <a:ext cx="219222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000" b="1" dirty="0" err="1" smtClean="0">
                  <a:solidFill>
                    <a:srgbClr val="663300"/>
                  </a:solidFill>
                  <a:latin typeface="+mj-lt"/>
                </a:rPr>
                <a:t>N</a:t>
              </a:r>
              <a:r>
                <a:rPr lang="en-US" sz="3000" b="1" baseline="-25000" dirty="0" err="1">
                  <a:solidFill>
                    <a:srgbClr val="663300"/>
                  </a:solidFill>
                  <a:latin typeface="+mj-lt"/>
                </a:rPr>
                <a:t>t</a:t>
              </a:r>
              <a:r>
                <a:rPr lang="en-US" sz="3000" b="1" dirty="0" smtClean="0">
                  <a:solidFill>
                    <a:srgbClr val="663300"/>
                  </a:solidFill>
                  <a:latin typeface="+mj-lt"/>
                </a:rPr>
                <a:t> = </a:t>
              </a:r>
              <a:r>
                <a:rPr lang="en-US" sz="3000" b="1" dirty="0" smtClean="0">
                  <a:solidFill>
                    <a:srgbClr val="663300"/>
                  </a:solidFill>
                </a:rPr>
                <a:t>N</a:t>
              </a:r>
              <a:r>
                <a:rPr lang="en-US" sz="3000" b="1" baseline="-25000" dirty="0" smtClean="0">
                  <a:solidFill>
                    <a:srgbClr val="663300"/>
                  </a:solidFill>
                </a:rPr>
                <a:t>0 </a:t>
              </a:r>
              <a:r>
                <a:rPr lang="en-US" sz="3000" b="1" i="1" dirty="0" err="1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000" b="1" baseline="30000" dirty="0" err="1" smtClean="0">
                  <a:solidFill>
                    <a:srgbClr val="663300"/>
                  </a:solidFill>
                </a:rPr>
                <a:t>rt</a:t>
              </a:r>
              <a:endParaRPr lang="en-US" sz="3000" b="1" baseline="30000" dirty="0" smtClean="0">
                <a:solidFill>
                  <a:srgbClr val="663300"/>
                </a:solidFill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48400" y="990600"/>
            <a:ext cx="2635468" cy="913650"/>
            <a:chOff x="6248400" y="990600"/>
            <a:chExt cx="2635468" cy="913650"/>
          </a:xfrm>
        </p:grpSpPr>
        <p:grpSp>
          <p:nvGrpSpPr>
            <p:cNvPr id="70" name="Group 69"/>
            <p:cNvGrpSpPr/>
            <p:nvPr/>
          </p:nvGrpSpPr>
          <p:grpSpPr>
            <a:xfrm>
              <a:off x="6705600" y="990600"/>
              <a:ext cx="2178268" cy="913650"/>
              <a:chOff x="5772150" y="1524000"/>
              <a:chExt cx="2178268" cy="91365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791854" y="1524000"/>
                <a:ext cx="875031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>
                    <a:solidFill>
                      <a:srgbClr val="663300"/>
                    </a:solidFill>
                    <a:cs typeface="Arial" pitchFamily="34" charset="0"/>
                  </a:rPr>
                  <a:t>1</a:t>
                </a:r>
                <a:endParaRPr lang="en-US" sz="2500" b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350218" y="1732746"/>
                <a:ext cx="1600200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i="1" dirty="0" err="1" smtClean="0">
                    <a:solidFill>
                      <a:srgbClr val="663300"/>
                    </a:solidFill>
                  </a:rPr>
                  <a:t>dN</a:t>
                </a:r>
                <a:r>
                  <a:rPr lang="en-US" sz="2500" b="1" dirty="0" smtClean="0">
                    <a:solidFill>
                      <a:srgbClr val="663300"/>
                    </a:solidFill>
                  </a:rPr>
                  <a:t> = r    </a:t>
                </a:r>
                <a:r>
                  <a:rPr lang="en-US" sz="2500" b="1" i="1" dirty="0" err="1" smtClean="0">
                    <a:solidFill>
                      <a:srgbClr val="663300"/>
                    </a:solidFill>
                  </a:rPr>
                  <a:t>dt</a:t>
                </a:r>
                <a:endParaRPr lang="en-US" sz="2500" b="1" i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6079580" y="1980450"/>
                <a:ext cx="320040" cy="0"/>
              </a:xfrm>
              <a:prstGeom prst="line">
                <a:avLst/>
              </a:prstGeom>
              <a:ln w="285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/>
              <p:cNvSpPr/>
              <p:nvPr/>
            </p:nvSpPr>
            <p:spPr>
              <a:xfrm>
                <a:off x="5812919" y="1960596"/>
                <a:ext cx="875031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>
                    <a:solidFill>
                      <a:srgbClr val="663300"/>
                    </a:solidFill>
                    <a:cs typeface="Arial" pitchFamily="34" charset="0"/>
                  </a:rPr>
                  <a:t>N</a:t>
                </a:r>
                <a:endParaRPr lang="en-US" sz="2500" b="1" baseline="-25000" dirty="0" smtClean="0">
                  <a:solidFill>
                    <a:srgbClr val="663300"/>
                  </a:solidFill>
                  <a:latin typeface="+mj-lt"/>
                </a:endParaRPr>
              </a:p>
            </p:txBody>
          </p:sp>
          <p:pic>
            <p:nvPicPr>
              <p:cNvPr id="78" name="Picture 12" descr="C:\Users\jaegeran\Desktop\FW364 Images\Integration symbol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5514" r="28354"/>
              <a:stretch/>
            </p:blipFill>
            <p:spPr bwMode="auto">
              <a:xfrm>
                <a:off x="5772150" y="1699260"/>
                <a:ext cx="289313" cy="548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12" descr="C:\Users\jaegeran\Desktop\FW364 Images\Integration symbol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5514" r="28354"/>
              <a:stretch/>
            </p:blipFill>
            <p:spPr bwMode="auto">
              <a:xfrm>
                <a:off x="7252136" y="1676400"/>
                <a:ext cx="289313" cy="548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0" name="Right Arrow 79"/>
            <p:cNvSpPr/>
            <p:nvPr/>
          </p:nvSpPr>
          <p:spPr>
            <a:xfrm>
              <a:off x="6248400" y="1314450"/>
              <a:ext cx="274320" cy="276999"/>
            </a:xfrm>
            <a:prstGeom prst="rightArrow">
              <a:avLst>
                <a:gd name="adj1" fmla="val 50000"/>
                <a:gd name="adj2" fmla="val 6032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304800" y="2067579"/>
            <a:ext cx="2977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Apply general rules:</a:t>
            </a:r>
            <a:endParaRPr lang="en-US" sz="2400" b="1" dirty="0">
              <a:solidFill>
                <a:srgbClr val="39471D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74151" y="1828800"/>
            <a:ext cx="2041307" cy="838200"/>
            <a:chOff x="2974151" y="1828800"/>
            <a:chExt cx="2041307" cy="838200"/>
          </a:xfrm>
        </p:grpSpPr>
        <p:pic>
          <p:nvPicPr>
            <p:cNvPr id="91" name="Picture 12" descr="C:\Users\jaegeran\Desktop\FW364 Images\Integration symbol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514" r="28354"/>
            <a:stretch/>
          </p:blipFill>
          <p:spPr bwMode="auto">
            <a:xfrm>
              <a:off x="2974151" y="1965434"/>
              <a:ext cx="289313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" name="Group 91"/>
            <p:cNvGrpSpPr/>
            <p:nvPr/>
          </p:nvGrpSpPr>
          <p:grpSpPr>
            <a:xfrm>
              <a:off x="3111066" y="1828800"/>
              <a:ext cx="1904392" cy="838200"/>
              <a:chOff x="764113" y="1524750"/>
              <a:chExt cx="1412607" cy="8382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764113" y="1524750"/>
                <a:ext cx="48154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>
                    <a:solidFill>
                      <a:srgbClr val="39471D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500" b="1" baseline="-25000" dirty="0" smtClean="0">
                  <a:solidFill>
                    <a:srgbClr val="39471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089601" y="1736566"/>
                <a:ext cx="108711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i="1" dirty="0" smtClean="0">
                    <a:solidFill>
                      <a:srgbClr val="39471D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  <a:r>
                  <a:rPr lang="en-US" sz="2500" b="1" dirty="0" smtClean="0">
                    <a:solidFill>
                      <a:srgbClr val="39471D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500" b="1" dirty="0" err="1" smtClean="0">
                    <a:solidFill>
                      <a:srgbClr val="39471D"/>
                    </a:solidFill>
                    <a:latin typeface="Times New Roman" pitchFamily="18" charset="0"/>
                    <a:cs typeface="Times New Roman" pitchFamily="18" charset="0"/>
                  </a:rPr>
                  <a:t>ln</a:t>
                </a:r>
                <a:r>
                  <a:rPr lang="en-US" sz="2500" b="1" dirty="0" smtClean="0">
                    <a:solidFill>
                      <a:srgbClr val="3947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i="1" dirty="0" smtClean="0">
                    <a:solidFill>
                      <a:srgbClr val="39471D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500" b="1" i="1" baseline="-25000" dirty="0" smtClean="0">
                  <a:solidFill>
                    <a:srgbClr val="39471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886900" y="1981200"/>
                <a:ext cx="237394" cy="0"/>
              </a:xfrm>
              <a:prstGeom prst="line">
                <a:avLst/>
              </a:prstGeom>
              <a:ln w="28575">
                <a:solidFill>
                  <a:srgbClr val="3947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ectangle 95"/>
              <p:cNvSpPr/>
              <p:nvPr/>
            </p:nvSpPr>
            <p:spPr>
              <a:xfrm>
                <a:off x="814723" y="1885896"/>
                <a:ext cx="376227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i="1" dirty="0" smtClean="0">
                    <a:solidFill>
                      <a:srgbClr val="39471D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500" b="1" i="1" baseline="-25000" dirty="0" smtClean="0">
                  <a:solidFill>
                    <a:srgbClr val="39471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7" name="Rectangle 96"/>
          <p:cNvSpPr/>
          <p:nvPr/>
        </p:nvSpPr>
        <p:spPr>
          <a:xfrm>
            <a:off x="4724400" y="2099772"/>
            <a:ext cx="12324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and:</a:t>
            </a:r>
            <a:endParaRPr lang="en-US" sz="2400" b="1" dirty="0">
              <a:solidFill>
                <a:srgbClr val="39471D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36249" y="1976387"/>
            <a:ext cx="1269606" cy="548640"/>
            <a:chOff x="5736249" y="1976387"/>
            <a:chExt cx="1269606" cy="548640"/>
          </a:xfrm>
        </p:grpSpPr>
        <p:sp>
          <p:nvSpPr>
            <p:cNvPr id="103" name="Rectangle 102"/>
            <p:cNvSpPr/>
            <p:nvPr/>
          </p:nvSpPr>
          <p:spPr>
            <a:xfrm>
              <a:off x="5788570" y="2041634"/>
              <a:ext cx="121728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i="1" dirty="0" smtClean="0">
                  <a:solidFill>
                    <a:srgbClr val="39471D"/>
                  </a:solidFill>
                  <a:latin typeface="Times New Roman" pitchFamily="18" charset="0"/>
                  <a:cs typeface="Times New Roman" pitchFamily="18" charset="0"/>
                </a:rPr>
                <a:t>dx</a:t>
              </a:r>
              <a:r>
                <a:rPr lang="en-US" sz="2500" b="1" dirty="0" smtClean="0">
                  <a:solidFill>
                    <a:srgbClr val="39471D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2500" b="1" i="1" dirty="0" smtClean="0">
                  <a:solidFill>
                    <a:srgbClr val="39471D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500" b="1" i="1" baseline="-25000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" name="Picture 12" descr="C:\Users\jaegeran\Desktop\FW364 Images\Integration symbol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514" r="28354"/>
            <a:stretch/>
          </p:blipFill>
          <p:spPr bwMode="auto">
            <a:xfrm>
              <a:off x="5736249" y="1976387"/>
              <a:ext cx="289313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" name="Rectangle 104"/>
          <p:cNvSpPr/>
          <p:nvPr/>
        </p:nvSpPr>
        <p:spPr>
          <a:xfrm>
            <a:off x="7161867" y="2077169"/>
            <a:ext cx="786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with:</a:t>
            </a:r>
            <a:endParaRPr lang="en-US" sz="2400" b="1" dirty="0">
              <a:solidFill>
                <a:srgbClr val="39471D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61978" y="1855113"/>
            <a:ext cx="596222" cy="874951"/>
            <a:chOff x="7861978" y="1855113"/>
            <a:chExt cx="596222" cy="874951"/>
          </a:xfrm>
        </p:grpSpPr>
        <p:pic>
          <p:nvPicPr>
            <p:cNvPr id="106" name="Picture 12" descr="C:\Users\jaegeran\Desktop\FW364 Images\Integration symbol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514" r="28354"/>
            <a:stretch/>
          </p:blipFill>
          <p:spPr bwMode="auto">
            <a:xfrm>
              <a:off x="7861978" y="2010930"/>
              <a:ext cx="289313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Rectangle 106"/>
            <p:cNvSpPr/>
            <p:nvPr/>
          </p:nvSpPr>
          <p:spPr>
            <a:xfrm>
              <a:off x="7955399" y="2299177"/>
              <a:ext cx="42660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39471D"/>
                  </a:solidFill>
                  <a:latin typeface="Arial Narrow" pitchFamily="34" charset="0"/>
                  <a:cs typeface="Arial" pitchFamily="34" charset="0"/>
                </a:rPr>
                <a:t>0</a:t>
              </a:r>
              <a:endParaRPr lang="en-US" sz="2400" b="1" dirty="0">
                <a:solidFill>
                  <a:srgbClr val="39471D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031599" y="1855113"/>
              <a:ext cx="42660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9471D"/>
                  </a:solidFill>
                  <a:latin typeface="Arial Narrow" pitchFamily="34" charset="0"/>
                  <a:cs typeface="Arial" pitchFamily="34" charset="0"/>
                </a:rPr>
                <a:t>t</a:t>
              </a:r>
              <a:endParaRPr lang="en-US" sz="2400" b="1" dirty="0">
                <a:solidFill>
                  <a:srgbClr val="39471D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81400" y="2879719"/>
            <a:ext cx="2753045" cy="477054"/>
            <a:chOff x="3581400" y="2879719"/>
            <a:chExt cx="2753045" cy="477054"/>
          </a:xfrm>
        </p:grpSpPr>
        <p:sp>
          <p:nvSpPr>
            <p:cNvPr id="49" name="Right Arrow 48"/>
            <p:cNvSpPr/>
            <p:nvPr/>
          </p:nvSpPr>
          <p:spPr>
            <a:xfrm>
              <a:off x="3581400" y="2970996"/>
              <a:ext cx="274320" cy="276999"/>
            </a:xfrm>
            <a:prstGeom prst="rightArrow">
              <a:avLst>
                <a:gd name="adj1" fmla="val 50000"/>
                <a:gd name="adj2" fmla="val 6032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733800" y="2879719"/>
              <a:ext cx="260064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663300"/>
                  </a:solidFill>
                </a:rPr>
                <a:t>ln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 </a:t>
              </a:r>
              <a:r>
                <a:rPr lang="en-US" sz="2500" b="1" dirty="0" err="1" smtClean="0">
                  <a:solidFill>
                    <a:srgbClr val="663300"/>
                  </a:solidFill>
                </a:rPr>
                <a:t>N</a:t>
              </a:r>
              <a:r>
                <a:rPr lang="en-US" sz="2500" b="1" baseline="-25000" dirty="0" err="1" smtClean="0">
                  <a:solidFill>
                    <a:srgbClr val="663300"/>
                  </a:solidFill>
                </a:rPr>
                <a:t>t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 - </a:t>
              </a:r>
              <a:r>
                <a:rPr lang="en-US" sz="2500" b="1" dirty="0" err="1" smtClean="0">
                  <a:solidFill>
                    <a:srgbClr val="663300"/>
                  </a:solidFill>
                </a:rPr>
                <a:t>ln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 N</a:t>
              </a:r>
              <a:r>
                <a:rPr lang="en-US" sz="2500" b="1" baseline="-25000" dirty="0" smtClean="0">
                  <a:solidFill>
                    <a:srgbClr val="663300"/>
                  </a:solidFill>
                </a:rPr>
                <a:t>0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 = </a:t>
              </a:r>
              <a:r>
                <a:rPr lang="en-US" sz="2500" b="1" dirty="0" err="1" smtClean="0">
                  <a:solidFill>
                    <a:srgbClr val="663300"/>
                  </a:solidFill>
                </a:rPr>
                <a:t>rt</a:t>
              </a:r>
              <a:endParaRPr lang="en-US" sz="2500" b="1" baseline="-25000" dirty="0" smtClean="0">
                <a:solidFill>
                  <a:srgbClr val="663300"/>
                </a:solidFill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78880" y="2875746"/>
            <a:ext cx="2712720" cy="477054"/>
            <a:chOff x="6278880" y="2875746"/>
            <a:chExt cx="2712720" cy="477054"/>
          </a:xfrm>
        </p:grpSpPr>
        <p:sp>
          <p:nvSpPr>
            <p:cNvPr id="40" name="Rectangle 39"/>
            <p:cNvSpPr/>
            <p:nvPr/>
          </p:nvSpPr>
          <p:spPr>
            <a:xfrm>
              <a:off x="6547862" y="2875746"/>
              <a:ext cx="244373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663300"/>
                  </a:solidFill>
                </a:rPr>
                <a:t>ln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 </a:t>
              </a:r>
              <a:r>
                <a:rPr lang="en-US" sz="2500" b="1" dirty="0" err="1" smtClean="0">
                  <a:solidFill>
                    <a:srgbClr val="663300"/>
                  </a:solidFill>
                </a:rPr>
                <a:t>N</a:t>
              </a:r>
              <a:r>
                <a:rPr lang="en-US" sz="2500" b="1" baseline="-25000" dirty="0" err="1" smtClean="0">
                  <a:solidFill>
                    <a:srgbClr val="663300"/>
                  </a:solidFill>
                </a:rPr>
                <a:t>t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 = </a:t>
              </a:r>
              <a:r>
                <a:rPr lang="en-US" sz="2500" b="1" dirty="0" err="1" smtClean="0">
                  <a:solidFill>
                    <a:srgbClr val="663300"/>
                  </a:solidFill>
                </a:rPr>
                <a:t>ln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 N</a:t>
              </a:r>
              <a:r>
                <a:rPr lang="en-US" sz="2500" b="1" baseline="-25000" dirty="0" smtClean="0">
                  <a:solidFill>
                    <a:srgbClr val="663300"/>
                  </a:solidFill>
                </a:rPr>
                <a:t>0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 + </a:t>
              </a:r>
              <a:r>
                <a:rPr lang="en-US" sz="2500" b="1" dirty="0" err="1" smtClean="0">
                  <a:solidFill>
                    <a:srgbClr val="663300"/>
                  </a:solidFill>
                </a:rPr>
                <a:t>rt</a:t>
              </a:r>
              <a:endParaRPr lang="en-US" sz="2500" b="1" baseline="-25000" dirty="0" smtClean="0">
                <a:solidFill>
                  <a:srgbClr val="663300"/>
                </a:solidFill>
                <a:latin typeface="+mj-lt"/>
              </a:endParaRPr>
            </a:p>
          </p:txBody>
        </p:sp>
        <p:sp>
          <p:nvSpPr>
            <p:cNvPr id="110" name="Right Arrow 109"/>
            <p:cNvSpPr/>
            <p:nvPr/>
          </p:nvSpPr>
          <p:spPr>
            <a:xfrm>
              <a:off x="6278880" y="2971800"/>
              <a:ext cx="274320" cy="276999"/>
            </a:xfrm>
            <a:prstGeom prst="rightArrow">
              <a:avLst>
                <a:gd name="adj1" fmla="val 50000"/>
                <a:gd name="adj2" fmla="val 6032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5715000" y="5867400"/>
            <a:ext cx="25298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Where </a:t>
            </a:r>
            <a:r>
              <a:rPr lang="en-US" sz="2200" b="1" i="1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= 2.718…</a:t>
            </a:r>
            <a:endParaRPr lang="en-US" sz="2400" b="1" dirty="0">
              <a:solidFill>
                <a:srgbClr val="39471D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2784" y="-23228"/>
            <a:ext cx="1695450" cy="1011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0" y="693464"/>
            <a:ext cx="9144000" cy="0"/>
          </a:xfrm>
          <a:prstGeom prst="line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4079"/>
            <a:ext cx="1711467" cy="1088921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899160" y="991350"/>
            <a:ext cx="7424173" cy="5229249"/>
            <a:chOff x="899160" y="991350"/>
            <a:chExt cx="7424173" cy="5229249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036320" y="991350"/>
              <a:ext cx="7287013" cy="5229249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899160" y="1022132"/>
              <a:ext cx="7332734" cy="5181054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67774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Predator-Prey Dynamics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0" y="3276600"/>
            <a:ext cx="88011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We’ll rely on our simulation software (Stella) to examine </a:t>
            </a:r>
            <a:r>
              <a:rPr lang="en-US" sz="2300" b="1" dirty="0" err="1" smtClean="0">
                <a:latin typeface="+mj-lt"/>
              </a:rPr>
              <a:t>V</a:t>
            </a:r>
            <a:r>
              <a:rPr lang="en-US" sz="2200" b="1" baseline="-25000" dirty="0" err="1" smtClean="0">
                <a:latin typeface="Arial Narrow" pitchFamily="34" charset="0"/>
              </a:rPr>
              <a:t>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300" b="1" dirty="0" err="1" smtClean="0">
                <a:latin typeface="+mj-lt"/>
              </a:rPr>
              <a:t>P</a:t>
            </a:r>
            <a:r>
              <a:rPr lang="en-US" sz="2300" b="1" baseline="-25000" dirty="0" err="1" smtClean="0">
                <a:latin typeface="+mj-lt"/>
              </a:rPr>
              <a:t>t</a:t>
            </a:r>
            <a:endParaRPr lang="en-US" sz="2300" b="1" baseline="-250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973759"/>
            <a:ext cx="88011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The predator-prey equations are solvable with calculus (integration)</a:t>
            </a: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i.e., can obtain equations to forecast 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V</a:t>
            </a:r>
            <a:r>
              <a:rPr lang="en-US" sz="2300" b="1" baseline="-25000" dirty="0" err="1" smtClean="0">
                <a:latin typeface="+mj-lt"/>
                <a:sym typeface="Wingdings" pitchFamily="2" charset="2"/>
              </a:rPr>
              <a:t>t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and 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P</a:t>
            </a:r>
            <a:r>
              <a:rPr lang="en-US" sz="2300" b="1" baseline="-25000" dirty="0" err="1" smtClean="0">
                <a:latin typeface="+mj-lt"/>
                <a:sym typeface="Wingdings" pitchFamily="2" charset="2"/>
              </a:rPr>
              <a:t>t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at any time</a:t>
            </a: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…but the math is pretty ridiculous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006096"/>
            <a:ext cx="88011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BUT, without simulating, we can learn something general about how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predators and prey interact by “</a:t>
            </a:r>
            <a:r>
              <a:rPr lang="en-US" sz="2200" b="1" u="sng" dirty="0" smtClean="0">
                <a:latin typeface="Arial Narrow" pitchFamily="34" charset="0"/>
              </a:rPr>
              <a:t>solving</a:t>
            </a:r>
            <a:r>
              <a:rPr lang="en-US" sz="2200" b="1" dirty="0" smtClean="0">
                <a:latin typeface="Arial Narrow" pitchFamily="34" charset="0"/>
              </a:rPr>
              <a:t> equations at equilibrium”</a:t>
            </a:r>
          </a:p>
          <a:p>
            <a:pPr algn="ctr"/>
            <a:endParaRPr lang="en-US" sz="2200" b="1" dirty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i.e., we can derive equations that tell us the abundance of predators and prey at </a:t>
            </a:r>
            <a:r>
              <a:rPr lang="en-US" sz="2200" b="1" u="sng" dirty="0" smtClean="0">
                <a:latin typeface="Arial Narrow" pitchFamily="34" charset="0"/>
              </a:rPr>
              <a:t>steady-state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(i.e., abundance not changing through time)</a:t>
            </a:r>
          </a:p>
        </p:txBody>
      </p:sp>
    </p:spTree>
    <p:extLst>
      <p:ext uri="{BB962C8B-B14F-4D97-AF65-F5344CB8AC3E}">
        <p14:creationId xmlns:p14="http://schemas.microsoft.com/office/powerpoint/2010/main" xmlns="" val="103635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3097" y="1752600"/>
            <a:ext cx="7725103" cy="48504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Equilibrium Solutions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t="6388" r="7230"/>
          <a:stretch/>
        </p:blipFill>
        <p:spPr bwMode="auto">
          <a:xfrm>
            <a:off x="1072374" y="1925038"/>
            <a:ext cx="7212406" cy="444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884217" y="2027809"/>
            <a:ext cx="6201530" cy="382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6053" y="4703174"/>
            <a:ext cx="3026854" cy="1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70" t="9604" r="14462" b="12562"/>
          <a:stretch/>
        </p:blipFill>
        <p:spPr bwMode="auto">
          <a:xfrm>
            <a:off x="1845445" y="2165560"/>
            <a:ext cx="3572118" cy="352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rc 4"/>
          <p:cNvSpPr/>
          <p:nvPr/>
        </p:nvSpPr>
        <p:spPr>
          <a:xfrm rot="8434995">
            <a:off x="1717389" y="5277539"/>
            <a:ext cx="291250" cy="456785"/>
          </a:xfrm>
          <a:prstGeom prst="arc">
            <a:avLst>
              <a:gd name="adj1" fmla="val 16200000"/>
              <a:gd name="adj2" fmla="val 2002487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915" y="2012043"/>
            <a:ext cx="2671832" cy="38224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73942" y="4961445"/>
            <a:ext cx="269871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73942" y="4126144"/>
            <a:ext cx="2698719" cy="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00986" y="3773612"/>
            <a:ext cx="2294174" cy="351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73124" y="6108532"/>
            <a:ext cx="2148510" cy="168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29681" y="3746882"/>
            <a:ext cx="1464049" cy="381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29681" y="4579891"/>
            <a:ext cx="1464049" cy="381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-765110" y="3580880"/>
            <a:ext cx="37847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latin typeface="Arial Narrow" pitchFamily="34" charset="0"/>
              </a:rPr>
              <a:t>Abundance (thousands)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25299" y="6145887"/>
            <a:ext cx="1587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latin typeface="Arial Narrow" pitchFamily="34" charset="0"/>
              </a:rPr>
              <a:t>Time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791200" y="2165560"/>
            <a:ext cx="1926966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latin typeface="Arial Narrow" pitchFamily="34" charset="0"/>
              </a:rPr>
              <a:t>Steady-state</a:t>
            </a:r>
          </a:p>
        </p:txBody>
      </p:sp>
    </p:spTree>
    <p:extLst>
      <p:ext uri="{BB962C8B-B14F-4D97-AF65-F5344CB8AC3E}">
        <p14:creationId xmlns:p14="http://schemas.microsoft.com/office/powerpoint/2010/main" xmlns="" val="21252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09951" y="1828800"/>
            <a:ext cx="4924098" cy="548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Equilibrium Solutions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6766" y="3048000"/>
            <a:ext cx="85948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What do </a:t>
            </a:r>
            <a:r>
              <a:rPr lang="en-US" sz="2300" b="1" dirty="0" err="1" smtClean="0">
                <a:latin typeface="+mj-lt"/>
              </a:rPr>
              <a:t>dV</a:t>
            </a:r>
            <a:r>
              <a:rPr lang="en-US" sz="2300" b="1" dirty="0" smtClean="0">
                <a:latin typeface="+mj-lt"/>
              </a:rPr>
              <a:t>/</a:t>
            </a:r>
            <a:r>
              <a:rPr lang="en-US" sz="2300" b="1" dirty="0" err="1" smtClean="0">
                <a:latin typeface="+mj-lt"/>
              </a:rPr>
              <a:t>dt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300" b="1" dirty="0" err="1" smtClean="0">
                <a:latin typeface="+mj-lt"/>
              </a:rPr>
              <a:t>dP</a:t>
            </a:r>
            <a:r>
              <a:rPr lang="en-US" sz="2300" b="1" dirty="0" smtClean="0">
                <a:latin typeface="+mj-lt"/>
              </a:rPr>
              <a:t>/</a:t>
            </a:r>
            <a:r>
              <a:rPr lang="en-US" sz="2300" b="1" dirty="0" err="1" smtClean="0">
                <a:latin typeface="+mj-lt"/>
              </a:rPr>
              <a:t>dt</a:t>
            </a:r>
            <a:r>
              <a:rPr lang="en-US" sz="2200" b="1" dirty="0" smtClean="0">
                <a:latin typeface="Arial Narrow" pitchFamily="34" charset="0"/>
              </a:rPr>
              <a:t> equal at steady-state?</a:t>
            </a: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	 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dV</a:t>
            </a:r>
            <a:r>
              <a:rPr lang="en-US" sz="2300" b="1" dirty="0" smtClean="0">
                <a:latin typeface="+mj-lt"/>
                <a:sym typeface="Wingdings" pitchFamily="2" charset="2"/>
              </a:rPr>
              <a:t>/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dt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and 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dP</a:t>
            </a:r>
            <a:r>
              <a:rPr lang="en-US" sz="2300" b="1" dirty="0" smtClean="0">
                <a:latin typeface="+mj-lt"/>
                <a:sym typeface="Wingdings" pitchFamily="2" charset="2"/>
              </a:rPr>
              <a:t>/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dt</a:t>
            </a:r>
            <a:r>
              <a:rPr lang="en-US" sz="2300" b="1" dirty="0" smtClean="0">
                <a:latin typeface="+mj-lt"/>
                <a:sym typeface="Wingdings" pitchFamily="2" charset="2"/>
              </a:rPr>
              <a:t> = 0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at steady-state! (abundance does not change)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50523" y="2483068"/>
            <a:ext cx="4632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You’ll need to do this in lab, so watch carefully!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058715" y="1884015"/>
            <a:ext cx="50265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solve the equations at steady-state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1000" y="4114800"/>
            <a:ext cx="81376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To solve at steady state, set both equations equal to zero: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97802" y="4648200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b="1" dirty="0" smtClean="0">
                <a:cs typeface="Arial" pitchFamily="34" charset="0"/>
              </a:rPr>
              <a:t>0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97802" y="5105400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b="1" dirty="0" smtClean="0">
                <a:cs typeface="Arial" pitchFamily="34" charset="0"/>
              </a:rPr>
              <a:t>0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00200" y="4671284"/>
            <a:ext cx="14977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Victim </a:t>
            </a:r>
            <a:r>
              <a:rPr lang="en-US" sz="2200" b="1" dirty="0" err="1" smtClean="0">
                <a:latin typeface="Arial Narrow" pitchFamily="34" charset="0"/>
              </a:rPr>
              <a:t>eqn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00200" y="5128484"/>
            <a:ext cx="190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Predator </a:t>
            </a:r>
            <a:r>
              <a:rPr lang="en-US" sz="2200" b="1" dirty="0" err="1" smtClean="0">
                <a:latin typeface="Arial Narrow" pitchFamily="34" charset="0"/>
              </a:rPr>
              <a:t>eqn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5638800"/>
            <a:ext cx="81376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To denote that we are solving for </a:t>
            </a:r>
            <a:r>
              <a:rPr lang="en-US" sz="2300" b="1" dirty="0" smtClean="0">
                <a:latin typeface="+mj-lt"/>
              </a:rPr>
              <a:t>V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300" b="1" dirty="0" smtClean="0">
                <a:latin typeface="+mj-lt"/>
              </a:rPr>
              <a:t>P</a:t>
            </a:r>
            <a:r>
              <a:rPr lang="en-US" sz="2200" b="1" dirty="0" smtClean="0">
                <a:latin typeface="Arial Narrow" pitchFamily="34" charset="0"/>
              </a:rPr>
              <a:t> abundance at </a:t>
            </a:r>
            <a:r>
              <a:rPr lang="en-US" sz="2200" b="1" u="sng" dirty="0" smtClean="0">
                <a:latin typeface="Arial Narrow" pitchFamily="34" charset="0"/>
              </a:rPr>
              <a:t>equilibrium</a:t>
            </a:r>
            <a:r>
              <a:rPr lang="en-US" sz="2200" b="1" dirty="0" smtClean="0">
                <a:latin typeface="Arial Narrow" pitchFamily="34" charset="0"/>
              </a:rPr>
              <a:t>,</a:t>
            </a:r>
          </a:p>
          <a:p>
            <a:r>
              <a:rPr lang="en-US" sz="2200" b="1" dirty="0">
                <a:latin typeface="Arial Narrow" pitchFamily="34" charset="0"/>
              </a:rPr>
              <a:t>w</a:t>
            </a:r>
            <a:r>
              <a:rPr lang="en-US" sz="2200" b="1" dirty="0" smtClean="0">
                <a:latin typeface="Arial Narrow" pitchFamily="34" charset="0"/>
              </a:rPr>
              <a:t>e’ll use </a:t>
            </a:r>
            <a:r>
              <a:rPr lang="en-US" sz="2300" b="1" dirty="0" smtClean="0">
                <a:latin typeface="+mj-lt"/>
              </a:rPr>
              <a:t>V*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300" b="1" dirty="0" smtClean="0">
                <a:latin typeface="+mj-lt"/>
              </a:rPr>
              <a:t>P*</a:t>
            </a:r>
          </a:p>
        </p:txBody>
      </p:sp>
    </p:spTree>
    <p:extLst>
      <p:ext uri="{BB962C8B-B14F-4D97-AF65-F5344CB8AC3E}">
        <p14:creationId xmlns:p14="http://schemas.microsoft.com/office/powerpoint/2010/main" xmlns="" val="22119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09951" y="1828800"/>
            <a:ext cx="4924098" cy="548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Equilibrium Solutions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6766" y="3048000"/>
            <a:ext cx="85948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What do </a:t>
            </a:r>
            <a:r>
              <a:rPr lang="en-US" sz="2300" b="1" dirty="0" err="1" smtClean="0">
                <a:latin typeface="+mj-lt"/>
              </a:rPr>
              <a:t>dV</a:t>
            </a:r>
            <a:r>
              <a:rPr lang="en-US" sz="2300" b="1" dirty="0" smtClean="0">
                <a:latin typeface="+mj-lt"/>
              </a:rPr>
              <a:t>/</a:t>
            </a:r>
            <a:r>
              <a:rPr lang="en-US" sz="2300" b="1" dirty="0" err="1" smtClean="0">
                <a:latin typeface="+mj-lt"/>
              </a:rPr>
              <a:t>dt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300" b="1" dirty="0" err="1" smtClean="0">
                <a:latin typeface="+mj-lt"/>
              </a:rPr>
              <a:t>dP</a:t>
            </a:r>
            <a:r>
              <a:rPr lang="en-US" sz="2300" b="1" dirty="0" smtClean="0">
                <a:latin typeface="+mj-lt"/>
              </a:rPr>
              <a:t>/</a:t>
            </a:r>
            <a:r>
              <a:rPr lang="en-US" sz="2300" b="1" dirty="0" err="1" smtClean="0">
                <a:latin typeface="+mj-lt"/>
              </a:rPr>
              <a:t>dt</a:t>
            </a:r>
            <a:r>
              <a:rPr lang="en-US" sz="2200" b="1" dirty="0" smtClean="0">
                <a:latin typeface="Arial Narrow" pitchFamily="34" charset="0"/>
              </a:rPr>
              <a:t> equal at steady-state?</a:t>
            </a: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	 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dV</a:t>
            </a:r>
            <a:r>
              <a:rPr lang="en-US" sz="2300" b="1" dirty="0" smtClean="0">
                <a:latin typeface="+mj-lt"/>
                <a:sym typeface="Wingdings" pitchFamily="2" charset="2"/>
              </a:rPr>
              <a:t>/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dt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and 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dP</a:t>
            </a:r>
            <a:r>
              <a:rPr lang="en-US" sz="2300" b="1" dirty="0" smtClean="0">
                <a:latin typeface="+mj-lt"/>
                <a:sym typeface="Wingdings" pitchFamily="2" charset="2"/>
              </a:rPr>
              <a:t>/</a:t>
            </a:r>
            <a:r>
              <a:rPr lang="en-US" sz="2300" b="1" dirty="0" err="1" smtClean="0">
                <a:latin typeface="+mj-lt"/>
                <a:sym typeface="Wingdings" pitchFamily="2" charset="2"/>
              </a:rPr>
              <a:t>dt</a:t>
            </a:r>
            <a:r>
              <a:rPr lang="en-US" sz="2300" b="1" dirty="0" smtClean="0">
                <a:latin typeface="+mj-lt"/>
                <a:sym typeface="Wingdings" pitchFamily="2" charset="2"/>
              </a:rPr>
              <a:t> = 0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at steady-state! (abundance does not change)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50523" y="2483068"/>
            <a:ext cx="4632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You’ll need to do this in lab, so watch carefully!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058715" y="1884015"/>
            <a:ext cx="50265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solve the equations at steady-state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1000" y="4114800"/>
            <a:ext cx="81376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To solve at steady state, set both equations equal to zero: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97802" y="4648200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b="1" dirty="0" smtClean="0">
                <a:cs typeface="Arial" pitchFamily="34" charset="0"/>
              </a:rPr>
              <a:t>0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*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*- </a:t>
            </a:r>
            <a:r>
              <a:rPr lang="en-US" sz="2500" b="1" dirty="0" err="1" smtClean="0"/>
              <a:t>aV</a:t>
            </a:r>
            <a:r>
              <a:rPr lang="en-US" sz="2500" b="1" dirty="0" smtClean="0"/>
              <a:t>*P*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97802" y="5105400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b="1" dirty="0" smtClean="0">
                <a:cs typeface="Arial" pitchFamily="34" charset="0"/>
              </a:rPr>
              <a:t>0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</a:t>
            </a:r>
            <a:r>
              <a:rPr lang="en-US" sz="2500" b="1" dirty="0" smtClean="0"/>
              <a:t>*P*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r>
              <a:rPr lang="en-US" sz="2500" b="1" dirty="0" smtClean="0"/>
              <a:t>*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00200" y="4671284"/>
            <a:ext cx="14977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Victim </a:t>
            </a:r>
            <a:r>
              <a:rPr lang="en-US" sz="2200" b="1" dirty="0" err="1" smtClean="0">
                <a:latin typeface="Arial Narrow" pitchFamily="34" charset="0"/>
              </a:rPr>
              <a:t>eqn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00200" y="5128484"/>
            <a:ext cx="190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Predator </a:t>
            </a:r>
            <a:r>
              <a:rPr lang="en-US" sz="2200" b="1" dirty="0" err="1" smtClean="0">
                <a:latin typeface="Arial Narrow" pitchFamily="34" charset="0"/>
              </a:rPr>
              <a:t>eqn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1000" y="5638800"/>
            <a:ext cx="81376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To denote that we are solving for </a:t>
            </a:r>
            <a:r>
              <a:rPr lang="en-US" sz="2300" b="1" dirty="0" smtClean="0">
                <a:latin typeface="+mj-lt"/>
              </a:rPr>
              <a:t>V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300" b="1" dirty="0" smtClean="0">
                <a:latin typeface="+mj-lt"/>
              </a:rPr>
              <a:t>P</a:t>
            </a:r>
            <a:r>
              <a:rPr lang="en-US" sz="2200" b="1" dirty="0" smtClean="0">
                <a:latin typeface="Arial Narrow" pitchFamily="34" charset="0"/>
              </a:rPr>
              <a:t> abundance at </a:t>
            </a:r>
            <a:r>
              <a:rPr lang="en-US" sz="2200" b="1" u="sng" dirty="0" smtClean="0">
                <a:latin typeface="Arial Narrow" pitchFamily="34" charset="0"/>
              </a:rPr>
              <a:t>equilibrium</a:t>
            </a:r>
            <a:r>
              <a:rPr lang="en-US" sz="2200" b="1" dirty="0" smtClean="0">
                <a:latin typeface="Arial Narrow" pitchFamily="34" charset="0"/>
              </a:rPr>
              <a:t>,</a:t>
            </a:r>
          </a:p>
          <a:p>
            <a:r>
              <a:rPr lang="en-US" sz="2200" b="1" dirty="0">
                <a:latin typeface="Arial Narrow" pitchFamily="34" charset="0"/>
              </a:rPr>
              <a:t>w</a:t>
            </a:r>
            <a:r>
              <a:rPr lang="en-US" sz="2200" b="1" dirty="0" smtClean="0">
                <a:latin typeface="Arial Narrow" pitchFamily="34" charset="0"/>
              </a:rPr>
              <a:t>e’ll use </a:t>
            </a:r>
            <a:r>
              <a:rPr lang="en-US" sz="2300" b="1" dirty="0" smtClean="0">
                <a:latin typeface="+mj-lt"/>
              </a:rPr>
              <a:t>V*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300" b="1" dirty="0" smtClean="0">
                <a:latin typeface="+mj-lt"/>
              </a:rPr>
              <a:t>P*</a:t>
            </a:r>
          </a:p>
        </p:txBody>
      </p:sp>
    </p:spTree>
    <p:extLst>
      <p:ext uri="{BB962C8B-B14F-4D97-AF65-F5344CB8AC3E}">
        <p14:creationId xmlns:p14="http://schemas.microsoft.com/office/powerpoint/2010/main" xmlns="" val="11979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Equilibrium Solutions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5800" y="1656546"/>
            <a:ext cx="3438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Solution for prey equation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4850" y="2113746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cs typeface="Arial" pitchFamily="34" charset="0"/>
              </a:rPr>
              <a:t>0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*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*- </a:t>
            </a:r>
            <a:r>
              <a:rPr lang="en-US" sz="2500" b="1" dirty="0" err="1" smtClean="0"/>
              <a:t>aV</a:t>
            </a:r>
            <a:r>
              <a:rPr lang="en-US" sz="2500" b="1" dirty="0" smtClean="0"/>
              <a:t>*P*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0408" y="2667000"/>
            <a:ext cx="8799792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Key question</a:t>
            </a:r>
            <a:r>
              <a:rPr lang="en-US" sz="2200" b="1" dirty="0" smtClean="0">
                <a:latin typeface="Arial Narrow" pitchFamily="34" charset="0"/>
              </a:rPr>
              <a:t>: What are we solving for?</a:t>
            </a:r>
          </a:p>
          <a:p>
            <a:r>
              <a:rPr lang="en-US" sz="2200" b="1" dirty="0" smtClean="0">
                <a:latin typeface="Arial Narrow" pitchFamily="34" charset="0"/>
              </a:rPr>
              <a:t>i.e., what variable (V* or P*) are we trying to isolate?</a:t>
            </a:r>
          </a:p>
          <a:p>
            <a:endParaRPr lang="en-US" sz="10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latin typeface="Arial Narrow" pitchFamily="34" charset="0"/>
              </a:rPr>
              <a:t>We use the prey equation to solve for predator abundance, P*!</a:t>
            </a:r>
          </a:p>
          <a:p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u="sng" dirty="0" smtClean="0">
                <a:latin typeface="Arial Narrow" pitchFamily="34" charset="0"/>
              </a:rPr>
              <a:t>Why</a:t>
            </a:r>
            <a:r>
              <a:rPr lang="en-US" sz="2200" b="1" dirty="0" smtClean="0">
                <a:latin typeface="Arial Narrow" pitchFamily="34" charset="0"/>
              </a:rPr>
              <a:t>?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Think of solving for factors that </a:t>
            </a:r>
            <a:r>
              <a:rPr lang="en-US" sz="2200" b="1" u="sng" dirty="0" smtClean="0">
                <a:latin typeface="Arial Narrow" pitchFamily="34" charset="0"/>
              </a:rPr>
              <a:t>determine</a:t>
            </a:r>
            <a:r>
              <a:rPr lang="en-US" sz="2200" b="1" dirty="0" smtClean="0">
                <a:latin typeface="Arial Narrow" pitchFamily="34" charset="0"/>
              </a:rPr>
              <a:t> predator and prey abundance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76" y="5029200"/>
            <a:ext cx="80693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200" b="1" dirty="0" smtClean="0">
                <a:latin typeface="Arial Narrow" pitchFamily="34" charset="0"/>
              </a:rPr>
              <a:t>i.e., growth of prey determines predator equilibrium abundance</a:t>
            </a:r>
          </a:p>
          <a:p>
            <a:pPr marL="1717675" lvl="2" indent="-346075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So we solve prey equation for predator equilibrium</a:t>
            </a:r>
          </a:p>
          <a:p>
            <a:pPr lvl="2"/>
            <a:endParaRPr lang="en-US" sz="1000" b="1" dirty="0" smtClean="0">
              <a:latin typeface="Arial Narrow" pitchFamily="34" charset="0"/>
              <a:sym typeface="Wingdings" pitchFamily="2" charset="2"/>
            </a:endParaRPr>
          </a:p>
          <a:p>
            <a:pPr lvl="2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i.e., predation determines prey equilibrium abundance</a:t>
            </a:r>
          </a:p>
          <a:p>
            <a:pPr marL="1765300" lvl="2" indent="-393700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So we solve predator equation for prey equilibrium 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5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490364" y="5572232"/>
            <a:ext cx="1783606" cy="1087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Equilibrium Solutions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7263" y="1656546"/>
            <a:ext cx="3438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Solution for prey equation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2079" y="2113746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cs typeface="Arial" pitchFamily="34" charset="0"/>
              </a:rPr>
              <a:t>0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*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*- </a:t>
            </a:r>
            <a:r>
              <a:rPr lang="en-US" sz="2500" b="1" dirty="0" err="1" smtClean="0"/>
              <a:t>aV</a:t>
            </a:r>
            <a:r>
              <a:rPr lang="en-US" sz="2500" b="1" dirty="0" smtClean="0"/>
              <a:t>*P*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2034" y="2572445"/>
            <a:ext cx="190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Solving for P*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2664" y="3364478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/>
              <a:t>aV</a:t>
            </a:r>
            <a:r>
              <a:rPr lang="en-US" sz="2500" b="1" dirty="0"/>
              <a:t>*P*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*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*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2235495" y="5184375"/>
            <a:ext cx="259257" cy="309764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2235495" y="3022747"/>
            <a:ext cx="259257" cy="309764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2664" y="4311867"/>
            <a:ext cx="3400098" cy="913527"/>
            <a:chOff x="672664" y="4481780"/>
            <a:chExt cx="3400098" cy="913527"/>
          </a:xfrm>
        </p:grpSpPr>
        <p:sp>
          <p:nvSpPr>
            <p:cNvPr id="16" name="Rectangle 15"/>
            <p:cNvSpPr/>
            <p:nvPr/>
          </p:nvSpPr>
          <p:spPr>
            <a:xfrm>
              <a:off x="998483" y="4918253"/>
              <a:ext cx="89863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/>
                <a:t>aV</a:t>
              </a:r>
              <a:r>
                <a:rPr lang="en-US" sz="2500" b="1" dirty="0" smtClean="0"/>
                <a:t>*</a:t>
              </a:r>
              <a:endParaRPr lang="en-US" sz="2500" b="1" baseline="-25000" dirty="0" smtClean="0">
                <a:latin typeface="+mj-lt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41483" y="4938107"/>
              <a:ext cx="1447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90449" y="4947155"/>
              <a:ext cx="731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430517" y="4918253"/>
              <a:ext cx="89863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/>
                <a:t>aV</a:t>
              </a:r>
              <a:r>
                <a:rPr lang="en-US" sz="2500" b="1" dirty="0" smtClean="0"/>
                <a:t>*</a:t>
              </a:r>
              <a:endParaRPr lang="en-US" sz="2500" b="1" baseline="-25000" dirty="0" smtClean="0"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2664" y="4481780"/>
              <a:ext cx="340009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/>
                <a:t>aV</a:t>
              </a:r>
              <a:r>
                <a:rPr lang="en-US" sz="2500" b="1" dirty="0"/>
                <a:t>*P* </a:t>
              </a:r>
              <a:r>
                <a:rPr lang="en-US" sz="2500" b="1" dirty="0" smtClean="0"/>
                <a:t>= </a:t>
              </a:r>
              <a:r>
                <a:rPr lang="en-US" sz="2500" b="1" dirty="0" err="1" smtClean="0"/>
                <a:t>b</a:t>
              </a:r>
              <a:r>
                <a:rPr lang="en-US" sz="2500" b="1" baseline="-25000" dirty="0" err="1" smtClean="0"/>
                <a:t>v</a:t>
              </a:r>
              <a:r>
                <a:rPr lang="en-US" sz="2500" b="1" dirty="0" err="1" smtClean="0"/>
                <a:t>V</a:t>
              </a:r>
              <a:r>
                <a:rPr lang="en-US" sz="2500" b="1" dirty="0" smtClean="0"/>
                <a:t>* - </a:t>
              </a:r>
              <a:r>
                <a:rPr lang="en-US" sz="2500" b="1" dirty="0" err="1" smtClean="0"/>
                <a:t>d</a:t>
              </a:r>
              <a:r>
                <a:rPr lang="en-US" sz="2500" b="1" baseline="-25000" dirty="0" err="1" smtClean="0"/>
                <a:t>v</a:t>
              </a:r>
              <a:r>
                <a:rPr lang="en-US" sz="2500" b="1" dirty="0" err="1" smtClean="0"/>
                <a:t>V</a:t>
              </a:r>
              <a:r>
                <a:rPr lang="en-US" sz="2500" b="1" dirty="0" smtClean="0"/>
                <a:t>*</a:t>
              </a:r>
              <a:endParaRPr lang="en-US" sz="2500" b="1" baseline="-25000" dirty="0" smtClean="0">
                <a:latin typeface="+mj-lt"/>
              </a:endParaRPr>
            </a:p>
          </p:txBody>
        </p:sp>
      </p:grpSp>
      <p:sp>
        <p:nvSpPr>
          <p:cNvPr id="34" name="Right Arrow 33"/>
          <p:cNvSpPr/>
          <p:nvPr/>
        </p:nvSpPr>
        <p:spPr>
          <a:xfrm rot="5400000">
            <a:off x="2235495" y="3937147"/>
            <a:ext cx="259257" cy="309764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32034" y="5621277"/>
            <a:ext cx="1889234" cy="989727"/>
            <a:chOff x="1345328" y="5715873"/>
            <a:chExt cx="1889234" cy="98972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246066" y="6248400"/>
              <a:ext cx="8229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2228196" y="6228546"/>
              <a:ext cx="89863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smtClean="0"/>
                <a:t>a</a:t>
              </a:r>
              <a:endParaRPr lang="en-US" sz="2500" b="1" baseline="-25000" dirty="0" smtClean="0">
                <a:latin typeface="+mj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85257" y="5715873"/>
              <a:ext cx="114930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/>
                <a:t>b</a:t>
              </a:r>
              <a:r>
                <a:rPr lang="en-US" sz="2500" b="1" baseline="-25000" dirty="0" err="1" smtClean="0"/>
                <a:t>v</a:t>
              </a:r>
              <a:r>
                <a:rPr lang="en-US" sz="2500" b="1" dirty="0" smtClean="0"/>
                <a:t> - d</a:t>
              </a:r>
              <a:r>
                <a:rPr lang="en-US" sz="2500" b="1" baseline="-25000" dirty="0" smtClean="0"/>
                <a:t>v</a:t>
              </a:r>
              <a:endParaRPr lang="en-US" sz="2500" b="1" baseline="-25000" dirty="0" smtClean="0">
                <a:latin typeface="+mj-l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345328" y="6019800"/>
              <a:ext cx="89863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smtClean="0"/>
                <a:t>P* =</a:t>
              </a:r>
              <a:endParaRPr lang="en-US" sz="2500" b="1" baseline="-25000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533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4" grpId="0"/>
      <p:bldP spid="15" grpId="0" animBg="1"/>
      <p:bldP spid="23" grpId="0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077890" y="4704234"/>
            <a:ext cx="1554480" cy="1087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41362" y="3526276"/>
            <a:ext cx="2765246" cy="5354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Equilibrium Solutions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68766" y="1660634"/>
            <a:ext cx="37429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Solution for predator equation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76196" y="2111118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cs typeface="Arial" pitchFamily="34" charset="0"/>
              </a:rPr>
              <a:t>0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</a:t>
            </a:r>
            <a:r>
              <a:rPr lang="en-US" sz="2500" b="1" dirty="0" smtClean="0"/>
              <a:t>*P*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r>
              <a:rPr lang="en-US" sz="2500" b="1" dirty="0" smtClean="0"/>
              <a:t>*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67400" y="2575034"/>
            <a:ext cx="190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Solving for V*</a:t>
            </a:r>
          </a:p>
        </p:txBody>
      </p:sp>
      <p:sp>
        <p:nvSpPr>
          <p:cNvPr id="35" name="Right Arrow 34"/>
          <p:cNvSpPr/>
          <p:nvPr/>
        </p:nvSpPr>
        <p:spPr>
          <a:xfrm rot="5400000">
            <a:off x="6694357" y="3098947"/>
            <a:ext cx="259257" cy="309764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28596" y="3578811"/>
            <a:ext cx="27877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See practice problems!</a:t>
            </a:r>
          </a:p>
        </p:txBody>
      </p:sp>
      <p:sp>
        <p:nvSpPr>
          <p:cNvPr id="44" name="Right Arrow 43"/>
          <p:cNvSpPr/>
          <p:nvPr/>
        </p:nvSpPr>
        <p:spPr>
          <a:xfrm rot="5400000">
            <a:off x="6699322" y="4255957"/>
            <a:ext cx="259257" cy="309764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118341" y="4741912"/>
            <a:ext cx="1425459" cy="989727"/>
            <a:chOff x="1471456" y="5715873"/>
            <a:chExt cx="1425459" cy="98972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293364" y="62484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169077" y="6228546"/>
              <a:ext cx="72783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smtClean="0"/>
                <a:t>ac</a:t>
              </a:r>
              <a:endParaRPr lang="en-US" sz="2500" b="1" baseline="-25000" dirty="0" smtClean="0">
                <a:latin typeface="+mj-l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251557" y="5715873"/>
              <a:ext cx="63485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/>
                <a:t>d</a:t>
              </a:r>
              <a:r>
                <a:rPr lang="en-US" sz="2500" b="1" baseline="-25000" dirty="0" err="1"/>
                <a:t>p</a:t>
              </a:r>
              <a:endParaRPr lang="en-US" sz="2500" b="1" baseline="-25000" dirty="0" smtClean="0">
                <a:latin typeface="+mj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71456" y="6019800"/>
              <a:ext cx="89863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/>
                <a:t>V</a:t>
              </a:r>
              <a:r>
                <a:rPr lang="en-US" sz="2500" b="1" dirty="0" smtClean="0"/>
                <a:t>* =</a:t>
              </a:r>
              <a:endParaRPr lang="en-US" sz="2500" b="1" baseline="-25000" dirty="0" smtClean="0">
                <a:latin typeface="+mj-lt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490364" y="5572232"/>
            <a:ext cx="1783606" cy="1087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7263" y="1656546"/>
            <a:ext cx="3438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Solution for prey equation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12079" y="2113746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cs typeface="Arial" pitchFamily="34" charset="0"/>
              </a:rPr>
              <a:t>0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*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*- </a:t>
            </a:r>
            <a:r>
              <a:rPr lang="en-US" sz="2500" b="1" dirty="0" err="1" smtClean="0"/>
              <a:t>aV</a:t>
            </a:r>
            <a:r>
              <a:rPr lang="en-US" sz="2500" b="1" dirty="0" smtClean="0"/>
              <a:t>*P*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32034" y="2572445"/>
            <a:ext cx="190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Solving for P*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72664" y="3364478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/>
              <a:t>aV</a:t>
            </a:r>
            <a:r>
              <a:rPr lang="en-US" sz="2500" b="1" dirty="0"/>
              <a:t>*P*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*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*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57" name="Right Arrow 56"/>
          <p:cNvSpPr/>
          <p:nvPr/>
        </p:nvSpPr>
        <p:spPr>
          <a:xfrm rot="5400000">
            <a:off x="2235495" y="5184375"/>
            <a:ext cx="259257" cy="309764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5400000">
            <a:off x="2235495" y="3022747"/>
            <a:ext cx="259257" cy="309764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672664" y="4311867"/>
            <a:ext cx="3400098" cy="913527"/>
            <a:chOff x="672664" y="4481780"/>
            <a:chExt cx="3400098" cy="913527"/>
          </a:xfrm>
        </p:grpSpPr>
        <p:sp>
          <p:nvSpPr>
            <p:cNvPr id="60" name="Rectangle 59"/>
            <p:cNvSpPr/>
            <p:nvPr/>
          </p:nvSpPr>
          <p:spPr>
            <a:xfrm>
              <a:off x="998483" y="4918253"/>
              <a:ext cx="89863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/>
                <a:t>aV</a:t>
              </a:r>
              <a:r>
                <a:rPr lang="en-US" sz="2500" b="1" dirty="0" smtClean="0"/>
                <a:t>*</a:t>
              </a:r>
              <a:endParaRPr lang="en-US" sz="2500" b="1" baseline="-25000" dirty="0" smtClean="0">
                <a:latin typeface="+mj-lt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141483" y="4938107"/>
              <a:ext cx="1447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090449" y="4947155"/>
              <a:ext cx="731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2430517" y="4918253"/>
              <a:ext cx="89863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/>
                <a:t>aV</a:t>
              </a:r>
              <a:r>
                <a:rPr lang="en-US" sz="2500" b="1" dirty="0" smtClean="0"/>
                <a:t>*</a:t>
              </a:r>
              <a:endParaRPr lang="en-US" sz="2500" b="1" baseline="-25000" dirty="0" smtClean="0">
                <a:latin typeface="+mj-l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72664" y="4481780"/>
              <a:ext cx="340009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/>
                <a:t>aV</a:t>
              </a:r>
              <a:r>
                <a:rPr lang="en-US" sz="2500" b="1" dirty="0"/>
                <a:t>*P* </a:t>
              </a:r>
              <a:r>
                <a:rPr lang="en-US" sz="2500" b="1" dirty="0" smtClean="0"/>
                <a:t>= </a:t>
              </a:r>
              <a:r>
                <a:rPr lang="en-US" sz="2500" b="1" dirty="0" err="1" smtClean="0"/>
                <a:t>b</a:t>
              </a:r>
              <a:r>
                <a:rPr lang="en-US" sz="2500" b="1" baseline="-25000" dirty="0" err="1" smtClean="0"/>
                <a:t>v</a:t>
              </a:r>
              <a:r>
                <a:rPr lang="en-US" sz="2500" b="1" dirty="0" err="1" smtClean="0"/>
                <a:t>V</a:t>
              </a:r>
              <a:r>
                <a:rPr lang="en-US" sz="2500" b="1" dirty="0" smtClean="0"/>
                <a:t>* - </a:t>
              </a:r>
              <a:r>
                <a:rPr lang="en-US" sz="2500" b="1" dirty="0" err="1" smtClean="0"/>
                <a:t>d</a:t>
              </a:r>
              <a:r>
                <a:rPr lang="en-US" sz="2500" b="1" baseline="-25000" dirty="0" err="1" smtClean="0"/>
                <a:t>v</a:t>
              </a:r>
              <a:r>
                <a:rPr lang="en-US" sz="2500" b="1" dirty="0" err="1" smtClean="0"/>
                <a:t>V</a:t>
              </a:r>
              <a:r>
                <a:rPr lang="en-US" sz="2500" b="1" dirty="0" smtClean="0"/>
                <a:t>*</a:t>
              </a:r>
              <a:endParaRPr lang="en-US" sz="2500" b="1" baseline="-25000" dirty="0" smtClean="0">
                <a:latin typeface="+mj-lt"/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 rot="5400000">
            <a:off x="2235495" y="3937147"/>
            <a:ext cx="259257" cy="309764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1432034" y="5621277"/>
            <a:ext cx="1889234" cy="989727"/>
            <a:chOff x="1345328" y="5715873"/>
            <a:chExt cx="1889234" cy="989727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246066" y="6248400"/>
              <a:ext cx="8229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2228196" y="6228546"/>
              <a:ext cx="89863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smtClean="0"/>
                <a:t>a</a:t>
              </a:r>
              <a:endParaRPr lang="en-US" sz="2500" b="1" baseline="-25000" dirty="0" smtClean="0">
                <a:latin typeface="+mj-lt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85257" y="5715873"/>
              <a:ext cx="114930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/>
                <a:t>b</a:t>
              </a:r>
              <a:r>
                <a:rPr lang="en-US" sz="2500" b="1" baseline="-25000" dirty="0" err="1" smtClean="0"/>
                <a:t>v</a:t>
              </a:r>
              <a:r>
                <a:rPr lang="en-US" sz="2500" b="1" dirty="0" smtClean="0"/>
                <a:t> - d</a:t>
              </a:r>
              <a:r>
                <a:rPr lang="en-US" sz="2500" b="1" baseline="-25000" dirty="0" smtClean="0"/>
                <a:t>v</a:t>
              </a:r>
              <a:endParaRPr lang="en-US" sz="2500" b="1" baseline="-25000" dirty="0" smtClean="0">
                <a:latin typeface="+mj-l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345328" y="6019800"/>
              <a:ext cx="89863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smtClean="0"/>
                <a:t>P* =</a:t>
              </a:r>
              <a:endParaRPr lang="en-US" sz="2500" b="1" baseline="-25000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790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0" animBg="1"/>
      <p:bldP spid="35" grpId="0" animBg="1"/>
      <p:bldP spid="39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Recap from Last Class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9869" y="914400"/>
            <a:ext cx="4100271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100271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2408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2132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56922" y="986512"/>
            <a:ext cx="26626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30162" y="974834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162" y="2011501"/>
            <a:ext cx="8318936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Developed predator and prey growth (i.e., rate of change) models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(instantaneous rates)</a:t>
            </a:r>
          </a:p>
          <a:p>
            <a:pPr algn="ctr"/>
            <a:endParaRPr lang="en-US" sz="22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Look very similar to previous single population growth model:</a:t>
            </a:r>
          </a:p>
          <a:p>
            <a:pPr algn="ctr"/>
            <a:endParaRPr lang="en-US" sz="1000" b="1" dirty="0" smtClean="0">
              <a:latin typeface="Arial Narrow" pitchFamily="34" charset="0"/>
            </a:endParaRPr>
          </a:p>
          <a:p>
            <a:pPr algn="ctr"/>
            <a:r>
              <a:rPr lang="en-US" sz="2300" b="1" dirty="0" err="1" smtClean="0">
                <a:latin typeface="+mj-lt"/>
              </a:rPr>
              <a:t>dN</a:t>
            </a:r>
            <a:r>
              <a:rPr lang="en-US" sz="2300" b="1" dirty="0" smtClean="0">
                <a:latin typeface="+mj-lt"/>
              </a:rPr>
              <a:t>/</a:t>
            </a:r>
            <a:r>
              <a:rPr lang="en-US" sz="2300" b="1" dirty="0" err="1" smtClean="0">
                <a:latin typeface="+mj-lt"/>
              </a:rPr>
              <a:t>dt</a:t>
            </a:r>
            <a:r>
              <a:rPr lang="en-US" sz="2300" b="1" dirty="0" smtClean="0">
                <a:latin typeface="+mj-lt"/>
              </a:rPr>
              <a:t> </a:t>
            </a:r>
            <a:r>
              <a:rPr lang="en-US" sz="2300" b="1" dirty="0">
                <a:latin typeface="+mj-lt"/>
              </a:rPr>
              <a:t>= </a:t>
            </a:r>
            <a:r>
              <a:rPr lang="en-US" sz="2300" b="1" dirty="0" err="1">
                <a:latin typeface="+mj-lt"/>
              </a:rPr>
              <a:t>bN</a:t>
            </a:r>
            <a:r>
              <a:rPr lang="en-US" sz="2300" b="1" dirty="0">
                <a:latin typeface="+mj-lt"/>
              </a:rPr>
              <a:t> </a:t>
            </a:r>
            <a:r>
              <a:rPr lang="en-US" sz="2300" b="1" dirty="0" smtClean="0">
                <a:latin typeface="+mj-lt"/>
              </a:rPr>
              <a:t>– </a:t>
            </a:r>
            <a:r>
              <a:rPr lang="en-US" sz="2300" b="1" dirty="0" err="1" smtClean="0">
                <a:latin typeface="+mj-lt"/>
              </a:rPr>
              <a:t>dN</a:t>
            </a:r>
            <a:endParaRPr lang="en-US" sz="2300" b="1" dirty="0" smtClean="0">
              <a:latin typeface="+mj-lt"/>
            </a:endParaRPr>
          </a:p>
          <a:p>
            <a:pPr algn="ctr"/>
            <a:endParaRPr lang="en-US" sz="2300" b="1" dirty="0" smtClean="0">
              <a:latin typeface="Arial Narrow" pitchFamily="34" charset="0"/>
            </a:endParaRPr>
          </a:p>
          <a:p>
            <a:pPr algn="ctr"/>
            <a:endParaRPr lang="en-US" sz="2300" b="1" dirty="0">
              <a:latin typeface="Arial Narrow" pitchFamily="34" charset="0"/>
            </a:endParaRPr>
          </a:p>
          <a:p>
            <a:r>
              <a:rPr lang="en-US" sz="2300" b="1" dirty="0" smtClean="0">
                <a:latin typeface="Arial Narrow" pitchFamily="34" charset="0"/>
              </a:rPr>
              <a:t>	           </a:t>
            </a:r>
            <a:r>
              <a:rPr lang="en-US" sz="2300" b="1" u="sng" dirty="0" smtClean="0">
                <a:latin typeface="Arial Narrow" pitchFamily="34" charset="0"/>
              </a:rPr>
              <a:t>Today</a:t>
            </a:r>
            <a:r>
              <a:rPr lang="en-US" sz="2300" b="1" dirty="0" smtClean="0">
                <a:latin typeface="Arial Narrow" pitchFamily="34" charset="0"/>
              </a:rPr>
              <a:t>: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r>
              <a:rPr lang="en-US" sz="2300" b="1" dirty="0" smtClean="0">
                <a:latin typeface="Arial Narrow" pitchFamily="34" charset="0"/>
              </a:rPr>
              <a:t>    Link the equations – </a:t>
            </a:r>
            <a:r>
              <a:rPr lang="en-US" sz="2300" b="1" i="1" dirty="0" smtClean="0">
                <a:latin typeface="Arial Narrow" pitchFamily="34" charset="0"/>
              </a:rPr>
              <a:t>this is key!</a:t>
            </a:r>
            <a:endParaRPr lang="en-US" sz="2300" b="1" i="1" dirty="0">
              <a:latin typeface="Arial Narrow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36844" y="4264570"/>
            <a:ext cx="2506956" cy="1831430"/>
            <a:chOff x="5036844" y="4114800"/>
            <a:chExt cx="2506956" cy="1831430"/>
          </a:xfrm>
        </p:grpSpPr>
        <p:sp>
          <p:nvSpPr>
            <p:cNvPr id="12" name="Rectangle 11"/>
            <p:cNvSpPr/>
            <p:nvPr/>
          </p:nvSpPr>
          <p:spPr>
            <a:xfrm>
              <a:off x="5036844" y="4114800"/>
              <a:ext cx="2506956" cy="18314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07080" y="4448726"/>
              <a:ext cx="1534462" cy="149750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113044" y="4217313"/>
              <a:ext cx="12954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latin typeface="Arial Narrow" pitchFamily="34" charset="0"/>
                </a:rPr>
                <a:t>Predator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60844" y="5410200"/>
              <a:ext cx="94819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latin typeface="Arial Narrow" pitchFamily="34" charset="0"/>
                </a:rPr>
                <a:t>Prey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490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Equilibrium Solutions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64412" y="1694796"/>
            <a:ext cx="4669226" cy="1087840"/>
            <a:chOff x="-21026" y="1752600"/>
            <a:chExt cx="4669226" cy="1087840"/>
          </a:xfrm>
        </p:grpSpPr>
        <p:sp>
          <p:nvSpPr>
            <p:cNvPr id="52" name="Rectangle 51"/>
            <p:cNvSpPr/>
            <p:nvPr/>
          </p:nvSpPr>
          <p:spPr>
            <a:xfrm>
              <a:off x="2817296" y="1752600"/>
              <a:ext cx="1783606" cy="10878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2758966" y="1801645"/>
              <a:ext cx="1889234" cy="989727"/>
              <a:chOff x="1345328" y="5715873"/>
              <a:chExt cx="1889234" cy="98972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246066" y="6248400"/>
                <a:ext cx="8229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2228196" y="6228546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a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85257" y="5715873"/>
                <a:ext cx="1149305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/>
                  <a:t>b</a:t>
                </a:r>
                <a:r>
                  <a:rPr lang="en-US" sz="2500" b="1" baseline="-25000" dirty="0" err="1" smtClean="0"/>
                  <a:t>v</a:t>
                </a:r>
                <a:r>
                  <a:rPr lang="en-US" sz="2500" b="1" dirty="0" smtClean="0"/>
                  <a:t> - d</a:t>
                </a:r>
                <a:r>
                  <a:rPr lang="en-US" sz="2500" b="1" baseline="-25000" dirty="0" smtClean="0"/>
                  <a:t>v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345328" y="6019800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P* =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-21026" y="1918599"/>
              <a:ext cx="30847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Equilibrium predator</a:t>
              </a:r>
              <a:endParaRPr lang="en-US" sz="2200" b="1" dirty="0">
                <a:latin typeface="Arial Narrow" pitchFamily="34" charset="0"/>
              </a:endParaRPr>
            </a:p>
            <a:p>
              <a:pPr algn="ctr"/>
              <a:r>
                <a:rPr lang="en-US" sz="2200" b="1" dirty="0" smtClean="0">
                  <a:latin typeface="Arial Narrow" pitchFamily="34" charset="0"/>
                </a:rPr>
                <a:t>abundance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7585" y="1732448"/>
            <a:ext cx="3733800" cy="1087840"/>
            <a:chOff x="5029200" y="1752600"/>
            <a:chExt cx="3733800" cy="1087840"/>
          </a:xfrm>
        </p:grpSpPr>
        <p:sp>
          <p:nvSpPr>
            <p:cNvPr id="50" name="Rectangle 49"/>
            <p:cNvSpPr/>
            <p:nvPr/>
          </p:nvSpPr>
          <p:spPr>
            <a:xfrm>
              <a:off x="7208520" y="1752600"/>
              <a:ext cx="1554480" cy="10878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248971" y="1790278"/>
              <a:ext cx="1425459" cy="989727"/>
              <a:chOff x="1471456" y="5715873"/>
              <a:chExt cx="1425459" cy="98972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293364" y="62484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2169077" y="6228546"/>
                <a:ext cx="727838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ac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251557" y="5715873"/>
                <a:ext cx="634852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/>
                  <a:t>d</a:t>
                </a:r>
                <a:r>
                  <a:rPr lang="en-US" sz="2500" b="1" baseline="-25000" dirty="0" err="1"/>
                  <a:t>p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71456" y="6019800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/>
                  <a:t>V</a:t>
                </a:r>
                <a:r>
                  <a:rPr lang="en-US" sz="2500" b="1" dirty="0" smtClean="0"/>
                  <a:t>* =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5029200" y="1918599"/>
              <a:ext cx="202570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Equilibrium prey abundance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743604" y="3048000"/>
            <a:ext cx="7656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These equations make some surprising predictions!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97594" y="3660189"/>
            <a:ext cx="44755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100" b="1" dirty="0" smtClean="0">
                <a:latin typeface="Arial Narrow" pitchFamily="34" charset="0"/>
              </a:rPr>
              <a:t>Prey </a:t>
            </a:r>
            <a:r>
              <a:rPr lang="en-US" sz="2100" b="1" dirty="0">
                <a:latin typeface="Arial Narrow" pitchFamily="34" charset="0"/>
              </a:rPr>
              <a:t>abundance at equilibrium (V</a:t>
            </a:r>
            <a:r>
              <a:rPr lang="en-US" sz="2100" b="1" dirty="0" smtClean="0">
                <a:latin typeface="Arial Narrow" pitchFamily="34" charset="0"/>
              </a:rPr>
              <a:t>*)</a:t>
            </a:r>
            <a:br>
              <a:rPr lang="en-US" sz="2100" b="1" dirty="0" smtClean="0">
                <a:latin typeface="Arial Narrow" pitchFamily="34" charset="0"/>
              </a:rPr>
            </a:br>
            <a:r>
              <a:rPr lang="en-US" sz="2100" b="1" dirty="0" smtClean="0">
                <a:latin typeface="Arial Narrow" pitchFamily="34" charset="0"/>
              </a:rPr>
              <a:t>is </a:t>
            </a:r>
            <a:r>
              <a:rPr lang="en-US" sz="2100" b="1" dirty="0">
                <a:latin typeface="Arial Narrow" pitchFamily="34" charset="0"/>
              </a:rPr>
              <a:t>independent of </a:t>
            </a:r>
            <a:r>
              <a:rPr lang="en-US" sz="2100" b="1" dirty="0" smtClean="0">
                <a:latin typeface="Arial Narrow" pitchFamily="34" charset="0"/>
              </a:rPr>
              <a:t>prey </a:t>
            </a:r>
            <a:r>
              <a:rPr lang="en-US" sz="2100" b="1" dirty="0">
                <a:latin typeface="Arial Narrow" pitchFamily="34" charset="0"/>
              </a:rPr>
              <a:t>birth </a:t>
            </a:r>
            <a:r>
              <a:rPr lang="en-US" sz="2100" b="1" dirty="0" smtClean="0">
                <a:latin typeface="Arial Narrow" pitchFamily="34" charset="0"/>
              </a:rPr>
              <a:t>rate (</a:t>
            </a:r>
            <a:r>
              <a:rPr lang="en-US" sz="2100" b="1" dirty="0" err="1" smtClean="0">
                <a:latin typeface="Arial Narrow" pitchFamily="34" charset="0"/>
              </a:rPr>
              <a:t>b</a:t>
            </a:r>
            <a:r>
              <a:rPr lang="en-US" sz="2100" b="1" baseline="-25000" dirty="0" err="1" smtClean="0">
                <a:latin typeface="Arial Narrow" pitchFamily="34" charset="0"/>
              </a:rPr>
              <a:t>v</a:t>
            </a:r>
            <a:r>
              <a:rPr lang="en-US" sz="2100" b="1" dirty="0" smtClean="0">
                <a:latin typeface="Arial Narrow" pitchFamily="34" charset="0"/>
              </a:rPr>
              <a:t>)</a:t>
            </a:r>
            <a:br>
              <a:rPr lang="en-US" sz="2100" b="1" dirty="0" smtClean="0">
                <a:latin typeface="Arial Narrow" pitchFamily="34" charset="0"/>
              </a:rPr>
            </a:br>
            <a:r>
              <a:rPr lang="en-US" sz="2100" b="1" dirty="0" smtClean="0">
                <a:latin typeface="Arial Narrow" pitchFamily="34" charset="0"/>
              </a:rPr>
              <a:t>and </a:t>
            </a:r>
            <a:r>
              <a:rPr lang="en-US" sz="2100" b="1" dirty="0">
                <a:latin typeface="Arial Narrow" pitchFamily="34" charset="0"/>
              </a:rPr>
              <a:t>non-predatory death rate </a:t>
            </a:r>
            <a:r>
              <a:rPr lang="en-US" sz="2100" b="1" dirty="0" smtClean="0">
                <a:latin typeface="Arial Narrow" pitchFamily="34" charset="0"/>
              </a:rPr>
              <a:t>(d</a:t>
            </a:r>
            <a:r>
              <a:rPr lang="en-US" sz="2100" b="1" baseline="-25000" dirty="0" smtClean="0">
                <a:latin typeface="Arial Narrow" pitchFamily="34" charset="0"/>
              </a:rPr>
              <a:t>v</a:t>
            </a:r>
            <a:r>
              <a:rPr lang="en-US" sz="2100" b="1" dirty="0">
                <a:latin typeface="Arial Narrow" pitchFamily="34" charset="0"/>
              </a:rPr>
              <a:t>)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489178" y="3657600"/>
            <a:ext cx="46075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100" b="1" dirty="0" smtClean="0">
                <a:latin typeface="Arial Narrow" pitchFamily="34" charset="0"/>
              </a:rPr>
              <a:t>Predator </a:t>
            </a:r>
            <a:r>
              <a:rPr lang="en-US" sz="2100" b="1" dirty="0">
                <a:latin typeface="Arial Narrow" pitchFamily="34" charset="0"/>
              </a:rPr>
              <a:t>abundance at equilibrium (P</a:t>
            </a:r>
            <a:r>
              <a:rPr lang="en-US" sz="2100" b="1" dirty="0" smtClean="0">
                <a:latin typeface="Arial Narrow" pitchFamily="34" charset="0"/>
              </a:rPr>
              <a:t>*)</a:t>
            </a:r>
            <a:br>
              <a:rPr lang="en-US" sz="2100" b="1" dirty="0" smtClean="0">
                <a:latin typeface="Arial Narrow" pitchFamily="34" charset="0"/>
              </a:rPr>
            </a:br>
            <a:r>
              <a:rPr lang="en-US" sz="2100" b="1" dirty="0" smtClean="0">
                <a:latin typeface="Arial Narrow" pitchFamily="34" charset="0"/>
              </a:rPr>
              <a:t>is </a:t>
            </a:r>
            <a:r>
              <a:rPr lang="en-US" sz="2100" b="1" dirty="0">
                <a:latin typeface="Arial Narrow" pitchFamily="34" charset="0"/>
              </a:rPr>
              <a:t>independent of </a:t>
            </a:r>
            <a:r>
              <a:rPr lang="en-US" sz="2100" b="1" dirty="0" smtClean="0">
                <a:latin typeface="Arial Narrow" pitchFamily="34" charset="0"/>
              </a:rPr>
              <a:t>predator </a:t>
            </a:r>
            <a:r>
              <a:rPr lang="en-US" sz="2100" b="1" dirty="0">
                <a:latin typeface="Arial Narrow" pitchFamily="34" charset="0"/>
              </a:rPr>
              <a:t>death rate (</a:t>
            </a:r>
            <a:r>
              <a:rPr lang="en-US" sz="2100" b="1" dirty="0" err="1">
                <a:latin typeface="Arial Narrow" pitchFamily="34" charset="0"/>
              </a:rPr>
              <a:t>d</a:t>
            </a:r>
            <a:r>
              <a:rPr lang="en-US" sz="2100" b="1" baseline="-25000" dirty="0" err="1">
                <a:latin typeface="Arial Narrow" pitchFamily="34" charset="0"/>
              </a:rPr>
              <a:t>p</a:t>
            </a:r>
            <a:r>
              <a:rPr lang="en-US" sz="2100" b="1" dirty="0">
                <a:latin typeface="Arial Narrow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0618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1" grpId="0"/>
      <p:bldP spid="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Equilibrium Solutions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64412" y="1694796"/>
            <a:ext cx="4669226" cy="1087840"/>
            <a:chOff x="-21026" y="1752600"/>
            <a:chExt cx="4669226" cy="1087840"/>
          </a:xfrm>
        </p:grpSpPr>
        <p:sp>
          <p:nvSpPr>
            <p:cNvPr id="52" name="Rectangle 51"/>
            <p:cNvSpPr/>
            <p:nvPr/>
          </p:nvSpPr>
          <p:spPr>
            <a:xfrm>
              <a:off x="2817296" y="1752600"/>
              <a:ext cx="1783606" cy="10878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2758966" y="1801645"/>
              <a:ext cx="1889234" cy="989727"/>
              <a:chOff x="1345328" y="5715873"/>
              <a:chExt cx="1889234" cy="98972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246066" y="6248400"/>
                <a:ext cx="8229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2228196" y="6228546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a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85257" y="5715873"/>
                <a:ext cx="1149305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/>
                  <a:t>b</a:t>
                </a:r>
                <a:r>
                  <a:rPr lang="en-US" sz="2500" b="1" baseline="-25000" dirty="0" err="1" smtClean="0"/>
                  <a:t>v</a:t>
                </a:r>
                <a:r>
                  <a:rPr lang="en-US" sz="2500" b="1" dirty="0" smtClean="0"/>
                  <a:t> - d</a:t>
                </a:r>
                <a:r>
                  <a:rPr lang="en-US" sz="2500" b="1" baseline="-25000" dirty="0" smtClean="0"/>
                  <a:t>v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345328" y="6019800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P* =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-21026" y="1918599"/>
              <a:ext cx="30847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Equilibrium predator</a:t>
              </a:r>
              <a:endParaRPr lang="en-US" sz="2200" b="1" dirty="0">
                <a:latin typeface="Arial Narrow" pitchFamily="34" charset="0"/>
              </a:endParaRPr>
            </a:p>
            <a:p>
              <a:pPr algn="ctr"/>
              <a:r>
                <a:rPr lang="en-US" sz="2200" b="1" dirty="0" smtClean="0">
                  <a:latin typeface="Arial Narrow" pitchFamily="34" charset="0"/>
                </a:rPr>
                <a:t>abundance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7585" y="1732448"/>
            <a:ext cx="3733800" cy="1087840"/>
            <a:chOff x="5029200" y="1752600"/>
            <a:chExt cx="3733800" cy="1087840"/>
          </a:xfrm>
        </p:grpSpPr>
        <p:sp>
          <p:nvSpPr>
            <p:cNvPr id="50" name="Rectangle 49"/>
            <p:cNvSpPr/>
            <p:nvPr/>
          </p:nvSpPr>
          <p:spPr>
            <a:xfrm>
              <a:off x="7208520" y="1752600"/>
              <a:ext cx="1554480" cy="10878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248971" y="1790278"/>
              <a:ext cx="1425459" cy="989727"/>
              <a:chOff x="1471456" y="5715873"/>
              <a:chExt cx="1425459" cy="98972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293364" y="62484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2169077" y="6228546"/>
                <a:ext cx="727838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ac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251557" y="5715873"/>
                <a:ext cx="634852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/>
                  <a:t>d</a:t>
                </a:r>
                <a:r>
                  <a:rPr lang="en-US" sz="2500" b="1" baseline="-25000" dirty="0" err="1"/>
                  <a:t>p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71456" y="6019800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/>
                  <a:t>V</a:t>
                </a:r>
                <a:r>
                  <a:rPr lang="en-US" sz="2500" b="1" dirty="0" smtClean="0"/>
                  <a:t>* =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5029200" y="1918599"/>
              <a:ext cx="202570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Equilibrium prey abundance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743604" y="3048000"/>
            <a:ext cx="7656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These equations make some surprising predictions!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19200" y="4640759"/>
            <a:ext cx="6876909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i.e., the </a:t>
            </a:r>
            <a:r>
              <a:rPr lang="en-US" sz="2200" b="1" dirty="0">
                <a:latin typeface="Arial Narrow" pitchFamily="34" charset="0"/>
              </a:rPr>
              <a:t>greater the mortality inflicted by individual </a:t>
            </a:r>
            <a:r>
              <a:rPr lang="en-US" sz="2200" b="1" dirty="0" smtClean="0">
                <a:latin typeface="Arial Narrow" pitchFamily="34" charset="0"/>
              </a:rPr>
              <a:t>predators,</a:t>
            </a:r>
          </a:p>
          <a:p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      the </a:t>
            </a:r>
            <a:r>
              <a:rPr lang="en-US" sz="2200" b="1" dirty="0">
                <a:latin typeface="Arial Narrow" pitchFamily="34" charset="0"/>
              </a:rPr>
              <a:t>fewer predators </a:t>
            </a:r>
            <a:r>
              <a:rPr lang="en-US" sz="2200" b="1" dirty="0" smtClean="0">
                <a:latin typeface="Arial Narrow" pitchFamily="34" charset="0"/>
              </a:rPr>
              <a:t>AND prey </a:t>
            </a:r>
            <a:r>
              <a:rPr lang="en-US" sz="2200" b="1" dirty="0">
                <a:latin typeface="Arial Narrow" pitchFamily="34" charset="0"/>
              </a:rPr>
              <a:t>there can </a:t>
            </a:r>
            <a:r>
              <a:rPr lang="en-US" sz="2200" b="1" dirty="0" smtClean="0">
                <a:latin typeface="Arial Narrow" pitchFamily="34" charset="0"/>
              </a:rPr>
              <a:t>be at equilibrium</a:t>
            </a:r>
          </a:p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        </a:t>
            </a:r>
            <a:r>
              <a:rPr lang="en-US" sz="2200" b="1" dirty="0" smtClean="0">
                <a:latin typeface="Arial Narrow" pitchFamily="34" charset="0"/>
              </a:rPr>
              <a:t>higher </a:t>
            </a:r>
            <a:r>
              <a:rPr lang="en-US" sz="2300" b="1" dirty="0">
                <a:latin typeface="+mj-lt"/>
              </a:rPr>
              <a:t>a</a:t>
            </a:r>
            <a:r>
              <a:rPr lang="en-US" sz="2200" b="1" dirty="0">
                <a:latin typeface="Arial Narrow" pitchFamily="34" charset="0"/>
              </a:rPr>
              <a:t> = lower V</a:t>
            </a:r>
            <a:r>
              <a:rPr lang="en-US" sz="2300" b="1" dirty="0" smtClean="0">
                <a:latin typeface="+mj-lt"/>
              </a:rPr>
              <a:t>*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300" b="1" dirty="0" smtClean="0">
                <a:latin typeface="+mj-lt"/>
              </a:rPr>
              <a:t>P*</a:t>
            </a:r>
            <a:endParaRPr lang="en-US" sz="2300" b="1" dirty="0"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7594" y="3657600"/>
            <a:ext cx="3974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100" b="1" dirty="0" smtClean="0">
                <a:latin typeface="Arial Narrow" pitchFamily="34" charset="0"/>
              </a:rPr>
              <a:t>Prey </a:t>
            </a:r>
            <a:r>
              <a:rPr lang="en-US" sz="2100" b="1" dirty="0">
                <a:latin typeface="Arial Narrow" pitchFamily="34" charset="0"/>
              </a:rPr>
              <a:t>abundance </a:t>
            </a:r>
            <a:r>
              <a:rPr lang="en-US" sz="2100" b="1" dirty="0" smtClean="0">
                <a:latin typeface="Arial Narrow" pitchFamily="34" charset="0"/>
              </a:rPr>
              <a:t>is an inverse function of predator attack rate (a)</a:t>
            </a:r>
            <a:endParaRPr lang="en-US" sz="21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88285" y="3680936"/>
            <a:ext cx="3974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100" b="1" dirty="0" smtClean="0">
                <a:latin typeface="Arial Narrow" pitchFamily="34" charset="0"/>
              </a:rPr>
              <a:t>Predator abundance is an inverse function of its attack rate (a)</a:t>
            </a:r>
            <a:endParaRPr lang="en-US" sz="2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5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Equilibrium Solutions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64412" y="1694796"/>
            <a:ext cx="4669226" cy="1087840"/>
            <a:chOff x="-21026" y="1752600"/>
            <a:chExt cx="4669226" cy="1087840"/>
          </a:xfrm>
        </p:grpSpPr>
        <p:sp>
          <p:nvSpPr>
            <p:cNvPr id="52" name="Rectangle 51"/>
            <p:cNvSpPr/>
            <p:nvPr/>
          </p:nvSpPr>
          <p:spPr>
            <a:xfrm>
              <a:off x="2817296" y="1752600"/>
              <a:ext cx="1783606" cy="10878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2758966" y="1801645"/>
              <a:ext cx="1889234" cy="989727"/>
              <a:chOff x="1345328" y="5715873"/>
              <a:chExt cx="1889234" cy="98972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246066" y="6248400"/>
                <a:ext cx="8229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2228196" y="6228546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a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85257" y="5715873"/>
                <a:ext cx="1149305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/>
                  <a:t>b</a:t>
                </a:r>
                <a:r>
                  <a:rPr lang="en-US" sz="2500" b="1" baseline="-25000" dirty="0" err="1" smtClean="0"/>
                  <a:t>v</a:t>
                </a:r>
                <a:r>
                  <a:rPr lang="en-US" sz="2500" b="1" dirty="0" smtClean="0"/>
                  <a:t> - d</a:t>
                </a:r>
                <a:r>
                  <a:rPr lang="en-US" sz="2500" b="1" baseline="-25000" dirty="0" smtClean="0"/>
                  <a:t>v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345328" y="6019800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P* =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-21026" y="1918599"/>
              <a:ext cx="30847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Equilibrium predator</a:t>
              </a:r>
              <a:endParaRPr lang="en-US" sz="2200" b="1" dirty="0">
                <a:latin typeface="Arial Narrow" pitchFamily="34" charset="0"/>
              </a:endParaRPr>
            </a:p>
            <a:p>
              <a:pPr algn="ctr"/>
              <a:r>
                <a:rPr lang="en-US" sz="2200" b="1" dirty="0" smtClean="0">
                  <a:latin typeface="Arial Narrow" pitchFamily="34" charset="0"/>
                </a:rPr>
                <a:t>abundance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7585" y="1732448"/>
            <a:ext cx="3733800" cy="1087840"/>
            <a:chOff x="5029200" y="1752600"/>
            <a:chExt cx="3733800" cy="1087840"/>
          </a:xfrm>
        </p:grpSpPr>
        <p:sp>
          <p:nvSpPr>
            <p:cNvPr id="50" name="Rectangle 49"/>
            <p:cNvSpPr/>
            <p:nvPr/>
          </p:nvSpPr>
          <p:spPr>
            <a:xfrm>
              <a:off x="7208520" y="1752600"/>
              <a:ext cx="1554480" cy="10878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248971" y="1790278"/>
              <a:ext cx="1425459" cy="989727"/>
              <a:chOff x="1471456" y="5715873"/>
              <a:chExt cx="1425459" cy="98972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293364" y="62484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2169077" y="6228546"/>
                <a:ext cx="727838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ac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251557" y="5715873"/>
                <a:ext cx="634852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/>
                  <a:t>d</a:t>
                </a:r>
                <a:r>
                  <a:rPr lang="en-US" sz="2500" b="1" baseline="-25000" dirty="0" err="1"/>
                  <a:t>p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71456" y="6019800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/>
                  <a:t>V</a:t>
                </a:r>
                <a:r>
                  <a:rPr lang="en-US" sz="2500" b="1" dirty="0" smtClean="0"/>
                  <a:t>* =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5029200" y="1918599"/>
              <a:ext cx="202570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Equilibrium prey abundance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743604" y="3048000"/>
            <a:ext cx="7656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These equations make some surprising predictions!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7594" y="3552498"/>
            <a:ext cx="3974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100" b="1" dirty="0" smtClean="0">
                <a:latin typeface="Arial Narrow" pitchFamily="34" charset="0"/>
              </a:rPr>
              <a:t>Prey </a:t>
            </a:r>
            <a:r>
              <a:rPr lang="en-US" sz="2100" b="1" dirty="0">
                <a:latin typeface="Arial Narrow" pitchFamily="34" charset="0"/>
              </a:rPr>
              <a:t>abundance </a:t>
            </a:r>
            <a:r>
              <a:rPr lang="en-US" sz="2100" b="1" dirty="0" smtClean="0">
                <a:latin typeface="Arial Narrow" pitchFamily="34" charset="0"/>
              </a:rPr>
              <a:t>increases </a:t>
            </a:r>
            <a:r>
              <a:rPr lang="en-US" sz="2100" b="1" dirty="0">
                <a:latin typeface="Arial Narrow" pitchFamily="34" charset="0"/>
              </a:rPr>
              <a:t>as </a:t>
            </a:r>
            <a:r>
              <a:rPr lang="en-US" sz="2100" b="1" dirty="0" smtClean="0">
                <a:latin typeface="Arial Narrow" pitchFamily="34" charset="0"/>
              </a:rPr>
              <a:t>predator’s </a:t>
            </a:r>
            <a:r>
              <a:rPr lang="en-US" sz="2100" b="1" dirty="0">
                <a:latin typeface="Arial Narrow" pitchFamily="34" charset="0"/>
              </a:rPr>
              <a:t>death rate (</a:t>
            </a:r>
            <a:r>
              <a:rPr lang="en-US" sz="2100" b="1" dirty="0" err="1">
                <a:latin typeface="Arial Narrow" pitchFamily="34" charset="0"/>
              </a:rPr>
              <a:t>d</a:t>
            </a:r>
            <a:r>
              <a:rPr lang="en-US" sz="2100" b="1" baseline="-25000" dirty="0" err="1">
                <a:latin typeface="Arial Narrow" pitchFamily="34" charset="0"/>
              </a:rPr>
              <a:t>p</a:t>
            </a:r>
            <a:r>
              <a:rPr lang="en-US" sz="2100" b="1" dirty="0">
                <a:latin typeface="Arial Narrow" pitchFamily="34" charset="0"/>
              </a:rPr>
              <a:t>) </a:t>
            </a:r>
            <a:r>
              <a:rPr lang="en-US" sz="2100" b="1" dirty="0" smtClean="0">
                <a:latin typeface="Arial Narrow" pitchFamily="34" charset="0"/>
              </a:rPr>
              <a:t>increases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93545" y="3552498"/>
            <a:ext cx="419805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200" b="1" dirty="0" smtClean="0">
                <a:latin typeface="Arial Narrow" pitchFamily="34" charset="0"/>
              </a:rPr>
              <a:t>Predator </a:t>
            </a:r>
            <a:r>
              <a:rPr lang="en-US" sz="2200" b="1" dirty="0">
                <a:latin typeface="Arial Narrow" pitchFamily="34" charset="0"/>
              </a:rPr>
              <a:t>abundance is </a:t>
            </a:r>
            <a:r>
              <a:rPr lang="en-US" sz="2200" b="1" dirty="0" smtClean="0">
                <a:latin typeface="Arial Narrow" pitchFamily="34" charset="0"/>
              </a:rPr>
              <a:t>a function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prey net </a:t>
            </a:r>
            <a:r>
              <a:rPr lang="en-US" sz="2200" b="1" dirty="0">
                <a:latin typeface="Arial Narrow" pitchFamily="34" charset="0"/>
              </a:rPr>
              <a:t>growth </a:t>
            </a:r>
            <a:r>
              <a:rPr lang="en-US" sz="2200" b="1" dirty="0" smtClean="0">
                <a:latin typeface="Arial Narrow" pitchFamily="34" charset="0"/>
              </a:rPr>
              <a:t>rate (</a:t>
            </a:r>
            <a:r>
              <a:rPr lang="en-US" sz="2300" b="1" dirty="0" err="1" smtClean="0">
                <a:latin typeface="+mj-lt"/>
              </a:rPr>
              <a:t>b</a:t>
            </a:r>
            <a:r>
              <a:rPr lang="en-US" sz="2300" b="1" baseline="-25000" dirty="0" err="1" smtClean="0">
                <a:latin typeface="+mj-lt"/>
              </a:rPr>
              <a:t>v</a:t>
            </a:r>
            <a:r>
              <a:rPr lang="en-US" sz="2300" b="1" baseline="-25000" dirty="0" smtClean="0">
                <a:latin typeface="+mj-lt"/>
              </a:rPr>
              <a:t> </a:t>
            </a:r>
            <a:r>
              <a:rPr lang="en-US" sz="2300" b="1" dirty="0" smtClean="0">
                <a:latin typeface="+mj-lt"/>
              </a:rPr>
              <a:t>- d</a:t>
            </a:r>
            <a:r>
              <a:rPr lang="en-US" sz="2300" b="1" baseline="-25000" dirty="0" smtClean="0">
                <a:latin typeface="+mj-lt"/>
              </a:rPr>
              <a:t>v</a:t>
            </a:r>
            <a:r>
              <a:rPr lang="en-US" sz="2200" b="1" dirty="0" smtClean="0">
                <a:latin typeface="Arial Narrow" pitchFamily="34" charset="0"/>
              </a:rPr>
              <a:t>)</a:t>
            </a:r>
            <a:endParaRPr lang="en-US" sz="2200" b="1" dirty="0">
              <a:latin typeface="Arial Narrow" pitchFamily="34" charset="0"/>
            </a:endParaRPr>
          </a:p>
          <a:p>
            <a:endParaRPr lang="en-US" sz="1500" b="1" dirty="0">
              <a:latin typeface="Arial Narrow" pitchFamily="34" charset="0"/>
            </a:endParaRPr>
          </a:p>
          <a:p>
            <a:pPr marL="342900" indent="-342900">
              <a:buFont typeface="Wingdings"/>
              <a:buChar char="à"/>
            </a:pPr>
            <a:r>
              <a:rPr lang="en-US" sz="2200" b="1" dirty="0">
                <a:latin typeface="Arial Narrow" pitchFamily="34" charset="0"/>
              </a:rPr>
              <a:t>T</a:t>
            </a:r>
            <a:r>
              <a:rPr lang="en-US" sz="2200" b="1" dirty="0" smtClean="0">
                <a:latin typeface="Arial Narrow" pitchFamily="34" charset="0"/>
              </a:rPr>
              <a:t>he </a:t>
            </a:r>
            <a:r>
              <a:rPr lang="en-US" sz="2200" b="1" dirty="0">
                <a:latin typeface="Arial Narrow" pitchFamily="34" charset="0"/>
              </a:rPr>
              <a:t>more productive the </a:t>
            </a:r>
            <a:r>
              <a:rPr lang="en-US" sz="2200" b="1" dirty="0" smtClean="0">
                <a:latin typeface="Arial Narrow" pitchFamily="34" charset="0"/>
              </a:rPr>
              <a:t>prey,</a:t>
            </a:r>
          </a:p>
          <a:p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     the </a:t>
            </a:r>
            <a:r>
              <a:rPr lang="en-US" sz="2200" b="1" dirty="0">
                <a:latin typeface="Arial Narrow" pitchFamily="34" charset="0"/>
              </a:rPr>
              <a:t>more predators there can be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4419600"/>
            <a:ext cx="3810000" cy="741657"/>
            <a:chOff x="990600" y="5506743"/>
            <a:chExt cx="3810000" cy="741657"/>
          </a:xfrm>
        </p:grpSpPr>
        <p:sp>
          <p:nvSpPr>
            <p:cNvPr id="32" name="Rectangle 31"/>
            <p:cNvSpPr/>
            <p:nvPr/>
          </p:nvSpPr>
          <p:spPr>
            <a:xfrm>
              <a:off x="2049894" y="5707439"/>
              <a:ext cx="1683906" cy="5409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03120" y="5762475"/>
              <a:ext cx="1587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latin typeface="Arial Narrow" pitchFamily="34" charset="0"/>
                </a:rPr>
                <a:t>Predator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733800" y="5977918"/>
              <a:ext cx="10515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021770" y="5977919"/>
              <a:ext cx="10515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990600" y="5506743"/>
              <a:ext cx="108762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latin typeface="Arial Narrow" pitchFamily="34" charset="0"/>
                </a:rPr>
                <a:t>Births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46608" y="5512713"/>
              <a:ext cx="10539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latin typeface="Arial Narrow" pitchFamily="34" charset="0"/>
                </a:rPr>
                <a:t>Deaths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184306" y="4876800"/>
            <a:ext cx="7494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err="1" smtClean="0">
                <a:latin typeface="+mj-lt"/>
              </a:rPr>
              <a:t>d</a:t>
            </a:r>
            <a:r>
              <a:rPr lang="en-US" sz="2200" b="1" baseline="-25000" dirty="0" err="1" smtClean="0">
                <a:latin typeface="+mj-lt"/>
              </a:rPr>
              <a:t>p</a:t>
            </a:r>
            <a:endParaRPr lang="en-US" sz="2200" b="1" baseline="-25000" dirty="0" smtClean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" y="4874211"/>
            <a:ext cx="7494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err="1" smtClean="0">
                <a:latin typeface="+mj-lt"/>
              </a:rPr>
              <a:t>acV</a:t>
            </a:r>
            <a:endParaRPr lang="en-US" sz="2200" b="1" baseline="-25000" dirty="0" smtClean="0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1512" y="5445204"/>
            <a:ext cx="83058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200" b="1" dirty="0">
                <a:latin typeface="Arial Narrow" pitchFamily="34" charset="0"/>
              </a:rPr>
              <a:t>I</a:t>
            </a:r>
            <a:r>
              <a:rPr lang="en-US" sz="2200" b="1" dirty="0" smtClean="0">
                <a:latin typeface="Arial Narrow" pitchFamily="34" charset="0"/>
              </a:rPr>
              <a:t>ncreased predator death requires </a:t>
            </a:r>
            <a:r>
              <a:rPr lang="en-US" sz="2200" b="1" dirty="0">
                <a:latin typeface="Arial Narrow" pitchFamily="34" charset="0"/>
              </a:rPr>
              <a:t>more input </a:t>
            </a:r>
            <a:r>
              <a:rPr lang="en-US" sz="2200" b="1" dirty="0" smtClean="0">
                <a:latin typeface="Arial Narrow" pitchFamily="34" charset="0"/>
              </a:rPr>
              <a:t>to </a:t>
            </a:r>
            <a:r>
              <a:rPr lang="en-US" sz="2200" b="1" dirty="0">
                <a:latin typeface="Arial Narrow" pitchFamily="34" charset="0"/>
              </a:rPr>
              <a:t>sustain predator </a:t>
            </a:r>
            <a:r>
              <a:rPr lang="en-US" sz="2200" b="1" dirty="0" smtClean="0">
                <a:latin typeface="Arial Narrow" pitchFamily="34" charset="0"/>
              </a:rPr>
              <a:t>stock</a:t>
            </a:r>
          </a:p>
          <a:p>
            <a:pPr marL="0" lvl="2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2300" b="1" dirty="0" smtClean="0">
                <a:latin typeface="+mj-lt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and </a:t>
            </a:r>
            <a:r>
              <a:rPr lang="en-US" sz="2300" b="1" dirty="0">
                <a:latin typeface="+mj-lt"/>
              </a:rPr>
              <a:t>c</a:t>
            </a:r>
            <a:r>
              <a:rPr lang="en-US" sz="2200" b="1" dirty="0">
                <a:latin typeface="Arial Narrow" pitchFamily="34" charset="0"/>
              </a:rPr>
              <a:t> are constants, so </a:t>
            </a:r>
            <a:r>
              <a:rPr lang="en-US" sz="2300" b="1" dirty="0" smtClean="0">
                <a:latin typeface="+mj-lt"/>
              </a:rPr>
              <a:t>V</a:t>
            </a:r>
            <a:r>
              <a:rPr lang="en-US" sz="2200" b="1" dirty="0" smtClean="0">
                <a:latin typeface="Arial Narrow" pitchFamily="34" charset="0"/>
              </a:rPr>
              <a:t> has to increase</a:t>
            </a:r>
          </a:p>
          <a:p>
            <a:pPr marL="0" lvl="2"/>
            <a:r>
              <a:rPr lang="en-US" sz="2200" b="1" dirty="0" smtClean="0">
                <a:latin typeface="Arial Narrow" pitchFamily="34" charset="0"/>
              </a:rPr>
              <a:t>     …we </a:t>
            </a:r>
            <a:r>
              <a:rPr lang="en-US" sz="2200" b="1" dirty="0">
                <a:latin typeface="Arial Narrow" pitchFamily="34" charset="0"/>
              </a:rPr>
              <a:t>will come back to this when we talk about competition</a:t>
            </a:r>
          </a:p>
        </p:txBody>
      </p:sp>
    </p:spTree>
    <p:extLst>
      <p:ext uri="{BB962C8B-B14F-4D97-AF65-F5344CB8AC3E}">
        <p14:creationId xmlns:p14="http://schemas.microsoft.com/office/powerpoint/2010/main" xmlns="" val="7679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23832" y="3478888"/>
            <a:ext cx="8717840" cy="3226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Equilibrium Solutions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26951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060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51332" y="974834"/>
            <a:ext cx="3013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acVP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64412" y="1694796"/>
            <a:ext cx="4669226" cy="1087840"/>
            <a:chOff x="-21026" y="1752600"/>
            <a:chExt cx="4669226" cy="1087840"/>
          </a:xfrm>
        </p:grpSpPr>
        <p:sp>
          <p:nvSpPr>
            <p:cNvPr id="52" name="Rectangle 51"/>
            <p:cNvSpPr/>
            <p:nvPr/>
          </p:nvSpPr>
          <p:spPr>
            <a:xfrm>
              <a:off x="2817296" y="1752600"/>
              <a:ext cx="1783606" cy="10878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2758966" y="1801645"/>
              <a:ext cx="1889234" cy="989727"/>
              <a:chOff x="1345328" y="5715873"/>
              <a:chExt cx="1889234" cy="98972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246066" y="6248400"/>
                <a:ext cx="8229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2228196" y="6228546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a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85257" y="5715873"/>
                <a:ext cx="1149305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/>
                  <a:t>b</a:t>
                </a:r>
                <a:r>
                  <a:rPr lang="en-US" sz="2500" b="1" baseline="-25000" dirty="0" err="1" smtClean="0"/>
                  <a:t>v</a:t>
                </a:r>
                <a:r>
                  <a:rPr lang="en-US" sz="2500" b="1" dirty="0" smtClean="0"/>
                  <a:t> - d</a:t>
                </a:r>
                <a:r>
                  <a:rPr lang="en-US" sz="2500" b="1" baseline="-25000" dirty="0" smtClean="0"/>
                  <a:t>v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345328" y="6019800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P* =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-21026" y="1918599"/>
              <a:ext cx="30847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Equilibrium predator</a:t>
              </a:r>
              <a:endParaRPr lang="en-US" sz="2200" b="1" dirty="0">
                <a:latin typeface="Arial Narrow" pitchFamily="34" charset="0"/>
              </a:endParaRPr>
            </a:p>
            <a:p>
              <a:pPr algn="ctr"/>
              <a:r>
                <a:rPr lang="en-US" sz="2200" b="1" dirty="0" smtClean="0">
                  <a:latin typeface="Arial Narrow" pitchFamily="34" charset="0"/>
                </a:rPr>
                <a:t>abundance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7585" y="1732448"/>
            <a:ext cx="3733800" cy="1087840"/>
            <a:chOff x="5029200" y="1752600"/>
            <a:chExt cx="3733800" cy="1087840"/>
          </a:xfrm>
        </p:grpSpPr>
        <p:sp>
          <p:nvSpPr>
            <p:cNvPr id="50" name="Rectangle 49"/>
            <p:cNvSpPr/>
            <p:nvPr/>
          </p:nvSpPr>
          <p:spPr>
            <a:xfrm>
              <a:off x="7208520" y="1752600"/>
              <a:ext cx="1554480" cy="10878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248971" y="1790278"/>
              <a:ext cx="1425459" cy="989727"/>
              <a:chOff x="1471456" y="5715873"/>
              <a:chExt cx="1425459" cy="98972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293364" y="62484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2169077" y="6228546"/>
                <a:ext cx="727838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smtClean="0"/>
                  <a:t>ac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251557" y="5715873"/>
                <a:ext cx="634852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 err="1" smtClean="0"/>
                  <a:t>d</a:t>
                </a:r>
                <a:r>
                  <a:rPr lang="en-US" sz="2500" b="1" baseline="-25000" dirty="0" err="1"/>
                  <a:t>p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71456" y="6019800"/>
                <a:ext cx="89863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500" b="1" dirty="0"/>
                  <a:t>V</a:t>
                </a:r>
                <a:r>
                  <a:rPr lang="en-US" sz="2500" b="1" dirty="0" smtClean="0"/>
                  <a:t>* =</a:t>
                </a:r>
                <a:endParaRPr lang="en-US" sz="2500" b="1" baseline="-25000" dirty="0" smtClean="0">
                  <a:latin typeface="+mj-lt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5029200" y="1918599"/>
              <a:ext cx="202570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Equilibrium prey abundance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743604" y="3048000"/>
            <a:ext cx="7656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These equations make some surprising predictions!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08065" y="4179502"/>
            <a:ext cx="8697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latin typeface="Arial Narrow" pitchFamily="34" charset="0"/>
              </a:rPr>
              <a:t>Many of these predictions are pretty surprising!</a:t>
            </a:r>
          </a:p>
          <a:p>
            <a:pPr algn="ctr"/>
            <a:endParaRPr lang="en-US" sz="1500" b="1" i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One reason models </a:t>
            </a:r>
            <a:r>
              <a:rPr lang="en-US" sz="2200" b="1" dirty="0">
                <a:latin typeface="Arial Narrow" pitchFamily="34" charset="0"/>
              </a:rPr>
              <a:t>are </a:t>
            </a:r>
            <a:r>
              <a:rPr lang="en-US" sz="2200" b="1" dirty="0" smtClean="0">
                <a:latin typeface="Arial Narrow" pitchFamily="34" charset="0"/>
              </a:rPr>
              <a:t>useful</a:t>
            </a:r>
          </a:p>
          <a:p>
            <a:pPr algn="ctr"/>
            <a:endParaRPr lang="en-US" sz="1500" b="1" dirty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Models help us find non-intuitive results</a:t>
            </a:r>
            <a:r>
              <a:rPr lang="en-US" sz="2200" b="1" dirty="0" smtClean="0">
                <a:latin typeface="Arial Narrow" pitchFamily="34" charset="0"/>
              </a:rPr>
              <a:t>! </a:t>
            </a:r>
            <a:endParaRPr lang="en-US" sz="2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8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2664" y="107732"/>
            <a:ext cx="774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itchFamily="34" charset="0"/>
              </a:rPr>
              <a:t>Looking Ahead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43256"/>
            <a:ext cx="5638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latin typeface="Arial Narrow" pitchFamily="34" charset="0"/>
                <a:cs typeface="Arial" pitchFamily="34" charset="0"/>
              </a:rPr>
              <a:t>Next Class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:</a:t>
            </a:r>
            <a:endParaRPr lang="en-US" sz="2400" b="1" dirty="0"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10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en-US" sz="2600" b="1" dirty="0" smtClean="0">
                <a:latin typeface="Arial Narrow" pitchFamily="34" charset="0"/>
                <a:cs typeface="Arial" pitchFamily="34" charset="0"/>
              </a:rPr>
              <a:t>Relax predator-prey assumptions</a:t>
            </a:r>
          </a:p>
          <a:p>
            <a:pPr algn="ctr"/>
            <a:endParaRPr lang="en-US" sz="1000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en-US" sz="2600" b="1" dirty="0" smtClean="0">
                <a:latin typeface="Arial Narrow" pitchFamily="34" charset="0"/>
                <a:cs typeface="Arial" pitchFamily="34" charset="0"/>
              </a:rPr>
              <a:t>i.e., add realism</a:t>
            </a:r>
          </a:p>
          <a:p>
            <a:pPr algn="ctr"/>
            <a:endParaRPr lang="en-US" sz="2400" b="1" dirty="0" smtClean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371600"/>
            <a:ext cx="3105150" cy="1944094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94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Linking Equations – Prey Equation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9869" y="914400"/>
            <a:ext cx="4100271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100271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2408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2132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56922" y="986512"/>
            <a:ext cx="26626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30162" y="974834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76400"/>
            <a:ext cx="4306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Linking prey equation to predators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260193"/>
            <a:ext cx="88392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How do predators affect prey?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  <a:p>
            <a:endParaRPr lang="en-US" sz="1500" b="1" dirty="0">
              <a:latin typeface="Arial Narrow" pitchFamily="34" charset="0"/>
              <a:sym typeface="Wingdings" pitchFamily="2" charset="2"/>
            </a:endParaRPr>
          </a:p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More specifically, predators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remove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prey</a:t>
            </a:r>
          </a:p>
          <a:p>
            <a:pPr marL="342900" indent="-342900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we need to subtract predation effect from prey equation:</a:t>
            </a:r>
          </a:p>
          <a:p>
            <a:pPr>
              <a:tabLst>
                <a:tab pos="346075" algn="l"/>
              </a:tabLst>
            </a:pPr>
            <a:r>
              <a:rPr lang="en-US" sz="2000" b="1" dirty="0" smtClean="0">
                <a:latin typeface="Arial Narrow" pitchFamily="34" charset="0"/>
              </a:rPr>
              <a:t>	(i.e., split prey deaths into predatory deaths and non-predatory deaths)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468" y="4038600"/>
            <a:ext cx="46797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–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– Predation loss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799" y="4631829"/>
            <a:ext cx="77724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Predation loss</a:t>
            </a:r>
            <a:r>
              <a:rPr lang="en-US" sz="2200" b="1" dirty="0" smtClean="0">
                <a:latin typeface="Arial Narrow" pitchFamily="34" charset="0"/>
              </a:rPr>
              <a:t>: number of prey eaten by all predators per unit time</a:t>
            </a:r>
          </a:p>
          <a:p>
            <a:endParaRPr lang="en-US" sz="15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With this expression,</a:t>
            </a:r>
          </a:p>
          <a:p>
            <a:r>
              <a:rPr lang="en-US" sz="2300" b="1" dirty="0" err="1" smtClean="0">
                <a:latin typeface="+mj-lt"/>
              </a:rPr>
              <a:t>d</a:t>
            </a:r>
            <a:r>
              <a:rPr lang="en-US" sz="2300" b="1" baseline="-25000" dirty="0" err="1" smtClean="0">
                <a:latin typeface="+mj-lt"/>
              </a:rPr>
              <a:t>v</a:t>
            </a:r>
            <a:r>
              <a:rPr lang="en-US" sz="2300" b="1" dirty="0" err="1" smtClean="0">
                <a:latin typeface="+mj-lt"/>
              </a:rPr>
              <a:t>V</a:t>
            </a:r>
            <a:r>
              <a:rPr lang="en-US" sz="2200" b="1" dirty="0" smtClean="0">
                <a:latin typeface="Arial Narrow" pitchFamily="34" charset="0"/>
              </a:rPr>
              <a:t> is now death due to factors OTHER than predation</a:t>
            </a:r>
          </a:p>
          <a:p>
            <a:r>
              <a:rPr lang="en-US" sz="2200" b="1" dirty="0" smtClean="0">
                <a:latin typeface="Arial Narrow" pitchFamily="34" charset="0"/>
              </a:rPr>
              <a:t>	e.g., starvation, disease, genetic effects, etc.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20204" y="2272864"/>
            <a:ext cx="40129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Predators eat prey, of course!</a:t>
            </a:r>
          </a:p>
        </p:txBody>
      </p:sp>
    </p:spTree>
    <p:extLst>
      <p:ext uri="{BB962C8B-B14F-4D97-AF65-F5344CB8AC3E}">
        <p14:creationId xmlns:p14="http://schemas.microsoft.com/office/powerpoint/2010/main" xmlns="" val="211302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69869" y="914400"/>
            <a:ext cx="4100271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100271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2408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2132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56922" y="986512"/>
            <a:ext cx="26626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30162" y="974834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468" y="1732746"/>
            <a:ext cx="46797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–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– Predation loss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799" y="2362200"/>
            <a:ext cx="8839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Equation for “predation loss” will vary for every predator-prey system,</a:t>
            </a:r>
          </a:p>
          <a:p>
            <a:pPr>
              <a:tabLst>
                <a:tab pos="457200" algn="l"/>
              </a:tabLst>
            </a:pPr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but we can create a simple </a:t>
            </a:r>
            <a:r>
              <a:rPr lang="en-US" sz="2200" b="1" dirty="0" err="1" smtClean="0">
                <a:latin typeface="Arial Narrow" pitchFamily="34" charset="0"/>
              </a:rPr>
              <a:t>eqn</a:t>
            </a:r>
            <a:r>
              <a:rPr lang="en-US" sz="2200" b="1" dirty="0" smtClean="0">
                <a:latin typeface="Arial Narrow" pitchFamily="34" charset="0"/>
              </a:rPr>
              <a:t> that captures the </a:t>
            </a:r>
            <a:r>
              <a:rPr lang="en-US" sz="2200" b="1" u="sng" dirty="0" smtClean="0">
                <a:latin typeface="Arial Narrow" pitchFamily="34" charset="0"/>
              </a:rPr>
              <a:t>essence</a:t>
            </a:r>
            <a:r>
              <a:rPr lang="en-US" sz="2200" b="1" dirty="0" smtClean="0">
                <a:latin typeface="Arial Narrow" pitchFamily="34" charset="0"/>
              </a:rPr>
              <a:t> of most systems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3276362"/>
            <a:ext cx="88392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What affects predation rates?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pPr marL="568325" indent="-331788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Predator density (# predators)</a:t>
            </a:r>
          </a:p>
          <a:p>
            <a:pPr marL="568325" indent="-331788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Prey density (# prey)</a:t>
            </a:r>
          </a:p>
          <a:p>
            <a:pPr marL="568325" indent="-331788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Attack rate of predators  </a:t>
            </a:r>
            <a:r>
              <a:rPr lang="en-US" sz="2200" b="1" dirty="0">
                <a:latin typeface="Arial Narrow" pitchFamily="34" charset="0"/>
                <a:sym typeface="Wingdings" pitchFamily="2" charset="2"/>
              </a:rPr>
              <a:t>(prop. of prey removed by a predator per time)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286" y="5029200"/>
            <a:ext cx="2366924" cy="1527048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6" b="43103"/>
          <a:stretch/>
        </p:blipFill>
        <p:spPr bwMode="auto">
          <a:xfrm>
            <a:off x="3238654" y="5029200"/>
            <a:ext cx="3074422" cy="1527048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2736644" cy="1527048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Linking Equations – Prey Equation</a:t>
            </a:r>
            <a:endParaRPr lang="en-US" sz="3000" b="1" dirty="0">
              <a:latin typeface="Arial Narrow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5702" y="3117069"/>
            <a:ext cx="585128" cy="117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35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69869" y="914400"/>
            <a:ext cx="4100271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100271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2408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2132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56922" y="986512"/>
            <a:ext cx="26626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30162" y="974834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468" y="1732746"/>
            <a:ext cx="46797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–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– Predation loss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799" y="2362200"/>
            <a:ext cx="8839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Equation for “predation loss” will vary for every predator-prey system,</a:t>
            </a:r>
          </a:p>
          <a:p>
            <a:pPr>
              <a:tabLst>
                <a:tab pos="457200" algn="l"/>
              </a:tabLst>
            </a:pPr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but we can create a simple </a:t>
            </a:r>
            <a:r>
              <a:rPr lang="en-US" sz="2200" b="1" dirty="0" err="1" smtClean="0">
                <a:latin typeface="Arial Narrow" pitchFamily="34" charset="0"/>
              </a:rPr>
              <a:t>eqn</a:t>
            </a:r>
            <a:r>
              <a:rPr lang="en-US" sz="2200" b="1" dirty="0" smtClean="0">
                <a:latin typeface="Arial Narrow" pitchFamily="34" charset="0"/>
              </a:rPr>
              <a:t> that captures the </a:t>
            </a:r>
            <a:r>
              <a:rPr lang="en-US" sz="2200" b="1" u="sng" dirty="0" smtClean="0">
                <a:latin typeface="Arial Narrow" pitchFamily="34" charset="0"/>
              </a:rPr>
              <a:t>essence</a:t>
            </a:r>
            <a:r>
              <a:rPr lang="en-US" sz="2200" b="1" dirty="0" smtClean="0">
                <a:latin typeface="Arial Narrow" pitchFamily="34" charset="0"/>
              </a:rPr>
              <a:t> of most systems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3276362"/>
            <a:ext cx="88392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What affects predation rates?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pPr marL="568325" indent="-331788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Predator density (# predators)</a:t>
            </a:r>
          </a:p>
          <a:p>
            <a:pPr marL="568325" indent="-331788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Prey density (# prey)</a:t>
            </a:r>
          </a:p>
          <a:p>
            <a:pPr marL="568325" indent="-331788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Attack rate of predators  (prop. of prey removed by a predator per time)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4979313"/>
            <a:ext cx="88392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Can define predation loss as:</a:t>
            </a:r>
            <a:endParaRPr lang="en-US" sz="2200" b="1" dirty="0">
              <a:latin typeface="Arial Narrow" pitchFamily="34" charset="0"/>
            </a:endParaRPr>
          </a:p>
          <a:p>
            <a:endParaRPr lang="en-US" sz="500" b="1" dirty="0">
              <a:latin typeface="Arial Narrow" pitchFamily="34" charset="0"/>
            </a:endParaRP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Predation Loss = </a:t>
            </a:r>
            <a:r>
              <a:rPr lang="en-US" sz="2300" b="1" dirty="0" err="1" smtClean="0">
                <a:latin typeface="+mj-lt"/>
              </a:rPr>
              <a:t>aVP</a:t>
            </a:r>
            <a:endParaRPr lang="en-US" sz="2300" b="1" dirty="0" smtClean="0">
              <a:latin typeface="+mj-lt"/>
            </a:endParaRPr>
          </a:p>
          <a:p>
            <a:endParaRPr lang="en-US" sz="500" b="1" dirty="0" smtClean="0">
              <a:latin typeface="+mj-lt"/>
            </a:endParaRPr>
          </a:p>
          <a:p>
            <a:r>
              <a:rPr lang="en-US" sz="2200" b="1" dirty="0" smtClean="0">
                <a:latin typeface="Arial Narrow" pitchFamily="34" charset="0"/>
              </a:rPr>
              <a:t>	where </a:t>
            </a:r>
            <a:r>
              <a:rPr lang="en-US" sz="2300" b="1" dirty="0" smtClean="0">
                <a:latin typeface="+mj-lt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 is the attack rate of predators</a:t>
            </a: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and </a:t>
            </a:r>
            <a:r>
              <a:rPr lang="en-US" sz="2300" b="1" dirty="0" smtClean="0">
                <a:latin typeface="+mj-lt"/>
              </a:rPr>
              <a:t>V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300" b="1" dirty="0" smtClean="0">
                <a:latin typeface="+mj-lt"/>
              </a:rPr>
              <a:t>P</a:t>
            </a:r>
            <a:r>
              <a:rPr lang="en-US" sz="2200" b="1" dirty="0" smtClean="0">
                <a:latin typeface="Arial Narrow" pitchFamily="34" charset="0"/>
              </a:rPr>
              <a:t> are density (#) of prey and predators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Linking Equations – Prey Equation</a:t>
            </a:r>
            <a:endParaRPr lang="en-US" sz="3000" b="1" dirty="0">
              <a:latin typeface="Arial Narrow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5702" y="3117069"/>
            <a:ext cx="585128" cy="117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0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1000" y="4206766"/>
            <a:ext cx="5294592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100271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2132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30162" y="974834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0999" y="1752600"/>
            <a:ext cx="712076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This is our prey model!</a:t>
            </a:r>
          </a:p>
          <a:p>
            <a:pPr marL="342900" indent="-342900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</a:rPr>
              <a:t>Links death of prey to activity of predators</a:t>
            </a:r>
          </a:p>
          <a:p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Our model contains two types of prey death:</a:t>
            </a:r>
          </a:p>
          <a:p>
            <a:pPr marL="457200" indent="-457200">
              <a:buAutoNum type="arabicPeriod"/>
            </a:pPr>
            <a:r>
              <a:rPr lang="en-US" sz="2200" b="1" dirty="0" smtClean="0">
                <a:latin typeface="Arial Narrow" pitchFamily="34" charset="0"/>
              </a:rPr>
              <a:t>Non-predatory mortality (</a:t>
            </a:r>
            <a:r>
              <a:rPr lang="en-US" sz="2300" b="1" dirty="0" err="1" smtClean="0">
                <a:latin typeface="+mj-lt"/>
              </a:rPr>
              <a:t>d</a:t>
            </a:r>
            <a:r>
              <a:rPr lang="en-US" sz="2300" b="1" baseline="-25000" dirty="0" err="1" smtClean="0">
                <a:latin typeface="+mj-lt"/>
              </a:rPr>
              <a:t>v</a:t>
            </a:r>
            <a:r>
              <a:rPr lang="en-US" sz="2300" b="1" dirty="0" err="1" smtClean="0">
                <a:latin typeface="+mj-lt"/>
              </a:rPr>
              <a:t>V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2200" b="1" dirty="0" smtClean="0">
                <a:latin typeface="Arial Narrow" pitchFamily="34" charset="0"/>
              </a:rPr>
              <a:t>Predatory mortality (</a:t>
            </a:r>
            <a:r>
              <a:rPr lang="en-US" sz="2300" b="1" dirty="0" err="1" smtClean="0">
                <a:latin typeface="+mj-lt"/>
              </a:rPr>
              <a:t>aVP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509758" y="4309219"/>
            <a:ext cx="510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Let’s </a:t>
            </a:r>
            <a:r>
              <a:rPr lang="en-US" sz="2200" b="1" dirty="0">
                <a:latin typeface="Arial Narrow" pitchFamily="34" charset="0"/>
              </a:rPr>
              <a:t>explore a, the attack rate in more detail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Linking Equations – Prey Equation</a:t>
            </a:r>
            <a:endParaRPr lang="en-US" sz="3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6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100271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2132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30162" y="974834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47" y="1701731"/>
            <a:ext cx="9011553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Attack rate (a)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pPr algn="ctr"/>
            <a:endParaRPr lang="en-US" sz="10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Per </a:t>
            </a:r>
            <a:r>
              <a:rPr lang="en-US" sz="2200" b="1" dirty="0">
                <a:latin typeface="Arial Narrow" pitchFamily="34" charset="0"/>
              </a:rPr>
              <a:t>capita (i.e</a:t>
            </a:r>
            <a:r>
              <a:rPr lang="en-US" sz="2200" b="1" dirty="0" smtClean="0">
                <a:latin typeface="Arial Narrow" pitchFamily="34" charset="0"/>
              </a:rPr>
              <a:t>., </a:t>
            </a:r>
            <a:r>
              <a:rPr lang="en-US" sz="2200" b="1" dirty="0">
                <a:latin typeface="Arial Narrow" pitchFamily="34" charset="0"/>
              </a:rPr>
              <a:t>per </a:t>
            </a:r>
            <a:r>
              <a:rPr lang="en-US" sz="2200" b="1" dirty="0" smtClean="0">
                <a:latin typeface="Arial Narrow" pitchFamily="34" charset="0"/>
              </a:rPr>
              <a:t>individual prey) </a:t>
            </a:r>
            <a:r>
              <a:rPr lang="en-US" sz="2200" b="1" dirty="0">
                <a:latin typeface="Arial Narrow" pitchFamily="34" charset="0"/>
              </a:rPr>
              <a:t>mortality </a:t>
            </a:r>
            <a:r>
              <a:rPr lang="en-US" sz="2200" b="1" u="sng" dirty="0">
                <a:latin typeface="Arial Narrow" pitchFamily="34" charset="0"/>
              </a:rPr>
              <a:t>rate</a:t>
            </a:r>
            <a:r>
              <a:rPr lang="en-US" sz="2200" b="1" dirty="0">
                <a:latin typeface="Arial Narrow" pitchFamily="34" charset="0"/>
              </a:rPr>
              <a:t> of the </a:t>
            </a:r>
            <a:r>
              <a:rPr lang="en-US" sz="2200" b="1" dirty="0" smtClean="0">
                <a:latin typeface="Arial Narrow" pitchFamily="34" charset="0"/>
              </a:rPr>
              <a:t>prey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inflicted </a:t>
            </a:r>
            <a:r>
              <a:rPr lang="en-US" sz="2200" b="1" dirty="0">
                <a:latin typeface="Arial Narrow" pitchFamily="34" charset="0"/>
              </a:rPr>
              <a:t>by a </a:t>
            </a:r>
            <a:r>
              <a:rPr lang="en-US" sz="2200" b="1" u="sng" dirty="0">
                <a:latin typeface="Arial Narrow" pitchFamily="34" charset="0"/>
              </a:rPr>
              <a:t>single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predator</a:t>
            </a:r>
          </a:p>
          <a:p>
            <a:pPr algn="ctr"/>
            <a:endParaRPr lang="en-US" sz="1000" b="1" dirty="0" smtClean="0"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i.e., </a:t>
            </a:r>
            <a:r>
              <a:rPr lang="en-US" sz="2000" b="1" u="sng" dirty="0" smtClean="0">
                <a:latin typeface="Arial Narrow" pitchFamily="34" charset="0"/>
                <a:sym typeface="Wingdings" pitchFamily="2" charset="2"/>
              </a:rPr>
              <a:t>probability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 a single predator will kill a single prey (particular individual) per unit time</a:t>
            </a:r>
            <a:endParaRPr lang="en-US" sz="2000" b="1" dirty="0" smtClean="0">
              <a:latin typeface="Arial Narrow" pitchFamily="34" charset="0"/>
            </a:endParaRPr>
          </a:p>
          <a:p>
            <a:pPr algn="ctr"/>
            <a:endParaRPr lang="en-US" sz="500" b="1" dirty="0" smtClean="0"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i.e., the </a:t>
            </a:r>
            <a:r>
              <a:rPr lang="en-US" sz="2000" b="1" u="sng" dirty="0">
                <a:latin typeface="Arial Narrow" pitchFamily="34" charset="0"/>
              </a:rPr>
              <a:t>proportion</a:t>
            </a:r>
            <a:r>
              <a:rPr lang="en-US" sz="2000" b="1" dirty="0">
                <a:latin typeface="Arial Narrow" pitchFamily="34" charset="0"/>
              </a:rPr>
              <a:t> of </a:t>
            </a:r>
            <a:r>
              <a:rPr lang="en-US" sz="2000" b="1" dirty="0" smtClean="0">
                <a:latin typeface="Arial Narrow" pitchFamily="34" charset="0"/>
              </a:rPr>
              <a:t>the prey </a:t>
            </a:r>
            <a:r>
              <a:rPr lang="en-US" sz="2000" b="1" dirty="0">
                <a:latin typeface="Arial Narrow" pitchFamily="34" charset="0"/>
              </a:rPr>
              <a:t>population removed by one predator per unit </a:t>
            </a:r>
            <a:r>
              <a:rPr lang="en-US" sz="2000" b="1" dirty="0" smtClean="0">
                <a:latin typeface="Arial Narrow" pitchFamily="34" charset="0"/>
              </a:rPr>
              <a:t>time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86400" y="4146332"/>
            <a:ext cx="2895600" cy="882868"/>
            <a:chOff x="5486400" y="3993932"/>
            <a:chExt cx="2895600" cy="882868"/>
          </a:xfrm>
        </p:grpSpPr>
        <p:sp>
          <p:nvSpPr>
            <p:cNvPr id="20" name="TextBox 19"/>
            <p:cNvSpPr txBox="1"/>
            <p:nvPr/>
          </p:nvSpPr>
          <p:spPr>
            <a:xfrm>
              <a:off x="6826468" y="3993932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279932" y="4429805"/>
              <a:ext cx="19202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96000" y="4445913"/>
              <a:ext cx="2286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predator * time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86400" y="4201547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=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4186" y="4146332"/>
            <a:ext cx="5201248" cy="882868"/>
            <a:chOff x="574186" y="3993932"/>
            <a:chExt cx="5201248" cy="882868"/>
          </a:xfrm>
        </p:grpSpPr>
        <p:sp>
          <p:nvSpPr>
            <p:cNvPr id="33" name="TextBox 32"/>
            <p:cNvSpPr txBox="1"/>
            <p:nvPr/>
          </p:nvSpPr>
          <p:spPr>
            <a:xfrm>
              <a:off x="1936532" y="3993932"/>
              <a:ext cx="38389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# prey (</a:t>
              </a:r>
              <a:r>
                <a:rPr lang="en-US" sz="2200" b="1" i="1" dirty="0" smtClean="0">
                  <a:latin typeface="+mj-lt"/>
                </a:rPr>
                <a:t>removed by 1 predator</a:t>
              </a:r>
              <a:r>
                <a:rPr lang="en-US" sz="2200" b="1" dirty="0" smtClean="0">
                  <a:latin typeface="+mj-lt"/>
                </a:rPr>
                <a:t>)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2102068" y="4440585"/>
              <a:ext cx="34871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936532" y="4445913"/>
              <a:ext cx="37970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# prey (</a:t>
              </a:r>
              <a:r>
                <a:rPr lang="en-US" sz="2200" b="1" i="1" dirty="0" smtClean="0">
                  <a:latin typeface="+mj-lt"/>
                </a:rPr>
                <a:t>total</a:t>
              </a:r>
              <a:r>
                <a:rPr lang="en-US" sz="2200" b="1" dirty="0" smtClean="0">
                  <a:latin typeface="+mj-lt"/>
                </a:rPr>
                <a:t>) * predator * time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186" y="4230469"/>
              <a:ext cx="1330814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 u="sng" dirty="0" smtClean="0">
                  <a:latin typeface="Arial Narrow" pitchFamily="34" charset="0"/>
                </a:rPr>
                <a:t>Units</a:t>
              </a:r>
              <a:r>
                <a:rPr lang="en-US" sz="2200" b="1" dirty="0" smtClean="0">
                  <a:latin typeface="Arial Narrow" pitchFamily="34" charset="0"/>
                </a:rPr>
                <a:t> of </a:t>
              </a:r>
              <a:r>
                <a:rPr lang="en-US" sz="2300" b="1" dirty="0" smtClean="0">
                  <a:latin typeface="+mj-lt"/>
                </a:rPr>
                <a:t>a</a:t>
              </a:r>
              <a:r>
                <a:rPr lang="en-US" sz="2200" b="1" dirty="0" smtClean="0">
                  <a:latin typeface="Arial Narrow" pitchFamily="34" charset="0"/>
                </a:rPr>
                <a:t>: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5546834" y="5192524"/>
            <a:ext cx="35593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=    </a:t>
            </a:r>
            <a:r>
              <a:rPr lang="en-US" sz="2200" b="1" i="1" dirty="0" smtClean="0">
                <a:latin typeface="Arial Narrow" pitchFamily="34" charset="0"/>
              </a:rPr>
              <a:t>“per predator per time”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Linking Equations – Prey Equation</a:t>
            </a:r>
            <a:endParaRPr lang="en-US" sz="3000" b="1" dirty="0"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73468" y="3810000"/>
            <a:ext cx="4038600" cy="801207"/>
            <a:chOff x="1905000" y="3444442"/>
            <a:chExt cx="1056287" cy="1466644"/>
          </a:xfrm>
        </p:grpSpPr>
        <p:sp>
          <p:nvSpPr>
            <p:cNvPr id="2" name="Oval 1"/>
            <p:cNvSpPr/>
            <p:nvPr/>
          </p:nvSpPr>
          <p:spPr>
            <a:xfrm>
              <a:off x="1905000" y="3973533"/>
              <a:ext cx="1056287" cy="937553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985799" y="3444442"/>
              <a:ext cx="49267" cy="54948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1915196" y="4577219"/>
            <a:ext cx="1841019" cy="51217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5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1808" y="914400"/>
            <a:ext cx="4390698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2090" y="914400"/>
            <a:ext cx="4100271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3340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Victim, V: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2132" y="1031192"/>
            <a:ext cx="1587392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Arial Narrow" pitchFamily="34" charset="0"/>
              </a:rPr>
              <a:t>Predator, P: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1238" y="986512"/>
            <a:ext cx="3400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dV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</a:t>
            </a:r>
            <a:r>
              <a:rPr lang="en-US" sz="2500" b="1" dirty="0"/>
              <a:t>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v</a:t>
            </a:r>
            <a:r>
              <a:rPr lang="en-US" sz="2500" b="1" dirty="0" err="1" smtClean="0"/>
              <a:t>V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aVP</a:t>
            </a:r>
            <a:endParaRPr lang="en-US" sz="2500" b="1" baseline="-25000" dirty="0" smtClean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30162" y="974834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cs typeface="Arial" pitchFamily="34" charset="0"/>
              </a:rPr>
              <a:t>dP</a:t>
            </a:r>
            <a:r>
              <a:rPr lang="en-US" sz="2500" b="1" dirty="0" smtClean="0">
                <a:cs typeface="Arial" pitchFamily="34" charset="0"/>
              </a:rPr>
              <a:t>/</a:t>
            </a:r>
            <a:r>
              <a:rPr lang="en-US" sz="2500" b="1" dirty="0" err="1" smtClean="0">
                <a:cs typeface="Arial" pitchFamily="34" charset="0"/>
              </a:rPr>
              <a:t>dt</a:t>
            </a:r>
            <a:r>
              <a:rPr lang="en-US" sz="2500" b="1" dirty="0" smtClean="0">
                <a:cs typeface="Arial" pitchFamily="34" charset="0"/>
              </a:rPr>
              <a:t> </a:t>
            </a:r>
            <a:r>
              <a:rPr lang="en-US" sz="2500" b="1" dirty="0" smtClean="0"/>
              <a:t>= </a:t>
            </a:r>
            <a:r>
              <a:rPr lang="en-US" sz="2500" b="1" dirty="0" err="1" smtClean="0"/>
              <a:t>b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r>
              <a:rPr lang="en-US" sz="2500" b="1" dirty="0" smtClean="0"/>
              <a:t> - </a:t>
            </a:r>
            <a:r>
              <a:rPr lang="en-US" sz="2500" b="1" dirty="0" err="1" smtClean="0"/>
              <a:t>d</a:t>
            </a:r>
            <a:r>
              <a:rPr lang="en-US" sz="2500" b="1" baseline="-25000" dirty="0" err="1" smtClean="0"/>
              <a:t>p</a:t>
            </a:r>
            <a:r>
              <a:rPr lang="en-US" sz="2500" b="1" dirty="0" err="1" smtClean="0"/>
              <a:t>P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47" y="1701731"/>
            <a:ext cx="9011553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Attack rate (a)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pPr algn="ctr"/>
            <a:endParaRPr lang="en-US" sz="10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Per </a:t>
            </a:r>
            <a:r>
              <a:rPr lang="en-US" sz="2200" b="1" dirty="0">
                <a:latin typeface="Arial Narrow" pitchFamily="34" charset="0"/>
              </a:rPr>
              <a:t>capita (i.e</a:t>
            </a:r>
            <a:r>
              <a:rPr lang="en-US" sz="2200" b="1" dirty="0" smtClean="0">
                <a:latin typeface="Arial Narrow" pitchFamily="34" charset="0"/>
              </a:rPr>
              <a:t>., </a:t>
            </a:r>
            <a:r>
              <a:rPr lang="en-US" sz="2200" b="1" dirty="0">
                <a:latin typeface="Arial Narrow" pitchFamily="34" charset="0"/>
              </a:rPr>
              <a:t>per </a:t>
            </a:r>
            <a:r>
              <a:rPr lang="en-US" sz="2200" b="1" dirty="0" smtClean="0">
                <a:latin typeface="Arial Narrow" pitchFamily="34" charset="0"/>
              </a:rPr>
              <a:t>individual prey) </a:t>
            </a:r>
            <a:r>
              <a:rPr lang="en-US" sz="2200" b="1" dirty="0">
                <a:latin typeface="Arial Narrow" pitchFamily="34" charset="0"/>
              </a:rPr>
              <a:t>mortality </a:t>
            </a:r>
            <a:r>
              <a:rPr lang="en-US" sz="2200" b="1" u="sng" dirty="0">
                <a:latin typeface="Arial Narrow" pitchFamily="34" charset="0"/>
              </a:rPr>
              <a:t>rate</a:t>
            </a:r>
            <a:r>
              <a:rPr lang="en-US" sz="2200" b="1" dirty="0">
                <a:latin typeface="Arial Narrow" pitchFamily="34" charset="0"/>
              </a:rPr>
              <a:t> of the </a:t>
            </a:r>
            <a:r>
              <a:rPr lang="en-US" sz="2200" b="1" dirty="0" smtClean="0">
                <a:latin typeface="Arial Narrow" pitchFamily="34" charset="0"/>
              </a:rPr>
              <a:t>prey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inflicted </a:t>
            </a:r>
            <a:r>
              <a:rPr lang="en-US" sz="2200" b="1" dirty="0">
                <a:latin typeface="Arial Narrow" pitchFamily="34" charset="0"/>
              </a:rPr>
              <a:t>by a </a:t>
            </a:r>
            <a:r>
              <a:rPr lang="en-US" sz="2200" b="1" u="sng" dirty="0">
                <a:latin typeface="Arial Narrow" pitchFamily="34" charset="0"/>
              </a:rPr>
              <a:t>single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predator</a:t>
            </a:r>
          </a:p>
          <a:p>
            <a:pPr algn="ctr"/>
            <a:endParaRPr lang="en-US" sz="1000" b="1" dirty="0" smtClean="0"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i.e., </a:t>
            </a:r>
            <a:r>
              <a:rPr lang="en-US" sz="2000" b="1" u="sng" dirty="0" smtClean="0">
                <a:latin typeface="Arial Narrow" pitchFamily="34" charset="0"/>
                <a:sym typeface="Wingdings" pitchFamily="2" charset="2"/>
              </a:rPr>
              <a:t>probability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 a single predator will kill a single prey (particular individual) per unit time</a:t>
            </a:r>
            <a:endParaRPr lang="en-US" sz="2000" b="1" dirty="0" smtClean="0">
              <a:latin typeface="Arial Narrow" pitchFamily="34" charset="0"/>
            </a:endParaRPr>
          </a:p>
          <a:p>
            <a:pPr algn="ctr"/>
            <a:endParaRPr lang="en-US" sz="500" b="1" dirty="0" smtClean="0"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i.e., the </a:t>
            </a:r>
            <a:r>
              <a:rPr lang="en-US" sz="2000" b="1" u="sng" dirty="0">
                <a:latin typeface="Arial Narrow" pitchFamily="34" charset="0"/>
              </a:rPr>
              <a:t>proportion</a:t>
            </a:r>
            <a:r>
              <a:rPr lang="en-US" sz="2000" b="1" dirty="0">
                <a:latin typeface="Arial Narrow" pitchFamily="34" charset="0"/>
              </a:rPr>
              <a:t> of </a:t>
            </a:r>
            <a:r>
              <a:rPr lang="en-US" sz="2000" b="1" dirty="0" smtClean="0">
                <a:latin typeface="Arial Narrow" pitchFamily="34" charset="0"/>
              </a:rPr>
              <a:t>the prey </a:t>
            </a:r>
            <a:r>
              <a:rPr lang="en-US" sz="2000" b="1" dirty="0">
                <a:latin typeface="Arial Narrow" pitchFamily="34" charset="0"/>
              </a:rPr>
              <a:t>population removed by one predator per unit </a:t>
            </a:r>
            <a:r>
              <a:rPr lang="en-US" sz="2000" b="1" dirty="0" smtClean="0">
                <a:latin typeface="Arial Narrow" pitchFamily="34" charset="0"/>
              </a:rPr>
              <a:t>time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Linking Equations – Prey Equation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276" y="3975536"/>
            <a:ext cx="8844460" cy="2697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75899" y="4114800"/>
            <a:ext cx="862899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Example</a:t>
            </a:r>
            <a:r>
              <a:rPr lang="en-US" sz="2200" b="1" dirty="0" smtClean="0">
                <a:latin typeface="Arial Narrow" pitchFamily="34" charset="0"/>
              </a:rPr>
              <a:t> - How a proportion can also be a per capita mortality:</a:t>
            </a:r>
          </a:p>
          <a:p>
            <a:endParaRPr lang="en-US" sz="15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There are 200 prey. A single predator can attack 20 prey in one time step.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endParaRPr lang="en-US" sz="500" b="1" dirty="0" smtClean="0">
              <a:latin typeface="Arial Narrow" pitchFamily="34" charset="0"/>
            </a:endParaRPr>
          </a:p>
          <a:p>
            <a:pPr marL="342900" indent="-342900">
              <a:buFont typeface="Wingdings"/>
              <a:buChar char="à"/>
            </a:pPr>
            <a:r>
              <a:rPr lang="en-US" sz="2100" b="1" dirty="0" smtClean="0">
                <a:latin typeface="Arial Narrow" pitchFamily="34" charset="0"/>
              </a:rPr>
              <a:t>The </a:t>
            </a:r>
            <a:r>
              <a:rPr lang="en-US" sz="2100" b="1" u="sng" dirty="0" smtClean="0">
                <a:latin typeface="Arial Narrow" pitchFamily="34" charset="0"/>
              </a:rPr>
              <a:t>proportion</a:t>
            </a:r>
            <a:r>
              <a:rPr lang="en-US" sz="2100" b="1" dirty="0" smtClean="0">
                <a:latin typeface="Arial Narrow" pitchFamily="34" charset="0"/>
              </a:rPr>
              <a:t> of prey population attacked by one predator  =  20/200  =  0.10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r>
              <a:rPr lang="en-US" sz="2100" b="1" dirty="0" smtClean="0">
                <a:latin typeface="Arial Narrow" pitchFamily="34" charset="0"/>
              </a:rPr>
              <a:t>Which means a </a:t>
            </a:r>
            <a:r>
              <a:rPr lang="en-US" sz="2100" b="1" u="sng" dirty="0" smtClean="0">
                <a:latin typeface="Arial Narrow" pitchFamily="34" charset="0"/>
              </a:rPr>
              <a:t>single</a:t>
            </a:r>
            <a:r>
              <a:rPr lang="en-US" sz="2100" b="1" dirty="0" smtClean="0">
                <a:latin typeface="Arial Narrow" pitchFamily="34" charset="0"/>
              </a:rPr>
              <a:t> prey has a 10% chance of being attacked by one predator</a:t>
            </a:r>
          </a:p>
          <a:p>
            <a:r>
              <a:rPr lang="en-US" sz="2100" b="1" dirty="0" smtClean="0">
                <a:latin typeface="Arial Narrow" pitchFamily="34" charset="0"/>
              </a:rPr>
              <a:t>     i.e., per capita mortality rate of 0.10   </a:t>
            </a: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  a = 0.10 /(</a:t>
            </a:r>
            <a:r>
              <a:rPr lang="en-US" sz="2100" b="1" dirty="0" err="1" smtClean="0">
                <a:latin typeface="Arial Narrow" pitchFamily="34" charset="0"/>
                <a:sym typeface="Wingdings" pitchFamily="2" charset="2"/>
              </a:rPr>
              <a:t>pred</a:t>
            </a: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*time)</a:t>
            </a:r>
            <a:endParaRPr lang="en-US" sz="21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8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5964</TotalTime>
  <Words>2804</Words>
  <Application>Microsoft Office PowerPoint</Application>
  <PresentationFormat>On-screen Show (4:3)</PresentationFormat>
  <Paragraphs>707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Miehls, Andrea</dc:creator>
  <cp:lastModifiedBy>LaptopAdmin</cp:lastModifiedBy>
  <cp:revision>591</cp:revision>
  <cp:lastPrinted>2012-04-02T21:48:38Z</cp:lastPrinted>
  <dcterms:created xsi:type="dcterms:W3CDTF">2012-01-18T14:03:44Z</dcterms:created>
  <dcterms:modified xsi:type="dcterms:W3CDTF">2013-11-10T18:40:04Z</dcterms:modified>
</cp:coreProperties>
</file>