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86" r:id="rId2"/>
    <p:sldId id="317" r:id="rId3"/>
    <p:sldId id="327" r:id="rId4"/>
    <p:sldId id="326" r:id="rId5"/>
    <p:sldId id="318" r:id="rId6"/>
    <p:sldId id="321" r:id="rId7"/>
    <p:sldId id="328" r:id="rId8"/>
    <p:sldId id="329" r:id="rId9"/>
    <p:sldId id="330" r:id="rId10"/>
    <p:sldId id="344" r:id="rId11"/>
    <p:sldId id="331" r:id="rId12"/>
    <p:sldId id="332" r:id="rId13"/>
    <p:sldId id="335" r:id="rId14"/>
    <p:sldId id="336" r:id="rId15"/>
    <p:sldId id="337" r:id="rId16"/>
    <p:sldId id="333" r:id="rId17"/>
    <p:sldId id="334" r:id="rId18"/>
    <p:sldId id="338" r:id="rId19"/>
    <p:sldId id="339" r:id="rId20"/>
    <p:sldId id="342" r:id="rId21"/>
    <p:sldId id="343" r:id="rId22"/>
    <p:sldId id="348" r:id="rId23"/>
    <p:sldId id="341" r:id="rId24"/>
    <p:sldId id="345" r:id="rId25"/>
    <p:sldId id="346" r:id="rId26"/>
    <p:sldId id="347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CF"/>
    <a:srgbClr val="D6EBF2"/>
    <a:srgbClr val="C9E6EF"/>
    <a:srgbClr val="DDF3E7"/>
    <a:srgbClr val="663300"/>
    <a:srgbClr val="C1E1CC"/>
    <a:srgbClr val="993366"/>
    <a:srgbClr val="18414C"/>
    <a:srgbClr val="D2D0AE"/>
    <a:srgbClr val="E4F0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7" autoAdjust="0"/>
    <p:restoredTop sz="93250" autoAdjust="0"/>
  </p:normalViewPr>
  <p:slideViewPr>
    <p:cSldViewPr>
      <p:cViewPr>
        <p:scale>
          <a:sx n="60" d="100"/>
          <a:sy n="60" d="100"/>
        </p:scale>
        <p:origin x="-3084" y="-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egeran\Documents\Classes\FW%20364\Andrea%20Materials%202012\Lecture%20Materials\Class%2023-26%20Competition\Functional%20Respons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93E-2"/>
          <c:w val="0.81689483599826118"/>
          <c:h val="0.68479152672074284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1487360"/>
        <c:axId val="101489280"/>
      </c:scatterChart>
      <c:valAx>
        <c:axId val="101487360"/>
        <c:scaling>
          <c:orientation val="minMax"/>
          <c:max val="3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Resource abundance (R)</a:t>
                </a:r>
              </a:p>
            </c:rich>
          </c:tx>
          <c:layout>
            <c:manualLayout>
              <c:xMode val="edge"/>
              <c:yMode val="edge"/>
              <c:x val="0.33639405503759895"/>
              <c:y val="0.8751154182650249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489280"/>
        <c:crosses val="autoZero"/>
        <c:crossBetween val="midCat"/>
        <c:majorUnit val="5"/>
      </c:valAx>
      <c:valAx>
        <c:axId val="1014892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Feeding rate (f)</a:t>
                </a:r>
              </a:p>
            </c:rich>
          </c:tx>
          <c:layout>
            <c:manualLayout>
              <c:xMode val="edge"/>
              <c:yMode val="edge"/>
              <c:x val="1.4314928425357873E-2"/>
              <c:y val="0.10207932341790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48736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6055936"/>
        <c:axId val="106061824"/>
      </c:scatterChart>
      <c:valAx>
        <c:axId val="106055936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061824"/>
        <c:crosses val="autoZero"/>
        <c:crossBetween val="midCat"/>
        <c:majorUnit val="5"/>
      </c:valAx>
      <c:valAx>
        <c:axId val="1060618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055936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6068992"/>
        <c:axId val="106373888"/>
      </c:scatterChart>
      <c:valAx>
        <c:axId val="106068992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373888"/>
        <c:crosses val="autoZero"/>
        <c:crossBetween val="midCat"/>
        <c:majorUnit val="5"/>
      </c:valAx>
      <c:valAx>
        <c:axId val="1063738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06899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6692992"/>
        <c:axId val="106694528"/>
      </c:scatterChart>
      <c:valAx>
        <c:axId val="106692992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694528"/>
        <c:crosses val="autoZero"/>
        <c:crossBetween val="midCat"/>
        <c:majorUnit val="5"/>
      </c:valAx>
      <c:valAx>
        <c:axId val="106694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69299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6821120"/>
        <c:axId val="106822656"/>
      </c:scatterChart>
      <c:valAx>
        <c:axId val="106821120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822656"/>
        <c:crosses val="autoZero"/>
        <c:crossBetween val="midCat"/>
        <c:majorUnit val="5"/>
      </c:valAx>
      <c:valAx>
        <c:axId val="1068226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82112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6965632"/>
        <c:axId val="106979712"/>
      </c:scatterChart>
      <c:valAx>
        <c:axId val="106965632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979712"/>
        <c:crosses val="autoZero"/>
        <c:crossBetween val="midCat"/>
        <c:majorUnit val="5"/>
      </c:valAx>
      <c:valAx>
        <c:axId val="1069797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696563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29"/>
          <c:h val="0.60900789262214905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3.8888888888888875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4.2307692307692335</c:v>
                </c:pt>
                <c:pt idx="12">
                  <c:v>4.2857142857142874</c:v>
                </c:pt>
                <c:pt idx="13">
                  <c:v>4.3333333333333366</c:v>
                </c:pt>
                <c:pt idx="14">
                  <c:v>4.375</c:v>
                </c:pt>
                <c:pt idx="15">
                  <c:v>4.4117647058823577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4.5833333333333366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4.6296296296296324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4.6774193548387073</c:v>
                </c:pt>
                <c:pt idx="30">
                  <c:v>4.6874999999999973</c:v>
                </c:pt>
              </c:numCache>
            </c:numRef>
          </c:yVal>
          <c:smooth val="1"/>
        </c:ser>
        <c:axId val="217707264"/>
        <c:axId val="217709184"/>
      </c:scatterChart>
      <c:valAx>
        <c:axId val="217707264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7709184"/>
        <c:crosses val="autoZero"/>
        <c:crossBetween val="midCat"/>
        <c:majorUnit val="5"/>
      </c:valAx>
      <c:valAx>
        <c:axId val="217709184"/>
        <c:scaling>
          <c:orientation val="minMax"/>
          <c:max val="7.5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7707264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29"/>
          <c:h val="0.60900789262214905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3.8888888888888875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4.2307692307692335</c:v>
                </c:pt>
                <c:pt idx="12">
                  <c:v>4.2857142857142874</c:v>
                </c:pt>
                <c:pt idx="13">
                  <c:v>4.3333333333333366</c:v>
                </c:pt>
                <c:pt idx="14">
                  <c:v>4.375</c:v>
                </c:pt>
                <c:pt idx="15">
                  <c:v>4.4117647058823577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4.5833333333333366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4.6296296296296324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4.6774193548387073</c:v>
                </c:pt>
                <c:pt idx="30">
                  <c:v>4.6874999999999973</c:v>
                </c:pt>
              </c:numCache>
            </c:numRef>
          </c:yVal>
          <c:smooth val="1"/>
        </c:ser>
        <c:axId val="234198144"/>
        <c:axId val="234725376"/>
      </c:scatterChart>
      <c:valAx>
        <c:axId val="234198144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34725376"/>
        <c:crosses val="autoZero"/>
        <c:crossBetween val="midCat"/>
        <c:majorUnit val="5"/>
      </c:valAx>
      <c:valAx>
        <c:axId val="234725376"/>
        <c:scaling>
          <c:orientation val="minMax"/>
          <c:max val="7.5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34198144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1'!$E$7:$E$37</c:f>
              <c:numCache>
                <c:formatCode>General</c:formatCode>
                <c:ptCount val="3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</c:numCache>
            </c:numRef>
          </c:yVal>
          <c:smooth val="1"/>
        </c:ser>
        <c:axId val="235755392"/>
        <c:axId val="235845504"/>
      </c:scatterChart>
      <c:valAx>
        <c:axId val="235755392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38642378509504544"/>
              <c:y val="0.86551757249856009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35845504"/>
        <c:crosses val="autoZero"/>
        <c:crossBetween val="midCat"/>
      </c:valAx>
      <c:valAx>
        <c:axId val="2358455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Birth</a:t>
                </a:r>
                <a:r>
                  <a:rPr lang="en-US" sz="1800" baseline="0" dirty="0"/>
                  <a:t> and death rate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6323968026723956E-2"/>
              <c:y val="0.14359746972417931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3575539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/>
          </c:spPr>
          <c:marker>
            <c:symbol val="none"/>
          </c:marker>
          <c:xVal>
            <c:numRef>
              <c:f>'Case 1'!$B$7:$B$37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1'!$E$7:$E$37</c:f>
              <c:numCache>
                <c:formatCode>General</c:formatCode>
                <c:ptCount val="3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</c:numCache>
            </c:numRef>
          </c:yVal>
          <c:smooth val="1"/>
        </c:ser>
        <c:axId val="257463808"/>
        <c:axId val="257508480"/>
      </c:scatterChart>
      <c:valAx>
        <c:axId val="257463808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38642378509504544"/>
              <c:y val="0.86551757249856009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7508480"/>
        <c:crosses val="autoZero"/>
        <c:crossBetween val="midCat"/>
      </c:valAx>
      <c:valAx>
        <c:axId val="2575084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Birth</a:t>
                </a:r>
                <a:r>
                  <a:rPr lang="en-US" sz="1800" baseline="0" dirty="0"/>
                  <a:t> and death rate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6323968026723956E-2"/>
              <c:y val="0.14359746972417931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7463808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2A'!$E$7:$E$37</c:f>
              <c:numCache>
                <c:formatCode>General</c:formatCode>
                <c:ptCount val="3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2A'!$F$7:$F$37</c:f>
              <c:numCache>
                <c:formatCode>General</c:formatCode>
                <c:ptCount val="3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</c:numCache>
            </c:numRef>
          </c:yVal>
          <c:smooth val="1"/>
        </c:ser>
        <c:axId val="258042880"/>
        <c:axId val="258169472"/>
      </c:scatterChart>
      <c:valAx>
        <c:axId val="258042880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42640695007821011"/>
              <c:y val="0.88325764378136906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169472"/>
        <c:crosses val="autoZero"/>
        <c:crossBetween val="midCat"/>
      </c:valAx>
      <c:valAx>
        <c:axId val="2581694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Birth</a:t>
                </a:r>
                <a:r>
                  <a:rPr lang="en-US" sz="1800" baseline="0"/>
                  <a:t> and death rate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4.6323968026723956E-2"/>
              <c:y val="0.1368222475480039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04288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847915267207426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1776000"/>
        <c:axId val="101786368"/>
      </c:scatterChart>
      <c:valAx>
        <c:axId val="101776000"/>
        <c:scaling>
          <c:orientation val="minMax"/>
          <c:max val="3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Resource abundance (R)</a:t>
                </a:r>
              </a:p>
            </c:rich>
          </c:tx>
          <c:layout>
            <c:manualLayout>
              <c:xMode val="edge"/>
              <c:yMode val="edge"/>
              <c:x val="0.33639405503759895"/>
              <c:y val="0.8751154182650249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786368"/>
        <c:crosses val="autoZero"/>
        <c:crossBetween val="midCat"/>
        <c:majorUnit val="5"/>
      </c:valAx>
      <c:valAx>
        <c:axId val="1017863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Feeding rate (f)</a:t>
                </a:r>
              </a:p>
            </c:rich>
          </c:tx>
          <c:layout>
            <c:manualLayout>
              <c:xMode val="edge"/>
              <c:yMode val="edge"/>
              <c:x val="1.4314928425357873E-2"/>
              <c:y val="0.10207932341790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77600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2A'!$E$7:$E$37</c:f>
              <c:numCache>
                <c:formatCode>General</c:formatCode>
                <c:ptCount val="3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2A'!$B$7:$B$37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2A'!$F$7:$F$37</c:f>
              <c:numCache>
                <c:formatCode>General</c:formatCode>
                <c:ptCount val="3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</c:numCache>
            </c:numRef>
          </c:yVal>
          <c:smooth val="1"/>
        </c:ser>
        <c:axId val="258363776"/>
        <c:axId val="258366080"/>
      </c:scatterChart>
      <c:valAx>
        <c:axId val="258363776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42640695007821011"/>
              <c:y val="0.88325764378136906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366080"/>
        <c:crosses val="autoZero"/>
        <c:crossBetween val="midCat"/>
      </c:valAx>
      <c:valAx>
        <c:axId val="2583660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Birth</a:t>
                </a:r>
                <a:r>
                  <a:rPr lang="en-US" sz="1800" baseline="0" dirty="0"/>
                  <a:t> and death rate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6323968026723956E-2"/>
              <c:y val="0.1368222475480039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363776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2B'!$E$7:$E$37</c:f>
              <c:numCache>
                <c:formatCode>General</c:formatCode>
                <c:ptCount val="3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2B'!$F$7:$F$37</c:f>
              <c:numCache>
                <c:formatCode>General</c:formatCode>
                <c:ptCount val="31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</c:numCache>
            </c:numRef>
          </c:yVal>
          <c:smooth val="1"/>
        </c:ser>
        <c:axId val="258642688"/>
        <c:axId val="258662784"/>
      </c:scatterChart>
      <c:valAx>
        <c:axId val="258642688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40957193324319308"/>
              <c:y val="0.86498278998019951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662784"/>
        <c:crosses val="autoZero"/>
        <c:crossBetween val="midCat"/>
      </c:valAx>
      <c:valAx>
        <c:axId val="2586627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Birth</a:t>
                </a:r>
                <a:r>
                  <a:rPr lang="en-US" sz="1800" baseline="0" dirty="0"/>
                  <a:t> and death rate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6323968026723956E-2"/>
              <c:y val="0.14413218906847178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642688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357551165000084"/>
          <c:y val="4.5208515602216386E-2"/>
          <c:w val="0.83734473374877272"/>
          <c:h val="0.7966349518810145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2B'!$C$7:$C$37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3.6</c:v>
                </c:pt>
                <c:pt idx="4">
                  <c:v>4</c:v>
                </c:pt>
                <c:pt idx="5">
                  <c:v>4.2857142857142874</c:v>
                </c:pt>
                <c:pt idx="6">
                  <c:v>4.5</c:v>
                </c:pt>
                <c:pt idx="7">
                  <c:v>4.666666666666667</c:v>
                </c:pt>
                <c:pt idx="8">
                  <c:v>4.8</c:v>
                </c:pt>
                <c:pt idx="9">
                  <c:v>4.9090909090909092</c:v>
                </c:pt>
                <c:pt idx="10">
                  <c:v>5</c:v>
                </c:pt>
                <c:pt idx="11">
                  <c:v>5.0769230769230784</c:v>
                </c:pt>
                <c:pt idx="12">
                  <c:v>5.1428571428571415</c:v>
                </c:pt>
                <c:pt idx="13">
                  <c:v>5.2</c:v>
                </c:pt>
                <c:pt idx="14">
                  <c:v>5.25</c:v>
                </c:pt>
                <c:pt idx="15">
                  <c:v>5.2941176470588198</c:v>
                </c:pt>
                <c:pt idx="16">
                  <c:v>5.3333333333333366</c:v>
                </c:pt>
                <c:pt idx="17">
                  <c:v>5.3684210526315788</c:v>
                </c:pt>
                <c:pt idx="18">
                  <c:v>5.4</c:v>
                </c:pt>
                <c:pt idx="19">
                  <c:v>5.4285714285714288</c:v>
                </c:pt>
                <c:pt idx="20">
                  <c:v>5.4545454545454506</c:v>
                </c:pt>
                <c:pt idx="21">
                  <c:v>5.4782608695652177</c:v>
                </c:pt>
                <c:pt idx="22">
                  <c:v>5.5</c:v>
                </c:pt>
                <c:pt idx="23">
                  <c:v>5.52</c:v>
                </c:pt>
                <c:pt idx="24">
                  <c:v>5.5384615384615383</c:v>
                </c:pt>
                <c:pt idx="25">
                  <c:v>5.55555555555555</c:v>
                </c:pt>
                <c:pt idx="26">
                  <c:v>5.5714285714285712</c:v>
                </c:pt>
                <c:pt idx="27">
                  <c:v>5.5862068965517269</c:v>
                </c:pt>
                <c:pt idx="28">
                  <c:v>5.6</c:v>
                </c:pt>
                <c:pt idx="29">
                  <c:v>5.6129032258064466</c:v>
                </c:pt>
                <c:pt idx="30">
                  <c:v>5.6249999999999956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2B'!$D$7:$D$37</c:f>
              <c:numCache>
                <c:formatCode>General</c:formatCode>
                <c:ptCount val="3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</c:numCache>
            </c:numRef>
          </c:yVal>
          <c:smooth val="1"/>
        </c:ser>
        <c:ser>
          <c:idx val="2"/>
          <c:order val="2"/>
          <c:spPr>
            <a:ln w="381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2B'!$E$7:$E$37</c:f>
              <c:numCache>
                <c:formatCode>General</c:formatCode>
                <c:ptCount val="3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</c:numCache>
            </c:numRef>
          </c:yVal>
          <c:smooth val="1"/>
        </c:ser>
        <c:ser>
          <c:idx val="3"/>
          <c:order val="3"/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'Case 2B'!$B$7:$B$37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'Case 2B'!$F$7:$F$37</c:f>
              <c:numCache>
                <c:formatCode>General</c:formatCode>
                <c:ptCount val="31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</c:numCache>
            </c:numRef>
          </c:yVal>
          <c:smooth val="1"/>
        </c:ser>
        <c:axId val="258857216"/>
        <c:axId val="258917120"/>
      </c:scatterChart>
      <c:valAx>
        <c:axId val="258857216"/>
        <c:scaling>
          <c:orientation val="minMax"/>
          <c:max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40957193324319308"/>
              <c:y val="0.86498278998019951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917120"/>
        <c:crosses val="autoZero"/>
        <c:crossBetween val="midCat"/>
      </c:valAx>
      <c:valAx>
        <c:axId val="2589171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Birth</a:t>
                </a:r>
                <a:r>
                  <a:rPr lang="en-US" sz="1800" baseline="0" dirty="0"/>
                  <a:t> and death rate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6323968026723956E-2"/>
              <c:y val="0.14413218906847178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258857216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020114476537118"/>
          <c:y val="5.4467774861475707E-2"/>
          <c:w val="0.85071899193378875"/>
          <c:h val="0.78274606299212601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3A'!$C$7:$C$57</c:f>
              <c:numCache>
                <c:formatCode>General</c:formatCode>
                <c:ptCount val="5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  <c:pt idx="31">
                  <c:v>3.75757575757576</c:v>
                </c:pt>
                <c:pt idx="32">
                  <c:v>3.7647058823529429</c:v>
                </c:pt>
                <c:pt idx="33">
                  <c:v>3.7714285714285714</c:v>
                </c:pt>
                <c:pt idx="34">
                  <c:v>3.7777777777777808</c:v>
                </c:pt>
                <c:pt idx="35">
                  <c:v>3.7837837837837842</c:v>
                </c:pt>
                <c:pt idx="36">
                  <c:v>3.7894736842105261</c:v>
                </c:pt>
                <c:pt idx="37">
                  <c:v>3.7948717948717952</c:v>
                </c:pt>
                <c:pt idx="38">
                  <c:v>3.8</c:v>
                </c:pt>
                <c:pt idx="39">
                  <c:v>3.8048780487804876</c:v>
                </c:pt>
                <c:pt idx="40">
                  <c:v>3.809523809523808</c:v>
                </c:pt>
                <c:pt idx="41">
                  <c:v>3.8139534883720931</c:v>
                </c:pt>
                <c:pt idx="42">
                  <c:v>3.8181818181818192</c:v>
                </c:pt>
                <c:pt idx="43">
                  <c:v>3.8222222222222224</c:v>
                </c:pt>
                <c:pt idx="44">
                  <c:v>3.8260869565217388</c:v>
                </c:pt>
                <c:pt idx="45">
                  <c:v>3.8297872340425547</c:v>
                </c:pt>
                <c:pt idx="46">
                  <c:v>3.8333333333333335</c:v>
                </c:pt>
                <c:pt idx="47">
                  <c:v>3.8367346938775508</c:v>
                </c:pt>
                <c:pt idx="48">
                  <c:v>3.84</c:v>
                </c:pt>
                <c:pt idx="49">
                  <c:v>3.843137254901964</c:v>
                </c:pt>
                <c:pt idx="50">
                  <c:v>3.8461538461538463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3A'!$D$7:$D$57</c:f>
              <c:numCache>
                <c:formatCode>General</c:formatCode>
                <c:ptCount val="51"/>
                <c:pt idx="0">
                  <c:v>0</c:v>
                </c:pt>
                <c:pt idx="1">
                  <c:v>0.57142857142857184</c:v>
                </c:pt>
                <c:pt idx="2">
                  <c:v>1</c:v>
                </c:pt>
                <c:pt idx="3">
                  <c:v>1.3333333333333333</c:v>
                </c:pt>
                <c:pt idx="4">
                  <c:v>1.6</c:v>
                </c:pt>
                <c:pt idx="5">
                  <c:v>1.8181818181818181</c:v>
                </c:pt>
                <c:pt idx="6">
                  <c:v>2</c:v>
                </c:pt>
                <c:pt idx="7">
                  <c:v>2.1538461538461537</c:v>
                </c:pt>
                <c:pt idx="8">
                  <c:v>2.2857142857142856</c:v>
                </c:pt>
                <c:pt idx="9">
                  <c:v>2.4</c:v>
                </c:pt>
                <c:pt idx="10">
                  <c:v>2.5</c:v>
                </c:pt>
                <c:pt idx="11">
                  <c:v>2.5882352941176472</c:v>
                </c:pt>
                <c:pt idx="12">
                  <c:v>2.6666666666666665</c:v>
                </c:pt>
                <c:pt idx="13">
                  <c:v>2.7368421052631553</c:v>
                </c:pt>
                <c:pt idx="14">
                  <c:v>2.8</c:v>
                </c:pt>
                <c:pt idx="15">
                  <c:v>2.8571428571428572</c:v>
                </c:pt>
                <c:pt idx="16">
                  <c:v>2.9090909090909087</c:v>
                </c:pt>
                <c:pt idx="17">
                  <c:v>2.9565217391304346</c:v>
                </c:pt>
                <c:pt idx="18">
                  <c:v>3</c:v>
                </c:pt>
                <c:pt idx="19">
                  <c:v>3.04</c:v>
                </c:pt>
                <c:pt idx="20">
                  <c:v>3.0769230769230771</c:v>
                </c:pt>
                <c:pt idx="21">
                  <c:v>3.1111111111111112</c:v>
                </c:pt>
                <c:pt idx="22">
                  <c:v>3.1428571428571432</c:v>
                </c:pt>
                <c:pt idx="23">
                  <c:v>3.1724137931034471</c:v>
                </c:pt>
                <c:pt idx="24">
                  <c:v>3.2</c:v>
                </c:pt>
                <c:pt idx="25">
                  <c:v>3.2258064516129044</c:v>
                </c:pt>
                <c:pt idx="26">
                  <c:v>3.25</c:v>
                </c:pt>
                <c:pt idx="27">
                  <c:v>3.2727272727272756</c:v>
                </c:pt>
                <c:pt idx="28">
                  <c:v>3.2941176470588247</c:v>
                </c:pt>
                <c:pt idx="29">
                  <c:v>3.3142857142857132</c:v>
                </c:pt>
                <c:pt idx="30">
                  <c:v>3.3333333333333335</c:v>
                </c:pt>
                <c:pt idx="31">
                  <c:v>3.3513513513513526</c:v>
                </c:pt>
                <c:pt idx="32">
                  <c:v>3.3684210526315805</c:v>
                </c:pt>
                <c:pt idx="33">
                  <c:v>3.3846153846153837</c:v>
                </c:pt>
                <c:pt idx="34">
                  <c:v>3.4</c:v>
                </c:pt>
                <c:pt idx="35">
                  <c:v>3.4146341463414642</c:v>
                </c:pt>
                <c:pt idx="36">
                  <c:v>3.4285714285714297</c:v>
                </c:pt>
                <c:pt idx="37">
                  <c:v>3.4418604651162776</c:v>
                </c:pt>
                <c:pt idx="38">
                  <c:v>3.4545454545454537</c:v>
                </c:pt>
                <c:pt idx="39">
                  <c:v>3.4666666666666668</c:v>
                </c:pt>
                <c:pt idx="40">
                  <c:v>3.4782608695652173</c:v>
                </c:pt>
                <c:pt idx="41">
                  <c:v>3.4893617021276615</c:v>
                </c:pt>
                <c:pt idx="42">
                  <c:v>3.5</c:v>
                </c:pt>
                <c:pt idx="43">
                  <c:v>3.5102040816326543</c:v>
                </c:pt>
                <c:pt idx="44">
                  <c:v>3.52</c:v>
                </c:pt>
                <c:pt idx="45">
                  <c:v>3.5294117647058822</c:v>
                </c:pt>
                <c:pt idx="46">
                  <c:v>3.5384615384615392</c:v>
                </c:pt>
                <c:pt idx="47">
                  <c:v>3.5471698113207561</c:v>
                </c:pt>
                <c:pt idx="48">
                  <c:v>3.5555555555555554</c:v>
                </c:pt>
                <c:pt idx="49">
                  <c:v>3.5636363636363648</c:v>
                </c:pt>
                <c:pt idx="50">
                  <c:v>3.5714285714285707</c:v>
                </c:pt>
              </c:numCache>
            </c:numRef>
          </c:yVal>
          <c:smooth val="1"/>
        </c:ser>
        <c:ser>
          <c:idx val="2"/>
          <c:order val="2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3A'!$E$7:$E$57</c:f>
              <c:numCache>
                <c:formatCode>General</c:formatCode>
                <c:ptCount val="5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1.5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  <c:pt idx="48">
                  <c:v>1.5</c:v>
                </c:pt>
                <c:pt idx="49">
                  <c:v>1.5</c:v>
                </c:pt>
                <c:pt idx="50">
                  <c:v>1.5</c:v>
                </c:pt>
              </c:numCache>
            </c:numRef>
          </c:yVal>
          <c:smooth val="1"/>
        </c:ser>
        <c:axId val="148361984"/>
        <c:axId val="148363904"/>
      </c:scatterChart>
      <c:valAx>
        <c:axId val="148361984"/>
        <c:scaling>
          <c:orientation val="minMax"/>
          <c:max val="50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390991304960219"/>
              <c:y val="0.86416405620769954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148363904"/>
        <c:crosses val="autoZero"/>
        <c:crossBetween val="midCat"/>
      </c:valAx>
      <c:valAx>
        <c:axId val="1483639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Birth</a:t>
                </a:r>
                <a:r>
                  <a:rPr lang="en-US" sz="1800" baseline="0"/>
                  <a:t> and death rate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3.3522214285679044E-2"/>
              <c:y val="0.13185543700779037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148361984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020114476537118"/>
          <c:y val="5.4467774861475707E-2"/>
          <c:w val="0.85071899193378875"/>
          <c:h val="0.78274606299212601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3A'!$C$7:$C$57</c:f>
              <c:numCache>
                <c:formatCode>General</c:formatCode>
                <c:ptCount val="51"/>
                <c:pt idx="0">
                  <c:v>0</c:v>
                </c:pt>
                <c:pt idx="1">
                  <c:v>1.3333333333333333</c:v>
                </c:pt>
                <c:pt idx="2">
                  <c:v>2</c:v>
                </c:pt>
                <c:pt idx="3">
                  <c:v>2.4</c:v>
                </c:pt>
                <c:pt idx="4">
                  <c:v>2.6666666666666665</c:v>
                </c:pt>
                <c:pt idx="5">
                  <c:v>2.8571428571428572</c:v>
                </c:pt>
                <c:pt idx="6">
                  <c:v>3</c:v>
                </c:pt>
                <c:pt idx="7">
                  <c:v>3.1111111111111112</c:v>
                </c:pt>
                <c:pt idx="8">
                  <c:v>3.2</c:v>
                </c:pt>
                <c:pt idx="9">
                  <c:v>3.2727272727272756</c:v>
                </c:pt>
                <c:pt idx="10">
                  <c:v>3.3333333333333335</c:v>
                </c:pt>
                <c:pt idx="11">
                  <c:v>3.3846153846153837</c:v>
                </c:pt>
                <c:pt idx="12">
                  <c:v>3.4285714285714297</c:v>
                </c:pt>
                <c:pt idx="13">
                  <c:v>3.4666666666666668</c:v>
                </c:pt>
                <c:pt idx="14">
                  <c:v>3.5</c:v>
                </c:pt>
                <c:pt idx="15">
                  <c:v>3.5294117647058822</c:v>
                </c:pt>
                <c:pt idx="16">
                  <c:v>3.5555555555555554</c:v>
                </c:pt>
                <c:pt idx="17">
                  <c:v>3.5789473684210544</c:v>
                </c:pt>
                <c:pt idx="18">
                  <c:v>3.6</c:v>
                </c:pt>
                <c:pt idx="19">
                  <c:v>3.6190476190476177</c:v>
                </c:pt>
                <c:pt idx="20">
                  <c:v>3.6363636363636349</c:v>
                </c:pt>
                <c:pt idx="21">
                  <c:v>3.6521739130434767</c:v>
                </c:pt>
                <c:pt idx="22">
                  <c:v>3.6666666666666665</c:v>
                </c:pt>
                <c:pt idx="23">
                  <c:v>3.68</c:v>
                </c:pt>
                <c:pt idx="24">
                  <c:v>3.6923076923076938</c:v>
                </c:pt>
                <c:pt idx="25">
                  <c:v>3.7037037037037042</c:v>
                </c:pt>
                <c:pt idx="26">
                  <c:v>3.7142857142857144</c:v>
                </c:pt>
                <c:pt idx="27">
                  <c:v>3.7241379310344844</c:v>
                </c:pt>
                <c:pt idx="28">
                  <c:v>3.7333333333333347</c:v>
                </c:pt>
                <c:pt idx="29">
                  <c:v>3.7419354838709675</c:v>
                </c:pt>
                <c:pt idx="30">
                  <c:v>3.75</c:v>
                </c:pt>
                <c:pt idx="31">
                  <c:v>3.75757575757576</c:v>
                </c:pt>
                <c:pt idx="32">
                  <c:v>3.7647058823529429</c:v>
                </c:pt>
                <c:pt idx="33">
                  <c:v>3.7714285714285714</c:v>
                </c:pt>
                <c:pt idx="34">
                  <c:v>3.7777777777777808</c:v>
                </c:pt>
                <c:pt idx="35">
                  <c:v>3.7837837837837842</c:v>
                </c:pt>
                <c:pt idx="36">
                  <c:v>3.7894736842105261</c:v>
                </c:pt>
                <c:pt idx="37">
                  <c:v>3.7948717948717952</c:v>
                </c:pt>
                <c:pt idx="38">
                  <c:v>3.8</c:v>
                </c:pt>
                <c:pt idx="39">
                  <c:v>3.8048780487804876</c:v>
                </c:pt>
                <c:pt idx="40">
                  <c:v>3.809523809523808</c:v>
                </c:pt>
                <c:pt idx="41">
                  <c:v>3.8139534883720931</c:v>
                </c:pt>
                <c:pt idx="42">
                  <c:v>3.8181818181818192</c:v>
                </c:pt>
                <c:pt idx="43">
                  <c:v>3.8222222222222224</c:v>
                </c:pt>
                <c:pt idx="44">
                  <c:v>3.8260869565217388</c:v>
                </c:pt>
                <c:pt idx="45">
                  <c:v>3.8297872340425547</c:v>
                </c:pt>
                <c:pt idx="46">
                  <c:v>3.8333333333333335</c:v>
                </c:pt>
                <c:pt idx="47">
                  <c:v>3.8367346938775508</c:v>
                </c:pt>
                <c:pt idx="48">
                  <c:v>3.84</c:v>
                </c:pt>
                <c:pt idx="49">
                  <c:v>3.843137254901964</c:v>
                </c:pt>
                <c:pt idx="50">
                  <c:v>3.8461538461538463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3A'!$D$7:$D$57</c:f>
              <c:numCache>
                <c:formatCode>General</c:formatCode>
                <c:ptCount val="51"/>
                <c:pt idx="0">
                  <c:v>0</c:v>
                </c:pt>
                <c:pt idx="1">
                  <c:v>0.57142857142857184</c:v>
                </c:pt>
                <c:pt idx="2">
                  <c:v>1</c:v>
                </c:pt>
                <c:pt idx="3">
                  <c:v>1.3333333333333333</c:v>
                </c:pt>
                <c:pt idx="4">
                  <c:v>1.6</c:v>
                </c:pt>
                <c:pt idx="5">
                  <c:v>1.8181818181818181</c:v>
                </c:pt>
                <c:pt idx="6">
                  <c:v>2</c:v>
                </c:pt>
                <c:pt idx="7">
                  <c:v>2.1538461538461537</c:v>
                </c:pt>
                <c:pt idx="8">
                  <c:v>2.2857142857142856</c:v>
                </c:pt>
                <c:pt idx="9">
                  <c:v>2.4</c:v>
                </c:pt>
                <c:pt idx="10">
                  <c:v>2.5</c:v>
                </c:pt>
                <c:pt idx="11">
                  <c:v>2.5882352941176472</c:v>
                </c:pt>
                <c:pt idx="12">
                  <c:v>2.6666666666666665</c:v>
                </c:pt>
                <c:pt idx="13">
                  <c:v>2.7368421052631553</c:v>
                </c:pt>
                <c:pt idx="14">
                  <c:v>2.8</c:v>
                </c:pt>
                <c:pt idx="15">
                  <c:v>2.8571428571428572</c:v>
                </c:pt>
                <c:pt idx="16">
                  <c:v>2.9090909090909087</c:v>
                </c:pt>
                <c:pt idx="17">
                  <c:v>2.9565217391304346</c:v>
                </c:pt>
                <c:pt idx="18">
                  <c:v>3</c:v>
                </c:pt>
                <c:pt idx="19">
                  <c:v>3.04</c:v>
                </c:pt>
                <c:pt idx="20">
                  <c:v>3.0769230769230771</c:v>
                </c:pt>
                <c:pt idx="21">
                  <c:v>3.1111111111111112</c:v>
                </c:pt>
                <c:pt idx="22">
                  <c:v>3.1428571428571432</c:v>
                </c:pt>
                <c:pt idx="23">
                  <c:v>3.1724137931034471</c:v>
                </c:pt>
                <c:pt idx="24">
                  <c:v>3.2</c:v>
                </c:pt>
                <c:pt idx="25">
                  <c:v>3.2258064516129044</c:v>
                </c:pt>
                <c:pt idx="26">
                  <c:v>3.25</c:v>
                </c:pt>
                <c:pt idx="27">
                  <c:v>3.2727272727272756</c:v>
                </c:pt>
                <c:pt idx="28">
                  <c:v>3.2941176470588247</c:v>
                </c:pt>
                <c:pt idx="29">
                  <c:v>3.3142857142857132</c:v>
                </c:pt>
                <c:pt idx="30">
                  <c:v>3.3333333333333335</c:v>
                </c:pt>
                <c:pt idx="31">
                  <c:v>3.3513513513513526</c:v>
                </c:pt>
                <c:pt idx="32">
                  <c:v>3.3684210526315805</c:v>
                </c:pt>
                <c:pt idx="33">
                  <c:v>3.3846153846153837</c:v>
                </c:pt>
                <c:pt idx="34">
                  <c:v>3.4</c:v>
                </c:pt>
                <c:pt idx="35">
                  <c:v>3.4146341463414642</c:v>
                </c:pt>
                <c:pt idx="36">
                  <c:v>3.4285714285714297</c:v>
                </c:pt>
                <c:pt idx="37">
                  <c:v>3.4418604651162776</c:v>
                </c:pt>
                <c:pt idx="38">
                  <c:v>3.4545454545454537</c:v>
                </c:pt>
                <c:pt idx="39">
                  <c:v>3.4666666666666668</c:v>
                </c:pt>
                <c:pt idx="40">
                  <c:v>3.4782608695652173</c:v>
                </c:pt>
                <c:pt idx="41">
                  <c:v>3.4893617021276615</c:v>
                </c:pt>
                <c:pt idx="42">
                  <c:v>3.5</c:v>
                </c:pt>
                <c:pt idx="43">
                  <c:v>3.5102040816326543</c:v>
                </c:pt>
                <c:pt idx="44">
                  <c:v>3.52</c:v>
                </c:pt>
                <c:pt idx="45">
                  <c:v>3.5294117647058822</c:v>
                </c:pt>
                <c:pt idx="46">
                  <c:v>3.5384615384615392</c:v>
                </c:pt>
                <c:pt idx="47">
                  <c:v>3.5471698113207561</c:v>
                </c:pt>
                <c:pt idx="48">
                  <c:v>3.5555555555555554</c:v>
                </c:pt>
                <c:pt idx="49">
                  <c:v>3.5636363636363648</c:v>
                </c:pt>
                <c:pt idx="50">
                  <c:v>3.5714285714285707</c:v>
                </c:pt>
              </c:numCache>
            </c:numRef>
          </c:yVal>
          <c:smooth val="1"/>
        </c:ser>
        <c:ser>
          <c:idx val="2"/>
          <c:order val="2"/>
          <c:spPr>
            <a:ln w="38100"/>
          </c:spPr>
          <c:marker>
            <c:symbol val="none"/>
          </c:marker>
          <c:xVal>
            <c:numRef>
              <c:f>'Case 3A'!$B$7:$B$57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xVal>
          <c:yVal>
            <c:numRef>
              <c:f>'Case 3A'!$E$7:$E$57</c:f>
              <c:numCache>
                <c:formatCode>General</c:formatCode>
                <c:ptCount val="51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1.5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1.5</c:v>
                </c:pt>
                <c:pt idx="36">
                  <c:v>1.5</c:v>
                </c:pt>
                <c:pt idx="37">
                  <c:v>1.5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1.5</c:v>
                </c:pt>
                <c:pt idx="42">
                  <c:v>1.5</c:v>
                </c:pt>
                <c:pt idx="43">
                  <c:v>1.5</c:v>
                </c:pt>
                <c:pt idx="44">
                  <c:v>1.5</c:v>
                </c:pt>
                <c:pt idx="45">
                  <c:v>1.5</c:v>
                </c:pt>
                <c:pt idx="46">
                  <c:v>1.5</c:v>
                </c:pt>
                <c:pt idx="47">
                  <c:v>1.5</c:v>
                </c:pt>
                <c:pt idx="48">
                  <c:v>1.5</c:v>
                </c:pt>
                <c:pt idx="49">
                  <c:v>1.5</c:v>
                </c:pt>
                <c:pt idx="50">
                  <c:v>1.5</c:v>
                </c:pt>
              </c:numCache>
            </c:numRef>
          </c:yVal>
          <c:smooth val="1"/>
        </c:ser>
        <c:axId val="148431232"/>
        <c:axId val="148433152"/>
      </c:scatterChart>
      <c:valAx>
        <c:axId val="148431232"/>
        <c:scaling>
          <c:orientation val="minMax"/>
          <c:max val="50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Resource level (R)</a:t>
                </a:r>
              </a:p>
            </c:rich>
          </c:tx>
          <c:layout>
            <c:manualLayout>
              <c:xMode val="edge"/>
              <c:yMode val="edge"/>
              <c:x val="0.390991304960219"/>
              <c:y val="0.86416405620769954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148433152"/>
        <c:crosses val="autoZero"/>
        <c:crossBetween val="midCat"/>
      </c:valAx>
      <c:valAx>
        <c:axId val="1484331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Birth</a:t>
                </a:r>
                <a:r>
                  <a:rPr lang="en-US" sz="1800" baseline="0"/>
                  <a:t> and death rate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3.3522214285679044E-2"/>
              <c:y val="0.13185543700779037"/>
            </c:manualLayout>
          </c:layout>
        </c:title>
        <c:numFmt formatCode="General" sourceLinked="1"/>
        <c:maj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14843123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847915267207426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1966592"/>
        <c:axId val="101968512"/>
      </c:scatterChart>
      <c:valAx>
        <c:axId val="101966592"/>
        <c:scaling>
          <c:orientation val="minMax"/>
          <c:max val="3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Resource abundance (R)</a:t>
                </a:r>
              </a:p>
            </c:rich>
          </c:tx>
          <c:layout>
            <c:manualLayout>
              <c:xMode val="edge"/>
              <c:yMode val="edge"/>
              <c:x val="0.33639405503759895"/>
              <c:y val="0.8751154182650249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968512"/>
        <c:crosses val="autoZero"/>
        <c:crossBetween val="midCat"/>
        <c:majorUnit val="5"/>
      </c:valAx>
      <c:valAx>
        <c:axId val="1019685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Feeding rate (f)</a:t>
                </a:r>
              </a:p>
            </c:rich>
          </c:tx>
          <c:layout>
            <c:manualLayout>
              <c:xMode val="edge"/>
              <c:yMode val="edge"/>
              <c:x val="1.4314928425357873E-2"/>
              <c:y val="0.10207932341790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196659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8479152672074262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4970880"/>
        <c:axId val="104981248"/>
      </c:scatterChart>
      <c:valAx>
        <c:axId val="104970880"/>
        <c:scaling>
          <c:orientation val="minMax"/>
          <c:max val="3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Resource abundance (R)</a:t>
                </a:r>
              </a:p>
            </c:rich>
          </c:tx>
          <c:layout>
            <c:manualLayout>
              <c:xMode val="edge"/>
              <c:yMode val="edge"/>
              <c:x val="0.33639405503759895"/>
              <c:y val="0.8751154182650249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4981248"/>
        <c:crosses val="autoZero"/>
        <c:crossBetween val="midCat"/>
        <c:majorUnit val="5"/>
      </c:valAx>
      <c:valAx>
        <c:axId val="1049812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Feeding rate (f)</a:t>
                </a:r>
              </a:p>
            </c:rich>
          </c:tx>
          <c:layout>
            <c:manualLayout>
              <c:xMode val="edge"/>
              <c:yMode val="edge"/>
              <c:x val="1.4314928425357873E-2"/>
              <c:y val="0.10207932341790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497088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5007744"/>
        <c:axId val="105099648"/>
      </c:scatterChart>
      <c:valAx>
        <c:axId val="105007744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099648"/>
        <c:crosses val="autoZero"/>
        <c:crossBetween val="midCat"/>
        <c:majorUnit val="5"/>
      </c:valAx>
      <c:valAx>
        <c:axId val="1050996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007744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5106816"/>
        <c:axId val="105141376"/>
      </c:scatterChart>
      <c:valAx>
        <c:axId val="105106816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141376"/>
        <c:crosses val="autoZero"/>
        <c:crossBetween val="midCat"/>
        <c:majorUnit val="5"/>
      </c:valAx>
      <c:valAx>
        <c:axId val="1051413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106816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5407232"/>
        <c:axId val="105408768"/>
      </c:scatterChart>
      <c:valAx>
        <c:axId val="105407232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408768"/>
        <c:crosses val="autoZero"/>
        <c:crossBetween val="midCat"/>
        <c:majorUnit val="5"/>
      </c:valAx>
      <c:valAx>
        <c:axId val="1054087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407232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5448960"/>
        <c:axId val="105450496"/>
      </c:scatterChart>
      <c:valAx>
        <c:axId val="105448960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450496"/>
        <c:crosses val="autoZero"/>
        <c:crossBetween val="midCat"/>
        <c:majorUnit val="5"/>
      </c:valAx>
      <c:valAx>
        <c:axId val="1054504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448960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402540940051203"/>
          <c:y val="4.5208515602216386E-2"/>
          <c:w val="0.81689483599826118"/>
          <c:h val="0.60900789262214894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'Type II FR'!$B$7:$B$37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'Type II FR'!$C$7:$C$37</c:f>
              <c:numCache>
                <c:formatCode>General</c:formatCode>
                <c:ptCount val="31"/>
                <c:pt idx="0">
                  <c:v>0</c:v>
                </c:pt>
                <c:pt idx="1">
                  <c:v>1.6666666666666667</c:v>
                </c:pt>
                <c:pt idx="2">
                  <c:v>2.5</c:v>
                </c:pt>
                <c:pt idx="3">
                  <c:v>3</c:v>
                </c:pt>
                <c:pt idx="4">
                  <c:v>3.3333333333333335</c:v>
                </c:pt>
                <c:pt idx="5">
                  <c:v>3.5714285714285707</c:v>
                </c:pt>
                <c:pt idx="6">
                  <c:v>3.75</c:v>
                </c:pt>
                <c:pt idx="7">
                  <c:v>3.888888888888888</c:v>
                </c:pt>
                <c:pt idx="8">
                  <c:v>4</c:v>
                </c:pt>
                <c:pt idx="9">
                  <c:v>4.0909090909090908</c:v>
                </c:pt>
                <c:pt idx="10">
                  <c:v>4.166666666666667</c:v>
                </c:pt>
                <c:pt idx="11">
                  <c:v>4.2307692307692326</c:v>
                </c:pt>
                <c:pt idx="12">
                  <c:v>4.2857142857142874</c:v>
                </c:pt>
                <c:pt idx="13">
                  <c:v>4.3333333333333348</c:v>
                </c:pt>
                <c:pt idx="14">
                  <c:v>4.375</c:v>
                </c:pt>
                <c:pt idx="15">
                  <c:v>4.4117647058823559</c:v>
                </c:pt>
                <c:pt idx="16">
                  <c:v>4.4444444444444464</c:v>
                </c:pt>
                <c:pt idx="17">
                  <c:v>4.4736842105263159</c:v>
                </c:pt>
                <c:pt idx="18">
                  <c:v>4.5</c:v>
                </c:pt>
                <c:pt idx="19">
                  <c:v>4.5238095238095237</c:v>
                </c:pt>
                <c:pt idx="20">
                  <c:v>4.5454545454545459</c:v>
                </c:pt>
                <c:pt idx="21">
                  <c:v>4.5652173913043494</c:v>
                </c:pt>
                <c:pt idx="22">
                  <c:v>4.5833333333333348</c:v>
                </c:pt>
                <c:pt idx="23">
                  <c:v>4.5999999999999996</c:v>
                </c:pt>
                <c:pt idx="24">
                  <c:v>4.615384615384615</c:v>
                </c:pt>
                <c:pt idx="25">
                  <c:v>4.6296296296296315</c:v>
                </c:pt>
                <c:pt idx="26">
                  <c:v>4.6428571428571415</c:v>
                </c:pt>
                <c:pt idx="27">
                  <c:v>4.6551724137931032</c:v>
                </c:pt>
                <c:pt idx="28">
                  <c:v>4.666666666666667</c:v>
                </c:pt>
                <c:pt idx="29">
                  <c:v>4.6774193548387082</c:v>
                </c:pt>
                <c:pt idx="30">
                  <c:v>4.6874999999999982</c:v>
                </c:pt>
              </c:numCache>
            </c:numRef>
          </c:yVal>
          <c:smooth val="1"/>
        </c:ser>
        <c:axId val="105935616"/>
        <c:axId val="105937152"/>
      </c:scatterChart>
      <c:valAx>
        <c:axId val="105935616"/>
        <c:scaling>
          <c:orientation val="minMax"/>
          <c:max val="30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937152"/>
        <c:crosses val="autoZero"/>
        <c:crossBetween val="midCat"/>
        <c:majorUnit val="5"/>
      </c:valAx>
      <c:valAx>
        <c:axId val="1059371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935616"/>
        <c:crosses val="autoZero"/>
        <c:crossBetween val="midCat"/>
      </c:valAx>
    </c:plotArea>
    <c:plotVisOnly val="1"/>
    <c:dispBlanksAs val="gap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A35E8-2832-43C6-8B6E-E484CFBE53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1341-94ED-4BF2-9171-074FB0DEF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192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161E-CF87-4295-8BBA-E14C65E3E1E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2132-8101-4721-A024-5DF137180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7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30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8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8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471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63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03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092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00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262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1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35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5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2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07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0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D0B0-45FE-4C6B-B1B0-58611179683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BA29-2A07-4225-8297-8E1A1C961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3447" y="666570"/>
            <a:ext cx="9130553" cy="0"/>
          </a:xfrm>
          <a:prstGeom prst="line">
            <a:avLst/>
          </a:prstGeom>
          <a:ln w="635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381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9471D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1418898"/>
            <a:ext cx="7086600" cy="3886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2120464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FW364 Ecological Problem Solving 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307" y="3415864"/>
            <a:ext cx="6235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Class 24: Competition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4025464"/>
            <a:ext cx="4037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November 27, 2013</a:t>
            </a:r>
            <a:endParaRPr lang="en-US" sz="3000" b="1" dirty="0">
              <a:latin typeface="Arial Narrow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2939" y="3111064"/>
            <a:ext cx="30480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33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7634" y="2209800"/>
            <a:ext cx="8077200" cy="32644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007" y="879144"/>
            <a:ext cx="527619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Where:	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is the maximum feeding rate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half-saturation constant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is resource abundance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0" y="913418"/>
            <a:ext cx="1783080" cy="1051560"/>
            <a:chOff x="1371600" y="4061712"/>
            <a:chExt cx="1783080" cy="1051560"/>
          </a:xfrm>
        </p:grpSpPr>
        <p:sp>
          <p:nvSpPr>
            <p:cNvPr id="46" name="Rectangle 45"/>
            <p:cNvSpPr/>
            <p:nvPr/>
          </p:nvSpPr>
          <p:spPr>
            <a:xfrm>
              <a:off x="1371600" y="4061712"/>
              <a:ext cx="1783080" cy="10515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66196" y="4141067"/>
              <a:ext cx="1621763" cy="871944"/>
              <a:chOff x="1424002" y="4151577"/>
              <a:chExt cx="1621763" cy="87194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50469" y="4151577"/>
                <a:ext cx="1049826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05000" y="4577245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099833" y="4608777"/>
                <a:ext cx="78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424002" y="4354107"/>
                <a:ext cx="661381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f</a:t>
                </a:r>
                <a:r>
                  <a:rPr lang="en-US" sz="2300" b="1" dirty="0" smtClean="0">
                    <a:cs typeface="Arial" pitchFamily="34" charset="0"/>
                  </a:rPr>
                  <a:t>  </a:t>
                </a:r>
                <a:r>
                  <a:rPr lang="en-US" sz="2300" b="1" dirty="0" smtClean="0"/>
                  <a:t>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5347444"/>
              </p:ext>
            </p:extLst>
          </p:nvPr>
        </p:nvGraphicFramePr>
        <p:xfrm>
          <a:off x="612230" y="2367421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637374" y="2551353"/>
            <a:ext cx="52806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54254" y="2304398"/>
            <a:ext cx="11071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=  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0110" y="5638800"/>
            <a:ext cx="79142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 the feeding rate is half of the maximum value</a:t>
            </a:r>
          </a:p>
          <a:p>
            <a:pPr marL="0" lvl="2"/>
            <a:r>
              <a:rPr lang="en-US" sz="2200" b="1" dirty="0" smtClean="0">
                <a:latin typeface="Arial Narrow" pitchFamily="34" charset="0"/>
              </a:rPr>
              <a:t>       i.e.,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+mj-lt"/>
              </a:rPr>
              <a:t>f/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= 0.5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20794" y="2948960"/>
            <a:ext cx="3972909" cy="1358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5387" y="3112975"/>
            <a:ext cx="384941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Challenge Question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What is </a:t>
            </a:r>
            <a:r>
              <a:rPr lang="en-US" sz="22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for this figure?</a:t>
            </a:r>
          </a:p>
        </p:txBody>
      </p:sp>
    </p:spTree>
    <p:extLst>
      <p:ext uri="{BB962C8B-B14F-4D97-AF65-F5344CB8AC3E}">
        <p14:creationId xmlns="" xmlns:p14="http://schemas.microsoft.com/office/powerpoint/2010/main" val="20939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7634" y="2209800"/>
            <a:ext cx="8077200" cy="32644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9654" y="3544101"/>
            <a:ext cx="3048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83392" y="3560020"/>
            <a:ext cx="0" cy="100584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007" y="879144"/>
            <a:ext cx="527619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Where:	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is the maximum feeding rate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half-saturation constant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is resource abundance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0" y="913418"/>
            <a:ext cx="1783080" cy="1051560"/>
            <a:chOff x="1371600" y="4061712"/>
            <a:chExt cx="1783080" cy="1051560"/>
          </a:xfrm>
        </p:grpSpPr>
        <p:sp>
          <p:nvSpPr>
            <p:cNvPr id="46" name="Rectangle 45"/>
            <p:cNvSpPr/>
            <p:nvPr/>
          </p:nvSpPr>
          <p:spPr>
            <a:xfrm>
              <a:off x="1371600" y="4061712"/>
              <a:ext cx="1783080" cy="10515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66196" y="4141067"/>
              <a:ext cx="1621763" cy="871944"/>
              <a:chOff x="1424002" y="4151577"/>
              <a:chExt cx="1621763" cy="87194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50469" y="4151577"/>
                <a:ext cx="1049826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05000" y="4577245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099833" y="4608777"/>
                <a:ext cx="78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424002" y="4354107"/>
                <a:ext cx="661381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f</a:t>
                </a:r>
                <a:r>
                  <a:rPr lang="en-US" sz="2300" b="1" dirty="0" smtClean="0">
                    <a:cs typeface="Arial" pitchFamily="34" charset="0"/>
                  </a:rPr>
                  <a:t>  </a:t>
                </a:r>
                <a:r>
                  <a:rPr lang="en-US" sz="2300" b="1" dirty="0" smtClean="0"/>
                  <a:t>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51160568"/>
              </p:ext>
            </p:extLst>
          </p:nvPr>
        </p:nvGraphicFramePr>
        <p:xfrm>
          <a:off x="612230" y="2367421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637374" y="2551353"/>
            <a:ext cx="52806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54254" y="2304398"/>
            <a:ext cx="11071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=  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0110" y="5638800"/>
            <a:ext cx="79142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 the feeding rate is half of the maximum value</a:t>
            </a:r>
          </a:p>
          <a:p>
            <a:pPr marL="0" lvl="2"/>
            <a:r>
              <a:rPr lang="en-US" sz="2200" b="1" dirty="0" smtClean="0">
                <a:latin typeface="Arial Narrow" pitchFamily="34" charset="0"/>
              </a:rPr>
              <a:t>       i.e.,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+mj-lt"/>
              </a:rPr>
              <a:t>f/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= 0.5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20794" y="2948960"/>
            <a:ext cx="3972909" cy="1358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5387" y="3002613"/>
            <a:ext cx="384941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baseline="-25000" dirty="0" err="1" smtClean="0">
                <a:latin typeface="Arial Narrow" pitchFamily="34" charset="0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= 5   and   half of 5 is 2.5</a:t>
            </a:r>
          </a:p>
          <a:p>
            <a:pPr marL="0" lvl="2" algn="ctr"/>
            <a:endParaRPr lang="en-US" sz="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So,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 </a:t>
            </a:r>
            <a:r>
              <a:rPr lang="en-US" sz="2300" b="1" dirty="0" smtClean="0">
                <a:latin typeface="+mj-lt"/>
              </a:rPr>
              <a:t>f</a:t>
            </a:r>
            <a:r>
              <a:rPr lang="en-US" sz="2200" b="1" dirty="0" smtClean="0">
                <a:latin typeface="Arial Narrow" pitchFamily="34" charset="0"/>
              </a:rPr>
              <a:t> is 2.5</a:t>
            </a:r>
          </a:p>
          <a:p>
            <a:pPr marL="0" lvl="2" algn="ctr"/>
            <a:endParaRPr lang="en-US" sz="500" b="1" dirty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h = 2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09748" y="3476621"/>
            <a:ext cx="137160" cy="137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63609" y="4672644"/>
            <a:ext cx="44669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300" b="1" dirty="0" smtClean="0">
                <a:latin typeface="+mj-lt"/>
              </a:rPr>
              <a:t>2</a:t>
            </a:r>
            <a:endParaRPr lang="en-US" sz="2200" b="1" dirty="0" smtClean="0">
              <a:latin typeface="Arial Narrow" pitchFamily="34" charset="0"/>
            </a:endParaRPr>
          </a:p>
        </p:txBody>
      </p:sp>
      <p:cxnSp>
        <p:nvCxnSpPr>
          <p:cNvPr id="11" name="Straight Connector 10"/>
          <p:cNvCxnSpPr>
            <a:endCxn id="26" idx="0"/>
          </p:cNvCxnSpPr>
          <p:nvPr/>
        </p:nvCxnSpPr>
        <p:spPr>
          <a:xfrm>
            <a:off x="1883392" y="4565860"/>
            <a:ext cx="3562" cy="137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667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7634" y="2209800"/>
            <a:ext cx="8077200" cy="32644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007" y="879144"/>
            <a:ext cx="527619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Where:	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is the maximum feeding rate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half-saturation constant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is resource abundance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0" y="913418"/>
            <a:ext cx="1783080" cy="1051560"/>
            <a:chOff x="1371600" y="4061712"/>
            <a:chExt cx="1783080" cy="1051560"/>
          </a:xfrm>
        </p:grpSpPr>
        <p:sp>
          <p:nvSpPr>
            <p:cNvPr id="46" name="Rectangle 45"/>
            <p:cNvSpPr/>
            <p:nvPr/>
          </p:nvSpPr>
          <p:spPr>
            <a:xfrm>
              <a:off x="1371600" y="4061712"/>
              <a:ext cx="1783080" cy="10515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66196" y="4141067"/>
              <a:ext cx="1621763" cy="871944"/>
              <a:chOff x="1424002" y="4151577"/>
              <a:chExt cx="1621763" cy="87194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50469" y="4151577"/>
                <a:ext cx="1049826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05000" y="4577245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099833" y="4608777"/>
                <a:ext cx="78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424002" y="4354107"/>
                <a:ext cx="661381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f</a:t>
                </a:r>
                <a:r>
                  <a:rPr lang="en-US" sz="2300" b="1" dirty="0" smtClean="0">
                    <a:cs typeface="Arial" pitchFamily="34" charset="0"/>
                  </a:rPr>
                  <a:t>  </a:t>
                </a:r>
                <a:r>
                  <a:rPr lang="en-US" sz="2300" b="1" dirty="0" smtClean="0"/>
                  <a:t>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53728521"/>
              </p:ext>
            </p:extLst>
          </p:nvPr>
        </p:nvGraphicFramePr>
        <p:xfrm>
          <a:off x="612230" y="2367421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637374" y="2551353"/>
            <a:ext cx="528066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54254" y="2304398"/>
            <a:ext cx="11071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=  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0110" y="5638800"/>
            <a:ext cx="79142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 the feeding rate is half of the maximum value</a:t>
            </a:r>
          </a:p>
          <a:p>
            <a:pPr marL="0" lvl="2"/>
            <a:r>
              <a:rPr lang="en-US" sz="2200" b="1" dirty="0" smtClean="0">
                <a:latin typeface="Arial Narrow" pitchFamily="34" charset="0"/>
              </a:rPr>
              <a:t>       i.e.,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value of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when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300" b="1" dirty="0" smtClean="0">
                <a:latin typeface="+mj-lt"/>
              </a:rPr>
              <a:t>f/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3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= 0.5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0132" y="2209504"/>
            <a:ext cx="8610600" cy="32647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25514" y="2422634"/>
            <a:ext cx="8174422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300" b="1" dirty="0" smtClean="0">
                <a:latin typeface="Arial Narrow" pitchFamily="34" charset="0"/>
              </a:rPr>
              <a:t>A Type II functional response can apply to any type of consumer: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Carnivores, herbivores, parasites, and plants</a:t>
            </a:r>
            <a:endParaRPr lang="en-US" sz="2200" b="1" dirty="0">
              <a:latin typeface="Arial Narrow" pitchFamily="34" charset="0"/>
            </a:endParaRPr>
          </a:p>
          <a:p>
            <a:pPr marL="0" lvl="1">
              <a:tabLst>
                <a:tab pos="2682875" algn="l"/>
              </a:tabLst>
            </a:pPr>
            <a:endParaRPr lang="en-US" sz="2200" b="1" dirty="0" smtClean="0">
              <a:latin typeface="Arial Narrow" pitchFamily="34" charset="0"/>
            </a:endParaRPr>
          </a:p>
          <a:p>
            <a:pPr marL="342900" lvl="1" indent="-342900">
              <a:buFont typeface="Wingdings"/>
              <a:buChar char="à"/>
              <a:tabLst>
                <a:tab pos="2682875" algn="l"/>
              </a:tabLst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Though plants do not eat (attack) resources, their growth still increases with resource abundance to some threshold rate</a:t>
            </a:r>
          </a:p>
          <a:p>
            <a:pPr marL="0" lvl="1">
              <a:tabLst>
                <a:tab pos="2682875" algn="l"/>
              </a:tabLst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    (i.e., until saturated with resources)</a:t>
            </a:r>
          </a:p>
          <a:p>
            <a:pPr marL="0" lvl="1">
              <a:tabLst>
                <a:tab pos="2682875" algn="l"/>
              </a:tabLst>
            </a:pPr>
            <a:endParaRPr lang="en-US" sz="2200" b="1" dirty="0">
              <a:latin typeface="Arial Narrow" pitchFamily="34" charset="0"/>
              <a:sym typeface="Wingdings" pitchFamily="2" charset="2"/>
            </a:endParaRPr>
          </a:p>
          <a:p>
            <a:pPr marL="0" lvl="1">
              <a:tabLst>
                <a:tab pos="2682875" algn="l"/>
              </a:tabLst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Let’s put the Type II response into our consumer growth equation (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dP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/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dt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)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6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648200" y="4823121"/>
            <a:ext cx="3487479" cy="11756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48224" y="2848302"/>
            <a:ext cx="2604240" cy="7647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Type II Functional Response - Equation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0868" y="914400"/>
            <a:ext cx="29005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b="1" dirty="0" err="1" smtClean="0">
                <a:cs typeface="Arial" pitchFamily="34" charset="0"/>
              </a:rPr>
              <a:t>dP</a:t>
            </a:r>
            <a:r>
              <a:rPr lang="en-US" sz="2500" b="1" dirty="0" smtClean="0">
                <a:cs typeface="Arial" pitchFamily="34" charset="0"/>
              </a:rPr>
              <a:t>/</a:t>
            </a:r>
            <a:r>
              <a:rPr lang="en-US" sz="2500" b="1" dirty="0" err="1" smtClean="0">
                <a:cs typeface="Arial" pitchFamily="34" charset="0"/>
              </a:rPr>
              <a:t>dt</a:t>
            </a:r>
            <a:r>
              <a:rPr lang="en-US" sz="2300" b="1" dirty="0" smtClean="0">
                <a:cs typeface="Arial" pitchFamily="34" charset="0"/>
              </a:rPr>
              <a:t> </a:t>
            </a:r>
            <a:r>
              <a:rPr lang="en-US" sz="2300" b="1" dirty="0" smtClean="0"/>
              <a:t>= </a:t>
            </a:r>
            <a:r>
              <a:rPr lang="en-US" sz="2300" b="1" dirty="0" err="1" smtClean="0"/>
              <a:t>acRP</a:t>
            </a:r>
            <a:r>
              <a:rPr lang="en-US" sz="2300" b="1" dirty="0" smtClean="0"/>
              <a:t> – </a:t>
            </a:r>
            <a:r>
              <a:rPr lang="en-US" sz="2300" b="1" dirty="0" err="1" smtClean="0"/>
              <a:t>d</a:t>
            </a:r>
            <a:r>
              <a:rPr lang="en-US" sz="2300" b="1" baseline="-25000" dirty="0" err="1" smtClean="0"/>
              <a:t>p</a:t>
            </a:r>
            <a:r>
              <a:rPr lang="en-US" sz="2300" b="1" dirty="0" err="1" smtClean="0"/>
              <a:t>P</a:t>
            </a:r>
            <a:endParaRPr lang="en-US" sz="2300" b="1" baseline="-25000" dirty="0" smtClean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960567"/>
            <a:ext cx="3352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Type I functional response: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477408" y="3897164"/>
            <a:ext cx="1621763" cy="871944"/>
            <a:chOff x="1424002" y="4151577"/>
            <a:chExt cx="1621763" cy="871944"/>
          </a:xfrm>
        </p:grpSpPr>
        <p:sp>
          <p:nvSpPr>
            <p:cNvPr id="19" name="Rectangle 18"/>
            <p:cNvSpPr/>
            <p:nvPr/>
          </p:nvSpPr>
          <p:spPr>
            <a:xfrm>
              <a:off x="1950469" y="4151577"/>
              <a:ext cx="1049826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5000" y="4577245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099833" y="4608777"/>
              <a:ext cx="7818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424002" y="4354107"/>
              <a:ext cx="661381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f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90868" y="1504146"/>
            <a:ext cx="29005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b="1" dirty="0" err="1" smtClean="0">
                <a:cs typeface="Arial" pitchFamily="34" charset="0"/>
              </a:rPr>
              <a:t>dP</a:t>
            </a:r>
            <a:r>
              <a:rPr lang="en-US" sz="2500" b="1" dirty="0" smtClean="0">
                <a:cs typeface="Arial" pitchFamily="34" charset="0"/>
              </a:rPr>
              <a:t>/</a:t>
            </a:r>
            <a:r>
              <a:rPr lang="en-US" sz="2500" b="1" dirty="0" err="1" smtClean="0">
                <a:cs typeface="Arial" pitchFamily="34" charset="0"/>
              </a:rPr>
              <a:t>dt</a:t>
            </a:r>
            <a:r>
              <a:rPr lang="en-US" sz="2300" b="1" dirty="0" smtClean="0">
                <a:cs typeface="Arial" pitchFamily="34" charset="0"/>
              </a:rPr>
              <a:t> </a:t>
            </a:r>
            <a:r>
              <a:rPr lang="en-US" sz="2300" b="1" dirty="0" smtClean="0"/>
              <a:t>= </a:t>
            </a:r>
            <a:r>
              <a:rPr lang="en-US" sz="2300" b="1" dirty="0" err="1" smtClean="0"/>
              <a:t>caRP</a:t>
            </a:r>
            <a:r>
              <a:rPr lang="en-US" sz="2300" b="1" dirty="0" smtClean="0"/>
              <a:t> – </a:t>
            </a:r>
            <a:r>
              <a:rPr lang="en-US" sz="2300" b="1" dirty="0" err="1" smtClean="0"/>
              <a:t>d</a:t>
            </a:r>
            <a:r>
              <a:rPr lang="en-US" sz="2300" b="1" baseline="-25000" dirty="0" err="1" smtClean="0"/>
              <a:t>p</a:t>
            </a:r>
            <a:r>
              <a:rPr lang="en-US" sz="2300" b="1" dirty="0" err="1" smtClean="0"/>
              <a:t>P</a:t>
            </a:r>
            <a:endParaRPr lang="en-US" sz="2300" b="1" baseline="-25000" dirty="0" smtClean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1550313"/>
            <a:ext cx="36756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Re-arrange to get </a:t>
            </a:r>
            <a:r>
              <a:rPr lang="en-US" sz="2300" b="1" dirty="0" err="1" smtClean="0">
                <a:latin typeface="+mj-lt"/>
              </a:rPr>
              <a:t>aR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adjacent: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9600" y="2115245"/>
            <a:ext cx="36756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Replace </a:t>
            </a:r>
            <a:r>
              <a:rPr lang="en-US" sz="2300" b="1" dirty="0" err="1" smtClean="0">
                <a:latin typeface="+mj-lt"/>
              </a:rPr>
              <a:t>aR</a:t>
            </a:r>
            <a:r>
              <a:rPr lang="en-US" sz="2200" b="1" dirty="0" smtClean="0">
                <a:latin typeface="Arial Narrow" pitchFamily="34" charset="0"/>
              </a:rPr>
              <a:t> with </a:t>
            </a:r>
            <a:r>
              <a:rPr lang="en-US" sz="2300" b="1" dirty="0" smtClean="0">
                <a:latin typeface="+mj-lt"/>
              </a:rPr>
              <a:t>f</a:t>
            </a:r>
            <a:r>
              <a:rPr lang="en-US" sz="2300" b="1" dirty="0" smtClean="0">
                <a:latin typeface="Arial Narrow" pitchFamily="34" charset="0"/>
              </a:rPr>
              <a:t>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95800" y="2084467"/>
            <a:ext cx="29005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b="1" dirty="0" err="1" smtClean="0">
                <a:cs typeface="Arial" pitchFamily="34" charset="0"/>
              </a:rPr>
              <a:t>dP</a:t>
            </a:r>
            <a:r>
              <a:rPr lang="en-US" sz="2500" b="1" dirty="0" smtClean="0">
                <a:cs typeface="Arial" pitchFamily="34" charset="0"/>
              </a:rPr>
              <a:t>/</a:t>
            </a:r>
            <a:r>
              <a:rPr lang="en-US" sz="2500" b="1" dirty="0" err="1" smtClean="0">
                <a:cs typeface="Arial" pitchFamily="34" charset="0"/>
              </a:rPr>
              <a:t>dt</a:t>
            </a:r>
            <a:r>
              <a:rPr lang="en-US" sz="2300" b="1" dirty="0" smtClean="0">
                <a:cs typeface="Arial" pitchFamily="34" charset="0"/>
              </a:rPr>
              <a:t> </a:t>
            </a:r>
            <a:r>
              <a:rPr lang="en-US" sz="2300" b="1" dirty="0" smtClean="0"/>
              <a:t>= </a:t>
            </a:r>
            <a:r>
              <a:rPr lang="en-US" sz="2300" b="1" dirty="0" err="1" smtClean="0"/>
              <a:t>cfP</a:t>
            </a:r>
            <a:r>
              <a:rPr lang="en-US" sz="2300" b="1" dirty="0" smtClean="0"/>
              <a:t> – </a:t>
            </a:r>
            <a:r>
              <a:rPr lang="en-US" sz="2300" b="1" dirty="0" err="1" smtClean="0"/>
              <a:t>d</a:t>
            </a:r>
            <a:r>
              <a:rPr lang="en-US" sz="2300" b="1" baseline="-25000" dirty="0" err="1" smtClean="0"/>
              <a:t>p</a:t>
            </a:r>
            <a:r>
              <a:rPr lang="en-US" sz="2300" b="1" dirty="0" err="1" smtClean="0"/>
              <a:t>P</a:t>
            </a:r>
            <a:endParaRPr lang="en-US" sz="2300" b="1" baseline="-25000" dirty="0" smtClean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" y="4064913"/>
            <a:ext cx="43029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With Type II functional response: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" y="5158026"/>
            <a:ext cx="36756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Plug f into general equation: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95668" y="2962456"/>
            <a:ext cx="245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500" b="1" dirty="0" err="1" smtClean="0">
                <a:cs typeface="Arial" pitchFamily="34" charset="0"/>
              </a:rPr>
              <a:t>dP</a:t>
            </a:r>
            <a:r>
              <a:rPr lang="en-US" sz="2500" b="1" dirty="0" smtClean="0">
                <a:cs typeface="Arial" pitchFamily="34" charset="0"/>
              </a:rPr>
              <a:t>/</a:t>
            </a:r>
            <a:r>
              <a:rPr lang="en-US" sz="2500" b="1" dirty="0" err="1" smtClean="0">
                <a:cs typeface="Arial" pitchFamily="34" charset="0"/>
              </a:rPr>
              <a:t>dt</a:t>
            </a:r>
            <a:r>
              <a:rPr lang="en-US" sz="2300" b="1" dirty="0" smtClean="0">
                <a:cs typeface="Arial" pitchFamily="34" charset="0"/>
              </a:rPr>
              <a:t> </a:t>
            </a:r>
            <a:r>
              <a:rPr lang="en-US" sz="2300" b="1" dirty="0" smtClean="0"/>
              <a:t>= </a:t>
            </a:r>
            <a:r>
              <a:rPr lang="en-US" sz="2300" b="1" dirty="0" err="1" smtClean="0"/>
              <a:t>cfP</a:t>
            </a:r>
            <a:r>
              <a:rPr lang="en-US" sz="2300" b="1" dirty="0" smtClean="0"/>
              <a:t> – </a:t>
            </a:r>
            <a:r>
              <a:rPr lang="en-US" sz="2300" b="1" dirty="0" err="1" smtClean="0"/>
              <a:t>d</a:t>
            </a:r>
            <a:r>
              <a:rPr lang="en-US" sz="2300" b="1" baseline="-25000" dirty="0" err="1" smtClean="0"/>
              <a:t>p</a:t>
            </a:r>
            <a:r>
              <a:rPr lang="en-US" sz="2300" b="1" dirty="0" err="1" smtClean="0"/>
              <a:t>P</a:t>
            </a:r>
            <a:endParaRPr lang="en-US" sz="2300" b="1" baseline="-25000" dirty="0" smtClean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2819400"/>
            <a:ext cx="3886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General equation that we can put any functional response (</a:t>
            </a:r>
            <a:r>
              <a:rPr lang="en-US" sz="2300" b="1" dirty="0" smtClean="0">
                <a:latin typeface="+mj-lt"/>
              </a:rPr>
              <a:t>f</a:t>
            </a:r>
            <a:r>
              <a:rPr lang="en-US" sz="2200" b="1" dirty="0" smtClean="0">
                <a:latin typeface="Arial Narrow" pitchFamily="34" charset="0"/>
              </a:rPr>
              <a:t>) into:</a:t>
            </a:r>
            <a:endParaRPr lang="en-US" sz="2300" b="1" dirty="0" smtClean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62303" y="4945569"/>
            <a:ext cx="3294547" cy="871944"/>
            <a:chOff x="3810000" y="4919256"/>
            <a:chExt cx="3294547" cy="871944"/>
          </a:xfrm>
        </p:grpSpPr>
        <p:sp>
          <p:nvSpPr>
            <p:cNvPr id="36" name="Rectangle 35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RP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137469" y="5376456"/>
              <a:ext cx="9459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810000" y="5121786"/>
              <a:ext cx="140761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dP</a:t>
              </a:r>
              <a:r>
                <a:rPr lang="en-US" sz="2300" b="1" dirty="0" smtClean="0"/>
                <a:t>/</a:t>
              </a:r>
              <a:r>
                <a:rPr lang="en-US" sz="2300" b="1" dirty="0" err="1" smtClean="0"/>
                <a:t>dt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88268" y="5136932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609600" y="6122313"/>
            <a:ext cx="78666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E</a:t>
            </a:r>
            <a:r>
              <a:rPr lang="en-US" sz="2200" b="1" dirty="0" smtClean="0">
                <a:latin typeface="Arial Narrow" pitchFamily="34" charset="0"/>
              </a:rPr>
              <a:t>quation for consumer growth with a Type II functional response</a:t>
            </a:r>
          </a:p>
        </p:txBody>
      </p:sp>
    </p:spTree>
    <p:extLst>
      <p:ext uri="{BB962C8B-B14F-4D97-AF65-F5344CB8AC3E}">
        <p14:creationId xmlns="" xmlns:p14="http://schemas.microsoft.com/office/powerpoint/2010/main" val="38235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" grpId="0" animBg="1"/>
      <p:bldP spid="24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5670332" y="5334000"/>
            <a:ext cx="2653864" cy="1178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7133" y="5483868"/>
            <a:ext cx="3384332" cy="1025924"/>
          </a:xfrm>
          <a:prstGeom prst="rect">
            <a:avLst/>
          </a:prstGeom>
          <a:solidFill>
            <a:srgbClr val="FDFDCF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78068" y="955276"/>
            <a:ext cx="3384332" cy="1025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8334" y="1064589"/>
            <a:ext cx="3294547" cy="871944"/>
            <a:chOff x="3810000" y="4919256"/>
            <a:chExt cx="3294547" cy="871944"/>
          </a:xfrm>
        </p:grpSpPr>
        <p:sp>
          <p:nvSpPr>
            <p:cNvPr id="36" name="Rectangle 35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RP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137469" y="5376456"/>
              <a:ext cx="9459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810000" y="5121786"/>
              <a:ext cx="140761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dP</a:t>
              </a:r>
              <a:r>
                <a:rPr lang="en-US" sz="2300" b="1" dirty="0" smtClean="0"/>
                <a:t>/</a:t>
              </a:r>
              <a:r>
                <a:rPr lang="en-US" sz="2300" b="1" dirty="0" err="1" smtClean="0"/>
                <a:t>dt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88268" y="5136932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886200" y="914400"/>
            <a:ext cx="510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Our functional response has changed,</a:t>
            </a:r>
          </a:p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so we need to a new R* equation</a:t>
            </a:r>
          </a:p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i.e., R* for Type II response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91433" y="2971800"/>
            <a:ext cx="3155732" cy="871944"/>
            <a:chOff x="4130414" y="4919256"/>
            <a:chExt cx="3155732" cy="871944"/>
          </a:xfrm>
        </p:grpSpPr>
        <p:sp>
          <p:nvSpPr>
            <p:cNvPr id="45" name="Rectangle 44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R*P*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R*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942494" y="5376456"/>
              <a:ext cx="1219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130414" y="5137552"/>
              <a:ext cx="90326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0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69867" y="5152698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r>
                <a:rPr lang="en-US" sz="2300" b="1" dirty="0" smtClean="0"/>
                <a:t>*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472966" y="2133600"/>
            <a:ext cx="35926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R</a:t>
            </a:r>
            <a:r>
              <a:rPr lang="en-US" sz="2200" b="1" dirty="0">
                <a:latin typeface="Arial Narrow" pitchFamily="34" charset="0"/>
              </a:rPr>
              <a:t>* occurs at steady-state,</a:t>
            </a:r>
          </a:p>
          <a:p>
            <a:pPr marL="0" lvl="2" algn="ctr"/>
            <a:r>
              <a:rPr lang="en-US" sz="2200" b="1" dirty="0">
                <a:latin typeface="Arial Narrow" pitchFamily="34" charset="0"/>
              </a:rPr>
              <a:t>so set </a:t>
            </a:r>
            <a:r>
              <a:rPr lang="en-US" sz="2200" b="1" dirty="0" err="1" smtClean="0"/>
              <a:t>dP</a:t>
            </a:r>
            <a:r>
              <a:rPr lang="en-US" sz="2200" b="1" dirty="0" smtClean="0"/>
              <a:t>/</a:t>
            </a:r>
            <a:r>
              <a:rPr lang="en-US" sz="2200" b="1" dirty="0" err="1" smtClean="0"/>
              <a:t>dt</a:t>
            </a:r>
            <a:r>
              <a:rPr lang="en-US" sz="2200" b="1" dirty="0" smtClean="0"/>
              <a:t> </a:t>
            </a:r>
            <a:r>
              <a:rPr lang="en-US" sz="2200" b="1" dirty="0"/>
              <a:t>= </a:t>
            </a:r>
            <a:r>
              <a:rPr lang="en-US" sz="2200" b="1" dirty="0" smtClean="0"/>
              <a:t>0</a:t>
            </a:r>
            <a:endParaRPr lang="en-US" sz="22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008832" y="4495800"/>
            <a:ext cx="2520934" cy="871944"/>
            <a:chOff x="5702167" y="3996144"/>
            <a:chExt cx="2520934" cy="871944"/>
          </a:xfrm>
        </p:grpSpPr>
        <p:grpSp>
          <p:nvGrpSpPr>
            <p:cNvPr id="5" name="Group 4"/>
            <p:cNvGrpSpPr/>
            <p:nvPr/>
          </p:nvGrpSpPr>
          <p:grpSpPr>
            <a:xfrm>
              <a:off x="5702167" y="3996144"/>
              <a:ext cx="1470500" cy="871944"/>
              <a:chOff x="5702167" y="3996144"/>
              <a:chExt cx="1470500" cy="871944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702167" y="3996144"/>
                <a:ext cx="1470500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cf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R*P*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875735" y="4421812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R*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5780997" y="4453344"/>
                <a:ext cx="121973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Rectangle 55"/>
            <p:cNvSpPr/>
            <p:nvPr/>
          </p:nvSpPr>
          <p:spPr>
            <a:xfrm>
              <a:off x="7106822" y="4203721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=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r>
                <a:rPr lang="en-US" sz="2300" b="1" dirty="0" smtClean="0"/>
                <a:t>*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868629" y="5596344"/>
            <a:ext cx="28013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…a whole lot of algebra you do in Lab 10…</a:t>
            </a:r>
            <a:endParaRPr lang="en-US" sz="2200" b="1" dirty="0"/>
          </a:p>
        </p:txBody>
      </p:sp>
      <p:sp>
        <p:nvSpPr>
          <p:cNvPr id="3" name="Right Arrow 2"/>
          <p:cNvSpPr/>
          <p:nvPr/>
        </p:nvSpPr>
        <p:spPr>
          <a:xfrm>
            <a:off x="4495800" y="5694528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5822044" y="5471390"/>
            <a:ext cx="2350441" cy="903476"/>
            <a:chOff x="3936425" y="4919256"/>
            <a:chExt cx="2350441" cy="903476"/>
          </a:xfrm>
        </p:grpSpPr>
        <p:sp>
          <p:nvSpPr>
            <p:cNvPr id="60" name="Rectangle 59"/>
            <p:cNvSpPr/>
            <p:nvPr/>
          </p:nvSpPr>
          <p:spPr>
            <a:xfrm>
              <a:off x="4816366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h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95196" y="5376456"/>
              <a:ext cx="1314333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c </a:t>
              </a:r>
              <a:r>
                <a:rPr lang="en-US" sz="2300" b="1" dirty="0" err="1" smtClean="0"/>
                <a:t>f</a:t>
              </a:r>
              <a:r>
                <a:rPr lang="en-US" sz="2300" b="1" baseline="-25000" dirty="0" err="1" smtClean="0"/>
                <a:t>max</a:t>
              </a:r>
              <a:r>
                <a:rPr lang="en-US" sz="2300" b="1" dirty="0" smtClean="0"/>
                <a:t> -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942494" y="5376456"/>
              <a:ext cx="12197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936425" y="5153318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R*  =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26832" y="3962400"/>
            <a:ext cx="35926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Solve for R*</a:t>
            </a:r>
            <a:endParaRPr lang="en-US" sz="2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R* for Type II Functional Response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6683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8" grpId="0" animBg="1"/>
      <p:bldP spid="50" grpId="0"/>
      <p:bldP spid="57" grpId="0"/>
      <p:bldP spid="3" grpId="0" animBg="1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45068" y="1006656"/>
            <a:ext cx="2653864" cy="1178256"/>
            <a:chOff x="3075590" y="1006656"/>
            <a:chExt cx="2653864" cy="1178256"/>
          </a:xfrm>
        </p:grpSpPr>
        <p:sp>
          <p:nvSpPr>
            <p:cNvPr id="65" name="Rectangle 64"/>
            <p:cNvSpPr/>
            <p:nvPr/>
          </p:nvSpPr>
          <p:spPr>
            <a:xfrm>
              <a:off x="3075590" y="1006656"/>
              <a:ext cx="2653864" cy="11782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157050" y="1078736"/>
              <a:ext cx="2350441" cy="903476"/>
              <a:chOff x="3936425" y="4919256"/>
              <a:chExt cx="2350441" cy="90347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816366" y="4919256"/>
                <a:ext cx="1470500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d</a:t>
                </a:r>
                <a:r>
                  <a:rPr lang="en-US" sz="2300" b="1" baseline="-25000" dirty="0" err="1" smtClean="0"/>
                  <a:t>p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95196" y="5376456"/>
                <a:ext cx="1314333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c </a:t>
                </a:r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dirty="0" smtClean="0"/>
                  <a:t> - </a:t>
                </a:r>
                <a:r>
                  <a:rPr lang="en-US" sz="2300" b="1" dirty="0" err="1" smtClean="0"/>
                  <a:t>d</a:t>
                </a:r>
                <a:r>
                  <a:rPr lang="en-US" sz="2300" b="1" baseline="-25000" dirty="0" err="1" smtClean="0"/>
                  <a:t>p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>
                <a:off x="4942494" y="5376456"/>
                <a:ext cx="121973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936425" y="5153318"/>
                <a:ext cx="1116279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R*  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266700" y="2450336"/>
            <a:ext cx="86106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Conclusions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:</a:t>
            </a:r>
          </a:p>
          <a:p>
            <a:pPr marL="0" lvl="1"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With a Type II functional response:</a:t>
            </a:r>
          </a:p>
          <a:p>
            <a:pPr marL="0" lvl="1" algn="ctr"/>
            <a:endParaRPr lang="en-US" sz="500" b="1" dirty="0">
              <a:latin typeface="Arial Narrow" pitchFamily="34" charset="0"/>
              <a:sym typeface="Wingdings" pitchFamily="2" charset="2"/>
            </a:endParaRPr>
          </a:p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R* depends on consumer death rate, half saturation constant,</a:t>
            </a:r>
          </a:p>
          <a:p>
            <a:pPr marL="0" lvl="1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conversion efficiency, and max feeding rate</a:t>
            </a:r>
          </a:p>
          <a:p>
            <a:pPr marL="0" lvl="1" algn="ctr"/>
            <a:endParaRPr lang="en-US" sz="2500" b="1" dirty="0">
              <a:latin typeface="Arial Narrow" pitchFamily="34" charset="0"/>
              <a:sym typeface="Wingdings" pitchFamily="2" charset="2"/>
            </a:endParaRPr>
          </a:p>
          <a:p>
            <a:pPr marL="91440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consumer death rate increases, R* increases</a:t>
            </a:r>
          </a:p>
          <a:p>
            <a:pPr marL="91440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consumer half saturation constant increases, R* increases</a:t>
            </a:r>
          </a:p>
          <a:p>
            <a:pPr marL="91440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conversion efficiency increases, R* decreases</a:t>
            </a:r>
          </a:p>
          <a:p>
            <a:pPr marL="91440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max feeding rate increases, R* decreases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R* for Type II Functional Response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2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Birth Rate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882" y="914400"/>
            <a:ext cx="8702237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That was a lot about feeding rate…			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			… need to get back to </a:t>
            </a:r>
            <a:r>
              <a:rPr lang="en-US" sz="2200" b="1" u="sng" dirty="0" smtClean="0">
                <a:latin typeface="Arial Narrow" pitchFamily="34" charset="0"/>
              </a:rPr>
              <a:t>competition</a:t>
            </a: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To do that, need to make a crucial link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between consumer feeding rate and birth rate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971799" y="2888159"/>
            <a:ext cx="583335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300" b="1" dirty="0" smtClean="0">
                <a:latin typeface="+mj-lt"/>
              </a:rPr>
              <a:t>R*</a:t>
            </a:r>
            <a:r>
              <a:rPr lang="en-US" sz="2200" b="1" dirty="0" smtClean="0">
                <a:latin typeface="Arial Narrow" pitchFamily="34" charset="0"/>
              </a:rPr>
              <a:t> is key for competition… and </a:t>
            </a:r>
            <a:r>
              <a:rPr lang="en-US" sz="2300" b="1" dirty="0" smtClean="0">
                <a:latin typeface="+mj-lt"/>
              </a:rPr>
              <a:t>R*</a:t>
            </a:r>
            <a:r>
              <a:rPr lang="en-US" sz="2200" b="1" dirty="0" smtClean="0">
                <a:latin typeface="Arial Narrow" pitchFamily="34" charset="0"/>
              </a:rPr>
              <a:t> depends on </a:t>
            </a:r>
            <a:r>
              <a:rPr lang="en-US" sz="2300" b="1" dirty="0" err="1" smtClean="0">
                <a:latin typeface="+mj-lt"/>
              </a:rPr>
              <a:t>d</a:t>
            </a:r>
            <a:r>
              <a:rPr lang="en-US" sz="2300" b="1" baseline="-25000" dirty="0" err="1" smtClean="0">
                <a:latin typeface="+mj-lt"/>
              </a:rPr>
              <a:t>p</a:t>
            </a:r>
            <a:endParaRPr lang="en-US" sz="2300" b="1" dirty="0" smtClean="0">
              <a:latin typeface="+mj-lt"/>
            </a:endParaRPr>
          </a:p>
          <a:p>
            <a:pPr marL="0" lvl="2" algn="ctr"/>
            <a:endParaRPr lang="en-US" sz="10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Competition winner is the consumer alive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at </a:t>
            </a:r>
            <a:r>
              <a:rPr lang="en-US" sz="2200" b="1" u="sng" dirty="0" smtClean="0">
                <a:latin typeface="Arial Narrow" pitchFamily="34" charset="0"/>
              </a:rPr>
              <a:t>steady state</a:t>
            </a:r>
            <a:r>
              <a:rPr lang="en-US" sz="2200" b="1" dirty="0" smtClean="0">
                <a:latin typeface="Arial Narrow" pitchFamily="34" charset="0"/>
              </a:rPr>
              <a:t> …    i.e., when </a:t>
            </a:r>
            <a:r>
              <a:rPr lang="en-US" sz="2300" b="1" dirty="0" err="1" smtClean="0">
                <a:latin typeface="+mj-lt"/>
              </a:rPr>
              <a:t>b</a:t>
            </a:r>
            <a:r>
              <a:rPr lang="en-US" sz="2300" b="1" baseline="-25000" dirty="0" err="1" smtClean="0">
                <a:latin typeface="+mj-lt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 = </a:t>
            </a:r>
            <a:r>
              <a:rPr lang="en-US" sz="2300" b="1" dirty="0" err="1" smtClean="0">
                <a:latin typeface="+mj-lt"/>
              </a:rPr>
              <a:t>d</a:t>
            </a:r>
            <a:r>
              <a:rPr lang="en-US" sz="2300" b="1" baseline="-25000" dirty="0" err="1" smtClean="0">
                <a:latin typeface="+mj-lt"/>
              </a:rPr>
              <a:t>p</a:t>
            </a:r>
            <a:endParaRPr lang="en-US" sz="2300" b="1" dirty="0" smtClean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57383" y="4412159"/>
            <a:ext cx="66292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Knowing birth rate of consumer is important for determining competition outcome</a:t>
            </a: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4932" y="5619369"/>
            <a:ext cx="8032532" cy="720464"/>
            <a:chOff x="564932" y="5731307"/>
            <a:chExt cx="8032532" cy="720464"/>
          </a:xfrm>
        </p:grpSpPr>
        <p:sp>
          <p:nvSpPr>
            <p:cNvPr id="33" name="Rectangle 32"/>
            <p:cNvSpPr/>
            <p:nvPr/>
          </p:nvSpPr>
          <p:spPr>
            <a:xfrm>
              <a:off x="564932" y="5731307"/>
              <a:ext cx="8032532" cy="7204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121" y="5857435"/>
              <a:ext cx="797975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Arial Narrow" pitchFamily="34" charset="0"/>
                </a:rPr>
                <a:t>Let’s look at how a saturating feeding rate affects consumer birth rate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26775" y="2976113"/>
            <a:ext cx="2292625" cy="1106176"/>
            <a:chOff x="3279168" y="1015672"/>
            <a:chExt cx="2292625" cy="1106176"/>
          </a:xfrm>
        </p:grpSpPr>
        <p:sp>
          <p:nvSpPr>
            <p:cNvPr id="41" name="Rectangle 40"/>
            <p:cNvSpPr/>
            <p:nvPr/>
          </p:nvSpPr>
          <p:spPr>
            <a:xfrm>
              <a:off x="3279168" y="1015672"/>
              <a:ext cx="2292625" cy="11061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310702" y="1078736"/>
              <a:ext cx="2196789" cy="903476"/>
              <a:chOff x="4090077" y="4919256"/>
              <a:chExt cx="2196789" cy="90347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816366" y="4919256"/>
                <a:ext cx="1470500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d</a:t>
                </a:r>
                <a:r>
                  <a:rPr lang="en-US" sz="2300" b="1" baseline="-25000" dirty="0" err="1" smtClean="0"/>
                  <a:t>p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895196" y="5376456"/>
                <a:ext cx="1314333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c </a:t>
                </a:r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dirty="0" smtClean="0"/>
                  <a:t> - </a:t>
                </a:r>
                <a:r>
                  <a:rPr lang="en-US" sz="2300" b="1" dirty="0" err="1" smtClean="0"/>
                  <a:t>d</a:t>
                </a:r>
                <a:r>
                  <a:rPr lang="en-US" sz="2300" b="1" baseline="-25000" dirty="0" err="1" smtClean="0"/>
                  <a:t>p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4942494" y="5376456"/>
                <a:ext cx="121973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4090077" y="5153318"/>
                <a:ext cx="836500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R*  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4356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66549" y="4800600"/>
            <a:ext cx="8410902" cy="1524000"/>
          </a:xfrm>
          <a:prstGeom prst="rect">
            <a:avLst/>
          </a:prstGeom>
          <a:solidFill>
            <a:srgbClr val="FDFDCF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46741" y="3447306"/>
            <a:ext cx="5629855" cy="940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Birth Rate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39866" y="956856"/>
            <a:ext cx="3294547" cy="871944"/>
            <a:chOff x="3810000" y="4919256"/>
            <a:chExt cx="3294547" cy="871944"/>
          </a:xfrm>
        </p:grpSpPr>
        <p:sp>
          <p:nvSpPr>
            <p:cNvPr id="26" name="Rectangle 25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RP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5137469" y="5376456"/>
              <a:ext cx="9459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810000" y="5121786"/>
              <a:ext cx="140761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dP</a:t>
              </a:r>
              <a:r>
                <a:rPr lang="en-US" sz="2300" b="1" dirty="0" smtClean="0"/>
                <a:t>/</a:t>
              </a:r>
              <a:r>
                <a:rPr lang="en-US" sz="2300" b="1" dirty="0" err="1" smtClean="0"/>
                <a:t>dt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88268" y="5136932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09600" y="1143000"/>
            <a:ext cx="36653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Type II functional response: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7317" y="2204581"/>
            <a:ext cx="36653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Minor re-arrangement: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435366" y="1992124"/>
            <a:ext cx="3578770" cy="871944"/>
            <a:chOff x="3810000" y="4919256"/>
            <a:chExt cx="3578770" cy="871944"/>
          </a:xfrm>
        </p:grpSpPr>
        <p:sp>
          <p:nvSpPr>
            <p:cNvPr id="35" name="Rectangle 34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153235" y="5376456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810000" y="5121786"/>
              <a:ext cx="140761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dP</a:t>
              </a:r>
              <a:r>
                <a:rPr lang="en-US" sz="2300" b="1" dirty="0" smtClean="0"/>
                <a:t>/</a:t>
              </a:r>
              <a:r>
                <a:rPr lang="en-US" sz="2300" b="1" dirty="0" err="1" smtClean="0"/>
                <a:t>dt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40970" y="5152698"/>
              <a:ext cx="14478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P  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5662598" y="1981200"/>
            <a:ext cx="1097280" cy="9144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47481" y="2942898"/>
            <a:ext cx="172319" cy="42566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850932" y="3520966"/>
            <a:ext cx="5638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This is all equivalent to our consumer birth rate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i.e., consumers are born by feeding on prey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57200" y="4995043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</a:t>
            </a:r>
            <a:r>
              <a:rPr lang="en-US" sz="2200" b="1" dirty="0">
                <a:latin typeface="Arial Narrow" pitchFamily="34" charset="0"/>
              </a:rPr>
              <a:t>birth rate function should curve the same as the feeding </a:t>
            </a:r>
            <a:r>
              <a:rPr lang="en-US" sz="2200" b="1" dirty="0" smtClean="0">
                <a:latin typeface="Arial Narrow" pitchFamily="34" charset="0"/>
              </a:rPr>
              <a:t>rate,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since </a:t>
            </a:r>
            <a:r>
              <a:rPr lang="en-US" sz="2200" b="1" dirty="0">
                <a:latin typeface="Arial Narrow" pitchFamily="34" charset="0"/>
              </a:rPr>
              <a:t>birth rate is just feeding rate multiplied by a </a:t>
            </a:r>
            <a:r>
              <a:rPr lang="en-US" sz="2200" b="1" dirty="0" smtClean="0">
                <a:latin typeface="Arial Narrow" pitchFamily="34" charset="0"/>
              </a:rPr>
              <a:t>constant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(conversion </a:t>
            </a:r>
            <a:r>
              <a:rPr lang="en-US" sz="2200" b="1" dirty="0">
                <a:latin typeface="Arial Narrow" pitchFamily="34" charset="0"/>
              </a:rPr>
              <a:t>efficiency) 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72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  <p:bldP spid="33" grpId="0"/>
      <p:bldP spid="6" grpId="0" animBg="1"/>
      <p:bldP spid="40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69732" y="930162"/>
            <a:ext cx="7283668" cy="282919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69732" y="930162"/>
            <a:ext cx="7283668" cy="568084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Birth Rate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2415302"/>
              </p:ext>
            </p:extLst>
          </p:nvPr>
        </p:nvGraphicFramePr>
        <p:xfrm>
          <a:off x="1008996" y="1116689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923778" y="1284855"/>
            <a:ext cx="52806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78566" y="1053666"/>
            <a:ext cx="7462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9766" y="1484552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115204" y="3124202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907924" y="3217482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474996" y="1120635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731875" y="3227834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158766" y="1055618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927132" y="3260834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 rot="16200000">
            <a:off x="189046" y="2016191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Feeding rate (f)</a:t>
            </a:r>
            <a:endParaRPr lang="en-US" b="1" dirty="0" smtClean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6366" y="3759360"/>
            <a:ext cx="6915804" cy="3098640"/>
            <a:chOff x="1006366" y="3759360"/>
            <a:chExt cx="6915804" cy="3098640"/>
          </a:xfrm>
        </p:grpSpPr>
        <p:graphicFrame>
          <p:nvGraphicFramePr>
            <p:cNvPr id="78" name="Chart 77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3006907121"/>
                </p:ext>
              </p:extLst>
            </p:nvPr>
          </p:nvGraphicFramePr>
          <p:xfrm>
            <a:off x="1006366" y="3841512"/>
            <a:ext cx="6382404" cy="3016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79" name="Straight Connector 78"/>
            <p:cNvCxnSpPr/>
            <p:nvPr/>
          </p:nvCxnSpPr>
          <p:spPr>
            <a:xfrm>
              <a:off x="1921148" y="4009678"/>
              <a:ext cx="528066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7175936" y="3778489"/>
              <a:ext cx="7462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200" b="1" dirty="0" err="1" smtClean="0">
                  <a:latin typeface="+mj-lt"/>
                </a:rPr>
                <a:t>b</a:t>
              </a:r>
              <a:r>
                <a:rPr lang="en-US" sz="2200" b="1" baseline="-25000" dirty="0" err="1" smtClean="0">
                  <a:latin typeface="+mj-lt"/>
                </a:rPr>
                <a:t>max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537136" y="4209375"/>
              <a:ext cx="365760" cy="1413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12574" y="5849025"/>
              <a:ext cx="4818996" cy="42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05294" y="5942305"/>
              <a:ext cx="5334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472366" y="3845458"/>
              <a:ext cx="2667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29245" y="5952657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156136" y="3780441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924502" y="5985657"/>
              <a:ext cx="3200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latin typeface="+mj-lt"/>
                </a:rPr>
                <a:t>Resource abundance (R)</a:t>
              </a:r>
              <a:endParaRPr lang="en-US" b="1" dirty="0" smtClean="0">
                <a:latin typeface="Arial Narrow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186416" y="4741014"/>
              <a:ext cx="2330668" cy="367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latin typeface="+mj-lt"/>
                </a:rPr>
                <a:t>birth rate (</a:t>
              </a:r>
              <a:r>
                <a:rPr lang="en-US" b="1" dirty="0" err="1" smtClean="0">
                  <a:latin typeface="+mj-lt"/>
                </a:rPr>
                <a:t>b</a:t>
              </a:r>
              <a:r>
                <a:rPr lang="en-US" b="1" baseline="-25000" dirty="0" err="1" smtClean="0">
                  <a:latin typeface="+mj-lt"/>
                </a:rPr>
                <a:t>p</a:t>
              </a:r>
              <a:r>
                <a:rPr lang="en-US" b="1" dirty="0" smtClean="0">
                  <a:latin typeface="+mj-lt"/>
                </a:rPr>
                <a:t>)</a:t>
              </a:r>
              <a:endParaRPr lang="en-US" b="1" dirty="0" smtClean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851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69732" y="930162"/>
            <a:ext cx="7283668" cy="56784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Birth Rate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753094"/>
              </p:ext>
            </p:extLst>
          </p:nvPr>
        </p:nvGraphicFramePr>
        <p:xfrm>
          <a:off x="1008996" y="1116689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923778" y="1284855"/>
            <a:ext cx="528066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78566" y="1053666"/>
            <a:ext cx="7462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9766" y="1484552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115204" y="3124202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907924" y="3217482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474996" y="1120635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731875" y="3227834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158766" y="1055618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927132" y="3260834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 rot="16200000">
            <a:off x="189046" y="2016191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Feeding rate (f)</a:t>
            </a:r>
            <a:endParaRPr lang="en-US" b="1" dirty="0" smtClean="0">
              <a:latin typeface="Arial Narrow" pitchFamily="34" charset="0"/>
            </a:endParaRPr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02075325"/>
              </p:ext>
            </p:extLst>
          </p:nvPr>
        </p:nvGraphicFramePr>
        <p:xfrm>
          <a:off x="1006366" y="384151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9" name="Straight Connector 78"/>
          <p:cNvCxnSpPr/>
          <p:nvPr/>
        </p:nvCxnSpPr>
        <p:spPr>
          <a:xfrm>
            <a:off x="1921148" y="4009678"/>
            <a:ext cx="52806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175936" y="3778489"/>
            <a:ext cx="7462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b</a:t>
            </a:r>
            <a:r>
              <a:rPr lang="en-US" sz="2200" b="1" baseline="-25000" dirty="0" err="1" smtClean="0">
                <a:latin typeface="+mj-lt"/>
              </a:rPr>
              <a:t>max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37136" y="420937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112574" y="584902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905294" y="594230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472366" y="384545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729245" y="595265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56136" y="378044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924502" y="598565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186416" y="474101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birth rate (</a:t>
            </a:r>
            <a:r>
              <a:rPr lang="en-US" b="1" dirty="0" err="1" smtClean="0">
                <a:latin typeface="+mj-lt"/>
              </a:rPr>
              <a:t>b</a:t>
            </a:r>
            <a:r>
              <a:rPr lang="en-US" b="1" baseline="-25000" dirty="0" err="1" smtClean="0">
                <a:latin typeface="+mj-lt"/>
              </a:rPr>
              <a:t>p</a:t>
            </a:r>
            <a:r>
              <a:rPr lang="en-US" b="1" dirty="0" smtClean="0">
                <a:latin typeface="+mj-lt"/>
              </a:rPr>
              <a:t>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2900" y="930163"/>
            <a:ext cx="8458200" cy="26512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42901" y="1114098"/>
            <a:ext cx="8458199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birth rate increases with resource abundance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to a threshold rate, </a:t>
            </a:r>
            <a:r>
              <a:rPr lang="en-US" sz="2200" b="1" dirty="0" err="1" smtClean="0">
                <a:latin typeface="Arial Narrow" pitchFamily="34" charset="0"/>
              </a:rPr>
              <a:t>b</a:t>
            </a:r>
            <a:r>
              <a:rPr lang="en-US" sz="2200" b="1" baseline="-25000" dirty="0" err="1" smtClean="0">
                <a:latin typeface="Arial Narrow" pitchFamily="34" charset="0"/>
              </a:rPr>
              <a:t>max</a:t>
            </a:r>
            <a:endParaRPr lang="en-US" sz="2200" b="1" baseline="-25000" dirty="0" smtClean="0">
              <a:latin typeface="Arial Narrow" pitchFamily="34" charset="0"/>
            </a:endParaRP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(threshold birth rate is due to feeding rate hitting threshold)</a:t>
            </a: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, the half-saturation constant, still applies:</a:t>
            </a:r>
            <a:endParaRPr lang="en-US" sz="2200" b="1" dirty="0">
              <a:latin typeface="Arial Narrow" pitchFamily="34" charset="0"/>
            </a:endParaRPr>
          </a:p>
          <a:p>
            <a:pPr marL="0" lvl="2" algn="ctr"/>
            <a:r>
              <a:rPr lang="en-US" sz="2300" b="1" dirty="0" smtClean="0"/>
              <a:t>h</a:t>
            </a:r>
            <a:r>
              <a:rPr lang="en-US" sz="2200" b="1" dirty="0" smtClean="0">
                <a:latin typeface="Arial Narrow" pitchFamily="34" charset="0"/>
              </a:rPr>
              <a:t> is the value of </a:t>
            </a:r>
            <a:r>
              <a:rPr lang="en-US" sz="2300" b="1" dirty="0" smtClean="0"/>
              <a:t>R</a:t>
            </a:r>
            <a:r>
              <a:rPr lang="en-US" sz="2200" b="1" dirty="0" smtClean="0">
                <a:latin typeface="Arial Narrow" pitchFamily="34" charset="0"/>
              </a:rPr>
              <a:t> when the </a:t>
            </a:r>
            <a:r>
              <a:rPr lang="en-US" sz="2200" b="1" u="sng" dirty="0" smtClean="0">
                <a:latin typeface="Arial Narrow" pitchFamily="34" charset="0"/>
              </a:rPr>
              <a:t>birth rate</a:t>
            </a:r>
            <a:r>
              <a:rPr lang="en-US" sz="2200" b="1" dirty="0" smtClean="0">
                <a:latin typeface="Arial Narrow" pitchFamily="34" charset="0"/>
              </a:rPr>
              <a:t> is half of the maximum value</a:t>
            </a:r>
            <a:endParaRPr lang="en-US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02000" y="794355"/>
            <a:ext cx="4292222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33532" y="854074"/>
            <a:ext cx="1490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1: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68668" y="830614"/>
            <a:ext cx="29005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1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– d</a:t>
            </a:r>
            <a:r>
              <a:rPr lang="en-US" sz="2200" b="1" baseline="-25000" dirty="0"/>
              <a:t>1</a:t>
            </a:r>
            <a:r>
              <a:rPr lang="en-US" sz="2200" b="1" dirty="0" smtClean="0"/>
              <a:t>P</a:t>
            </a:r>
            <a:r>
              <a:rPr lang="en-US" sz="2200" b="1" baseline="-25000" dirty="0" smtClean="0"/>
              <a:t>1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89144" y="797256"/>
            <a:ext cx="4292222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20676" y="856975"/>
            <a:ext cx="1490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2: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55812" y="833515"/>
            <a:ext cx="29005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2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/>
              <a:t>2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– d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P</a:t>
            </a:r>
            <a:r>
              <a:rPr lang="en-US" sz="2200" b="1" baseline="-25000" dirty="0"/>
              <a:t>2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81600" y="4000500"/>
            <a:ext cx="3459141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55659" y="4000500"/>
            <a:ext cx="3459141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9974" y="2217684"/>
            <a:ext cx="1322393" cy="150873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100000" l="0" r="97333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6923" y="2209800"/>
            <a:ext cx="1516613" cy="151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Rectangle 61"/>
          <p:cNvSpPr/>
          <p:nvPr/>
        </p:nvSpPr>
        <p:spPr>
          <a:xfrm>
            <a:off x="1752600" y="1600200"/>
            <a:ext cx="54988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From the </a:t>
            </a:r>
            <a:r>
              <a:rPr lang="en-US" sz="2200" b="1" dirty="0" err="1" smtClean="0">
                <a:latin typeface="Arial Narrow" pitchFamily="34" charset="0"/>
              </a:rPr>
              <a:t>chemostat</a:t>
            </a:r>
            <a:r>
              <a:rPr lang="en-US" sz="2200" b="1" dirty="0" smtClean="0">
                <a:latin typeface="Arial Narrow" pitchFamily="34" charset="0"/>
              </a:rPr>
              <a:t> experiment: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55811" y="2031086"/>
            <a:ext cx="1700823" cy="1869639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42243">
            <a:off x="7387336" y="2514740"/>
            <a:ext cx="1278543" cy="103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579459" y="5004239"/>
            <a:ext cx="7985082" cy="1383424"/>
          </a:xfrm>
          <a:prstGeom prst="rect">
            <a:avLst/>
          </a:prstGeom>
          <a:solidFill>
            <a:srgbClr val="FDFDCF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168" y="5105400"/>
            <a:ext cx="78336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Daphnia wins</a:t>
            </a:r>
            <a:r>
              <a:rPr lang="en-US" sz="2200" b="1" dirty="0" smtClean="0">
                <a:latin typeface="Arial Narrow" pitchFamily="34" charset="0"/>
              </a:rPr>
              <a:t>!</a:t>
            </a:r>
          </a:p>
          <a:p>
            <a:pPr marL="0" lvl="2" algn="ctr"/>
            <a:endParaRPr lang="en-US" sz="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with the lowest R* always wins</a:t>
            </a:r>
          </a:p>
          <a:p>
            <a:pPr marL="0" lvl="2" algn="ctr"/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Rotifers will take early lead, but Daphnia will win at lower resource levels</a:t>
            </a:r>
            <a:endParaRPr lang="en-US" sz="2100" b="1" dirty="0" smtClean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44665" y="4104286"/>
            <a:ext cx="3340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Daphnia have a R* = 20 </a:t>
            </a:r>
            <a:r>
              <a:rPr lang="el-GR" sz="2400" b="1" dirty="0" smtClean="0"/>
              <a:t>μ</a:t>
            </a:r>
            <a:r>
              <a:rPr lang="en-US" sz="2200" b="1" dirty="0" smtClean="0">
                <a:latin typeface="Arial Narrow" pitchFamily="34" charset="0"/>
              </a:rPr>
              <a:t>g/L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2958" y="4104286"/>
            <a:ext cx="3340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Rotifers have a R* = 40 </a:t>
            </a:r>
            <a:r>
              <a:rPr lang="el-GR" sz="2400" b="1" dirty="0" smtClean="0"/>
              <a:t>μ</a:t>
            </a:r>
            <a:r>
              <a:rPr lang="en-US" sz="2200" b="1" dirty="0" smtClean="0">
                <a:latin typeface="Arial Narrow" pitchFamily="34" charset="0"/>
              </a:rPr>
              <a:t>g/L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66987" y="2274193"/>
            <a:ext cx="1952222" cy="1383424"/>
          </a:xfrm>
          <a:prstGeom prst="rect">
            <a:avLst/>
          </a:prstGeom>
          <a:solidFill>
            <a:srgbClr val="FDFDCF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57933" y="2514600"/>
            <a:ext cx="15703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500" b="1" dirty="0" smtClean="0">
                <a:latin typeface="Arial Narrow" pitchFamily="34" charset="0"/>
              </a:rPr>
              <a:t>More 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5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/>
      <p:bldP spid="32" grpId="0" animBg="1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Death Rate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5508" y="914400"/>
            <a:ext cx="77329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So that’s how consumer </a:t>
            </a:r>
            <a:r>
              <a:rPr lang="en-US" sz="2200" b="1" u="sng" dirty="0" smtClean="0">
                <a:latin typeface="Arial Narrow" pitchFamily="34" charset="0"/>
              </a:rPr>
              <a:t>birth rate</a:t>
            </a:r>
            <a:r>
              <a:rPr lang="en-US" sz="2200" b="1" dirty="0" smtClean="0">
                <a:latin typeface="Arial Narrow" pitchFamily="34" charset="0"/>
              </a:rPr>
              <a:t> changes with resource density…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…now on to </a:t>
            </a:r>
            <a:r>
              <a:rPr lang="en-US" sz="2200" b="1" u="sng" dirty="0" smtClean="0">
                <a:latin typeface="Arial Narrow" pitchFamily="34" charset="0"/>
              </a:rPr>
              <a:t>death rate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9600" y="1931313"/>
            <a:ext cx="81218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We have been making an (implicit) </a:t>
            </a:r>
            <a:r>
              <a:rPr lang="en-US" sz="2200" b="1" u="sng" dirty="0" smtClean="0">
                <a:latin typeface="Arial Narrow" pitchFamily="34" charset="0"/>
              </a:rPr>
              <a:t>assumption</a:t>
            </a:r>
            <a:r>
              <a:rPr lang="en-US" sz="2200" b="1" dirty="0" smtClean="0">
                <a:latin typeface="Arial Narrow" pitchFamily="34" charset="0"/>
              </a:rPr>
              <a:t> about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how consumer death rate changes with resource density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66331" y="2970230"/>
            <a:ext cx="3384332" cy="1025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986597" y="3079543"/>
            <a:ext cx="3294547" cy="871944"/>
            <a:chOff x="3810000" y="4919256"/>
            <a:chExt cx="3294547" cy="871944"/>
          </a:xfrm>
        </p:grpSpPr>
        <p:sp>
          <p:nvSpPr>
            <p:cNvPr id="33" name="Rectangle 32"/>
            <p:cNvSpPr/>
            <p:nvPr/>
          </p:nvSpPr>
          <p:spPr>
            <a:xfrm>
              <a:off x="4863664" y="4919256"/>
              <a:ext cx="1470500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cf</a:t>
              </a:r>
              <a:r>
                <a:rPr lang="en-US" sz="2300" b="1" baseline="-25000" dirty="0" err="1" smtClean="0"/>
                <a:t>max</a:t>
              </a:r>
              <a:r>
                <a:rPr lang="en-US" sz="2300" b="1" baseline="-25000" dirty="0" smtClean="0"/>
                <a:t> </a:t>
              </a:r>
              <a:r>
                <a:rPr lang="en-US" sz="2300" b="1" dirty="0" smtClean="0"/>
                <a:t>RP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37232" y="5344924"/>
              <a:ext cx="114076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R + h</a:t>
              </a:r>
              <a:endParaRPr lang="en-US" sz="2300" b="1" baseline="-25000" dirty="0" smtClean="0">
                <a:latin typeface="+mj-lt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137469" y="5376456"/>
              <a:ext cx="9459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810000" y="5121786"/>
              <a:ext cx="1407615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err="1" smtClean="0"/>
                <a:t>dP</a:t>
              </a:r>
              <a:r>
                <a:rPr lang="en-US" sz="2300" b="1" dirty="0" smtClean="0"/>
                <a:t>/</a:t>
              </a:r>
              <a:r>
                <a:rPr lang="en-US" sz="2300" b="1" dirty="0" err="1" smtClean="0"/>
                <a:t>dt</a:t>
              </a:r>
              <a:r>
                <a:rPr lang="en-US" sz="2300" b="1" dirty="0" smtClean="0">
                  <a:cs typeface="Arial" pitchFamily="34" charset="0"/>
                </a:rPr>
                <a:t>  </a:t>
              </a:r>
              <a:r>
                <a:rPr lang="en-US" sz="2300" b="1" dirty="0" smtClean="0"/>
                <a:t>=</a:t>
              </a:r>
              <a:endParaRPr lang="en-US" sz="2300" b="1" baseline="-25000" dirty="0" smtClean="0">
                <a:latin typeface="+mj-l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988268" y="5136932"/>
              <a:ext cx="1116279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300" b="1" dirty="0" smtClean="0"/>
                <a:t>–  </a:t>
              </a:r>
              <a:r>
                <a:rPr lang="en-US" sz="2300" b="1" dirty="0" err="1" smtClean="0"/>
                <a:t>d</a:t>
              </a:r>
              <a:r>
                <a:rPr lang="en-US" sz="2300" b="1" baseline="-25000" dirty="0" err="1" smtClean="0"/>
                <a:t>p</a:t>
              </a:r>
              <a:r>
                <a:rPr lang="en-US" sz="2300" b="1" dirty="0" err="1" smtClean="0"/>
                <a:t>P</a:t>
              </a:r>
              <a:endParaRPr lang="en-US" sz="2300" b="1" baseline="-25000" dirty="0" smtClean="0">
                <a:latin typeface="+mj-lt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83932" y="4342418"/>
            <a:ext cx="8731468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We’ve been assuming that the consumer death rate is a </a:t>
            </a:r>
            <a:r>
              <a:rPr lang="en-US" sz="2200" b="1" u="sng" dirty="0" smtClean="0">
                <a:latin typeface="Arial Narrow" pitchFamily="34" charset="0"/>
              </a:rPr>
              <a:t>constant</a:t>
            </a:r>
            <a:r>
              <a:rPr lang="en-US" sz="2200" b="1" dirty="0" smtClean="0">
                <a:latin typeface="Arial Narrow" pitchFamily="34" charset="0"/>
              </a:rPr>
              <a:t> (</a:t>
            </a:r>
            <a:r>
              <a:rPr lang="en-US" sz="2200" b="1" dirty="0" err="1" smtClean="0">
                <a:latin typeface="Arial Narrow" pitchFamily="34" charset="0"/>
              </a:rPr>
              <a:t>d</a:t>
            </a:r>
            <a:r>
              <a:rPr lang="en-US" sz="2200" b="1" baseline="-25000" dirty="0" err="1" smtClean="0">
                <a:latin typeface="Arial Narrow" pitchFamily="34" charset="0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i.e., that the consumer death rate does NOT change with resource density</a:t>
            </a:r>
          </a:p>
          <a:p>
            <a:pPr marL="0" lvl="2" algn="ctr"/>
            <a:endParaRPr lang="en-US" sz="2200" b="1" dirty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To plot this assumption on a figure…</a:t>
            </a:r>
          </a:p>
        </p:txBody>
      </p:sp>
    </p:spTree>
    <p:extLst>
      <p:ext uri="{BB962C8B-B14F-4D97-AF65-F5344CB8AC3E}">
        <p14:creationId xmlns="" xmlns:p14="http://schemas.microsoft.com/office/powerpoint/2010/main" val="73802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7558683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" name="Rectangle 80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Death Rate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6554" y="864513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death rate is just a straight line at any value along the y-axis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2320" y="5037043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If we combine the death rate function with the birth rate curve…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451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Saturation &amp; Consumer Death Rate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6554" y="864513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death rate is just a straight line at any value along the y-axis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2320" y="5037043"/>
            <a:ext cx="8590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If we combine the death rate function with the birth rate curve…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we have a useful trick for graphically determining R* </a:t>
            </a:r>
            <a:r>
              <a:rPr lang="en-US" sz="2200" b="1" smtClean="0">
                <a:latin typeface="Arial Narrow" pitchFamily="34" charset="0"/>
              </a:rPr>
              <a:t>for a consumer…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12929586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Rectangle 38"/>
          <p:cNvSpPr/>
          <p:nvPr/>
        </p:nvSpPr>
        <p:spPr>
          <a:xfrm>
            <a:off x="5994851" y="1837046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6200000">
            <a:off x="8946" y="285917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</a:t>
            </a:r>
            <a:r>
              <a:rPr lang="en-US" b="1" baseline="-25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7652" y="5943600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(consumer birth rate and death rate must be plotted on the same scale!)</a:t>
            </a:r>
          </a:p>
        </p:txBody>
      </p:sp>
    </p:spTree>
    <p:extLst>
      <p:ext uri="{BB962C8B-B14F-4D97-AF65-F5344CB8AC3E}">
        <p14:creationId xmlns="" xmlns:p14="http://schemas.microsoft.com/office/powerpoint/2010/main" val="187142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51489" y="4971396"/>
            <a:ext cx="7641022" cy="1566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84320017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Rectangle 79"/>
          <p:cNvSpPr/>
          <p:nvPr/>
        </p:nvSpPr>
        <p:spPr>
          <a:xfrm>
            <a:off x="5994851" y="1837046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8946" y="285917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</a:t>
            </a:r>
            <a:r>
              <a:rPr lang="en-US" b="1" baseline="-25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43176" y="5138916"/>
            <a:ext cx="66576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Challenge question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endParaRPr lang="en-US" sz="1000" b="1" dirty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A special point on this figure represents steady state…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Where is this point?</a:t>
            </a:r>
          </a:p>
        </p:txBody>
      </p:sp>
    </p:spTree>
    <p:extLst>
      <p:ext uri="{BB962C8B-B14F-4D97-AF65-F5344CB8AC3E}">
        <p14:creationId xmlns="" xmlns:p14="http://schemas.microsoft.com/office/powerpoint/2010/main" val="915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51489" y="4971396"/>
            <a:ext cx="7641022" cy="1566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7664705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Rectangle 79"/>
          <p:cNvSpPr/>
          <p:nvPr/>
        </p:nvSpPr>
        <p:spPr>
          <a:xfrm>
            <a:off x="5994851" y="1837046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8946" y="285917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</a:t>
            </a:r>
            <a:r>
              <a:rPr lang="en-US" b="1" baseline="-25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43176" y="5138916"/>
            <a:ext cx="66576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Challenge question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endParaRPr lang="en-US" sz="1000" b="1" dirty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A special point on this figure represents steady state…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Where is this point?</a:t>
            </a:r>
          </a:p>
        </p:txBody>
      </p:sp>
      <p:sp>
        <p:nvSpPr>
          <p:cNvPr id="20" name="Oval 19"/>
          <p:cNvSpPr/>
          <p:nvPr/>
        </p:nvSpPr>
        <p:spPr>
          <a:xfrm>
            <a:off x="2653864" y="2690678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819400" y="2892972"/>
            <a:ext cx="3407588" cy="861056"/>
            <a:chOff x="2819400" y="2892972"/>
            <a:chExt cx="3407588" cy="861056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2819400" y="2892972"/>
              <a:ext cx="294294" cy="25081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197384" y="3159548"/>
              <a:ext cx="3029604" cy="5944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39422" y="3241324"/>
              <a:ext cx="2895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Arial Narrow" pitchFamily="34" charset="0"/>
                </a:rPr>
                <a:t>Steady state when b = d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8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51489" y="4971396"/>
            <a:ext cx="7641022" cy="1566684"/>
          </a:xfrm>
          <a:prstGeom prst="rect">
            <a:avLst/>
          </a:prstGeom>
          <a:solidFill>
            <a:srgbClr val="FDFDCF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25785817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Rectangle 79"/>
          <p:cNvSpPr/>
          <p:nvPr/>
        </p:nvSpPr>
        <p:spPr>
          <a:xfrm>
            <a:off x="5994851" y="1837046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8946" y="285917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</a:t>
            </a:r>
            <a:r>
              <a:rPr lang="en-US" b="1" baseline="-25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3098" y="5123894"/>
            <a:ext cx="769784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KEY feature of this graph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The resource abundance (i.e., value on x-axis) at the steady state point (i.e., intersection of b and d functions) is R*!</a:t>
            </a:r>
          </a:p>
        </p:txBody>
      </p:sp>
      <p:sp>
        <p:nvSpPr>
          <p:cNvPr id="20" name="Oval 19"/>
          <p:cNvSpPr/>
          <p:nvPr/>
        </p:nvSpPr>
        <p:spPr>
          <a:xfrm>
            <a:off x="2653864" y="2690678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45304" y="2889324"/>
            <a:ext cx="0" cy="1093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85698" y="4050788"/>
            <a:ext cx="58858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300" b="1" dirty="0" smtClean="0">
                <a:latin typeface="+mj-lt"/>
              </a:rPr>
              <a:t>R*</a:t>
            </a:r>
            <a:endParaRPr lang="en-US" sz="2200" b="1" dirty="0" smtClean="0">
              <a:latin typeface="Arial Narrow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737013" y="3944004"/>
            <a:ext cx="0" cy="106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819400" y="2892972"/>
            <a:ext cx="3407588" cy="861056"/>
            <a:chOff x="2819400" y="2892972"/>
            <a:chExt cx="3407588" cy="861056"/>
          </a:xfrm>
        </p:grpSpPr>
        <p:cxnSp>
          <p:nvCxnSpPr>
            <p:cNvPr id="32" name="Straight Arrow Connector 31"/>
            <p:cNvCxnSpPr/>
            <p:nvPr/>
          </p:nvCxnSpPr>
          <p:spPr>
            <a:xfrm flipH="1" flipV="1">
              <a:off x="2819400" y="2892972"/>
              <a:ext cx="294294" cy="25081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197384" y="3159548"/>
              <a:ext cx="3029604" cy="5944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39422" y="3241324"/>
              <a:ext cx="2895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Arial Narrow" pitchFamily="34" charset="0"/>
                </a:rPr>
                <a:t>Steady state when b = d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5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31230" y="4971396"/>
            <a:ext cx="8715046" cy="1566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8357" y="1405762"/>
            <a:ext cx="7641021" cy="33319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0120785"/>
              </p:ext>
            </p:extLst>
          </p:nvPr>
        </p:nvGraphicFramePr>
        <p:xfrm>
          <a:off x="1211324" y="1959672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Rectangle 79"/>
          <p:cNvSpPr/>
          <p:nvPr/>
        </p:nvSpPr>
        <p:spPr>
          <a:xfrm>
            <a:off x="5994851" y="1837046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42094" y="2327535"/>
            <a:ext cx="365760" cy="1413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317532" y="3967185"/>
            <a:ext cx="4818996" cy="423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10252" y="4060465"/>
            <a:ext cx="5334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7324" y="1963618"/>
            <a:ext cx="266700" cy="3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3" y="4070817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61094" y="1898601"/>
            <a:ext cx="790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dirty="0" smtClean="0">
                <a:latin typeface="+mj-lt"/>
              </a:rPr>
              <a:t>high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29460" y="41038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latin typeface="+mj-lt"/>
              </a:rPr>
              <a:t>Resource abundance (R)</a:t>
            </a:r>
            <a:endParaRPr lang="en-US" b="1" dirty="0" smtClean="0">
              <a:latin typeface="Arial Narrow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8946" y="2859174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birth rate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</a:t>
            </a:r>
            <a:r>
              <a:rPr lang="en-US" b="1" baseline="-25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9386" y="2782118"/>
            <a:ext cx="52218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927845" y="2330172"/>
            <a:ext cx="14491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379944" y="2888076"/>
            <a:ext cx="2330668" cy="36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death rate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)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6554" y="5126426"/>
            <a:ext cx="859089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Key application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If we plot the birth and death rates of two </a:t>
            </a:r>
            <a:r>
              <a:rPr lang="en-US" sz="2200" b="1" u="sng" dirty="0" smtClean="0">
                <a:latin typeface="Arial Narrow" pitchFamily="34" charset="0"/>
              </a:rPr>
              <a:t>competing</a:t>
            </a:r>
            <a:r>
              <a:rPr lang="en-US" sz="2200" b="1" dirty="0" smtClean="0">
                <a:latin typeface="Arial Narrow" pitchFamily="34" charset="0"/>
              </a:rPr>
              <a:t> species on same figure, we can determine which consumer will win based on who has the lower R* </a:t>
            </a:r>
          </a:p>
        </p:txBody>
      </p:sp>
      <p:sp>
        <p:nvSpPr>
          <p:cNvPr id="20" name="Oval 19"/>
          <p:cNvSpPr/>
          <p:nvPr/>
        </p:nvSpPr>
        <p:spPr>
          <a:xfrm>
            <a:off x="2653864" y="2690678"/>
            <a:ext cx="182880" cy="182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45304" y="2889324"/>
            <a:ext cx="0" cy="10936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485698" y="4050788"/>
            <a:ext cx="58858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300" b="1" dirty="0" smtClean="0">
                <a:latin typeface="+mj-lt"/>
              </a:rPr>
              <a:t>R*</a:t>
            </a:r>
            <a:endParaRPr lang="en-US" sz="2200" b="1" dirty="0" smtClean="0">
              <a:latin typeface="Arial Narrow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737013" y="3944004"/>
            <a:ext cx="0" cy="106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819400" y="2892972"/>
            <a:ext cx="3407588" cy="861056"/>
            <a:chOff x="2819400" y="2892972"/>
            <a:chExt cx="3407588" cy="861056"/>
          </a:xfrm>
        </p:grpSpPr>
        <p:cxnSp>
          <p:nvCxnSpPr>
            <p:cNvPr id="32" name="Straight Arrow Connector 31"/>
            <p:cNvCxnSpPr/>
            <p:nvPr/>
          </p:nvCxnSpPr>
          <p:spPr>
            <a:xfrm flipH="1" flipV="1">
              <a:off x="2819400" y="2892972"/>
              <a:ext cx="294294" cy="25081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197384" y="3159548"/>
              <a:ext cx="3029604" cy="59448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39422" y="3241324"/>
              <a:ext cx="2895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Arial Narrow" pitchFamily="34" charset="0"/>
                </a:rPr>
                <a:t>Steady state when b = d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2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2108" y="864513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First, one more question for single consumer: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8357" y="1405762"/>
            <a:ext cx="7641021" cy="3570398"/>
            <a:chOff x="738357" y="1405762"/>
            <a:chExt cx="7641021" cy="3570398"/>
          </a:xfrm>
        </p:grpSpPr>
        <p:sp>
          <p:nvSpPr>
            <p:cNvPr id="39" name="Rectangle 38"/>
            <p:cNvSpPr/>
            <p:nvPr/>
          </p:nvSpPr>
          <p:spPr>
            <a:xfrm>
              <a:off x="738357" y="1405762"/>
              <a:ext cx="7641021" cy="333198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Chart 4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598831147"/>
                </p:ext>
              </p:extLst>
            </p:nvPr>
          </p:nvGraphicFramePr>
          <p:xfrm>
            <a:off x="1211324" y="1959672"/>
            <a:ext cx="6382404" cy="3016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Rectangle 62"/>
            <p:cNvSpPr/>
            <p:nvPr/>
          </p:nvSpPr>
          <p:spPr>
            <a:xfrm>
              <a:off x="891173" y="1773095"/>
              <a:ext cx="933574" cy="1413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43600" y="2362200"/>
              <a:ext cx="144910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2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Birth rate</a:t>
              </a:r>
              <a:endPara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74280" y="2327535"/>
              <a:ext cx="933574" cy="1413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17532" y="3967185"/>
              <a:ext cx="4818996" cy="42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110252" y="4060465"/>
              <a:ext cx="5334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77324" y="1963618"/>
              <a:ext cx="2667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3" y="4070817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61094" y="1898601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29460" y="4103817"/>
              <a:ext cx="3200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latin typeface="+mj-lt"/>
                </a:rPr>
                <a:t>Resource abundance (R)</a:t>
              </a:r>
              <a:endParaRPr lang="en-US" b="1" dirty="0" smtClean="0">
                <a:latin typeface="Arial Narrow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8946" y="2859174"/>
              <a:ext cx="2330668" cy="367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birth rate (</a:t>
              </a:r>
              <a:r>
                <a:rPr lang="en-US" b="1" dirty="0" err="1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</a:t>
              </a:r>
              <a:r>
                <a:rPr lang="en-US" b="1" baseline="-25000" dirty="0" err="1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p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)</a:t>
              </a:r>
              <a:endPara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139386" y="2362200"/>
              <a:ext cx="522180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927845" y="1931313"/>
              <a:ext cx="144910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200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Death rate</a:t>
              </a:r>
              <a:endParaRPr lang="en-US" sz="22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379944" y="2888076"/>
              <a:ext cx="2330668" cy="367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death rate (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</a:t>
              </a:r>
              <a:r>
                <a:rPr lang="en-US" b="1" baseline="-25000" dirty="0" err="1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p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)</a:t>
              </a:r>
              <a:endPara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247652" y="5105400"/>
            <a:ext cx="8590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Quick Challenge Question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10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What happens if the death rate is higher than the birth rate?</a:t>
            </a:r>
          </a:p>
        </p:txBody>
      </p:sp>
    </p:spTree>
    <p:extLst>
      <p:ext uri="{BB962C8B-B14F-4D97-AF65-F5344CB8AC3E}">
        <p14:creationId xmlns:p14="http://schemas.microsoft.com/office/powerpoint/2010/main" xmlns="" val="4223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Approach to R*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2108" y="864513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First, one more question for single consumer: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8357" y="1405762"/>
            <a:ext cx="7641021" cy="3570398"/>
            <a:chOff x="738357" y="1405762"/>
            <a:chExt cx="7641021" cy="3570398"/>
          </a:xfrm>
        </p:grpSpPr>
        <p:sp>
          <p:nvSpPr>
            <p:cNvPr id="39" name="Rectangle 38"/>
            <p:cNvSpPr/>
            <p:nvPr/>
          </p:nvSpPr>
          <p:spPr>
            <a:xfrm>
              <a:off x="738357" y="1405762"/>
              <a:ext cx="7641021" cy="333198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Chart 4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390649754"/>
                </p:ext>
              </p:extLst>
            </p:nvPr>
          </p:nvGraphicFramePr>
          <p:xfrm>
            <a:off x="1211324" y="1959672"/>
            <a:ext cx="6382404" cy="3016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3" name="Rectangle 62"/>
            <p:cNvSpPr/>
            <p:nvPr/>
          </p:nvSpPr>
          <p:spPr>
            <a:xfrm>
              <a:off x="891173" y="1773095"/>
              <a:ext cx="933574" cy="1413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43600" y="2362200"/>
              <a:ext cx="144910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2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Birth rate</a:t>
              </a:r>
              <a:endPara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74280" y="2327535"/>
              <a:ext cx="933574" cy="14136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317532" y="3967185"/>
              <a:ext cx="4818996" cy="42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110252" y="4060465"/>
              <a:ext cx="5334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77324" y="1963618"/>
              <a:ext cx="266700" cy="363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3" y="4070817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61094" y="1898601"/>
              <a:ext cx="7909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dirty="0" smtClean="0">
                  <a:latin typeface="+mj-lt"/>
                </a:rPr>
                <a:t>high</a:t>
              </a:r>
              <a:endParaRPr lang="en-US" dirty="0" smtClean="0">
                <a:latin typeface="Arial Narrow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29460" y="4103817"/>
              <a:ext cx="3200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latin typeface="+mj-lt"/>
                </a:rPr>
                <a:t>Resource abundance (R)</a:t>
              </a:r>
              <a:endParaRPr lang="en-US" b="1" dirty="0" smtClean="0">
                <a:latin typeface="Arial Narrow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8946" y="2859174"/>
              <a:ext cx="2330668" cy="367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birth rate (</a:t>
              </a:r>
              <a:r>
                <a:rPr lang="en-US" b="1" dirty="0" err="1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b</a:t>
              </a:r>
              <a:r>
                <a:rPr lang="en-US" b="1" baseline="-25000" dirty="0" err="1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p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)</a:t>
              </a:r>
              <a:endParaRPr lang="en-US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139386" y="2362200"/>
              <a:ext cx="522180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927845" y="1931313"/>
              <a:ext cx="144910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/>
              <a:r>
                <a:rPr lang="en-US" sz="2200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Death rate</a:t>
              </a:r>
              <a:endParaRPr lang="en-US" sz="22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379944" y="2888076"/>
              <a:ext cx="2330668" cy="3673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death rate (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d</a:t>
              </a:r>
              <a:r>
                <a:rPr lang="en-US" b="1" baseline="-25000" dirty="0" err="1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p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)</a:t>
              </a:r>
              <a:endPara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247652" y="4876800"/>
            <a:ext cx="859089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What happens if the death rate is higher than the birth rate?</a:t>
            </a:r>
          </a:p>
          <a:p>
            <a:pPr marL="0" lvl="2" algn="ctr"/>
            <a:endParaRPr lang="en-US" sz="500" b="1" dirty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Consumer goes extinct, even without the competitor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8357" y="5881078"/>
            <a:ext cx="7641021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94066" y="5969913"/>
            <a:ext cx="69296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Now let’s look at resource competition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138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R* &amp; Competition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6554" y="1286738"/>
            <a:ext cx="859089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Outline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15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Look at four graphical cases of two-species competition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(competition with Type II functional response)</a:t>
            </a:r>
          </a:p>
          <a:p>
            <a:pPr marL="0" lvl="2" algn="ctr"/>
            <a:endParaRPr lang="en-US" sz="2200" b="1" dirty="0" smtClean="0">
              <a:latin typeface="Arial Narrow" pitchFamily="34" charset="0"/>
            </a:endParaRPr>
          </a:p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Consumers will have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0" lvl="2" algn="ctr"/>
            <a:endParaRPr lang="en-US" sz="1500" b="1" dirty="0">
              <a:latin typeface="Arial Narrow" pitchFamily="34" charset="0"/>
            </a:endParaRPr>
          </a:p>
          <a:p>
            <a:pPr marL="914400" lvl="4"/>
            <a:r>
              <a:rPr lang="en-US" sz="2200" b="1" dirty="0" smtClean="0">
                <a:latin typeface="Arial Narrow" pitchFamily="34" charset="0"/>
              </a:rPr>
              <a:t>Case 1:  Different birth rates, same death rate and </a:t>
            </a:r>
            <a:r>
              <a:rPr lang="en-US" sz="2300" b="1" dirty="0" smtClean="0">
                <a:latin typeface="+mj-lt"/>
              </a:rPr>
              <a:t>h</a:t>
            </a:r>
          </a:p>
          <a:p>
            <a:pPr marL="914400" lvl="4"/>
            <a:r>
              <a:rPr lang="en-US" sz="2200" b="1" dirty="0" smtClean="0">
                <a:latin typeface="Arial Narrow" pitchFamily="34" charset="0"/>
              </a:rPr>
              <a:t>Case 2:  Different birth rates and death rates, same </a:t>
            </a:r>
            <a:r>
              <a:rPr lang="en-US" sz="2300" b="1" dirty="0" smtClean="0">
                <a:latin typeface="+mj-lt"/>
              </a:rPr>
              <a:t>h</a:t>
            </a:r>
          </a:p>
          <a:p>
            <a:pPr marL="914400" lvl="4"/>
            <a:r>
              <a:rPr lang="en-US" sz="2200" b="1" dirty="0" smtClean="0">
                <a:latin typeface="Arial Narrow" pitchFamily="34" charset="0"/>
              </a:rPr>
              <a:t>Case 3:  Different birth rates, same death rates, different </a:t>
            </a:r>
            <a:r>
              <a:rPr lang="en-US" sz="2300" b="1" dirty="0" smtClean="0">
                <a:latin typeface="+mj-lt"/>
              </a:rPr>
              <a:t>h</a:t>
            </a:r>
          </a:p>
          <a:p>
            <a:pPr marL="914400" lvl="4"/>
            <a:r>
              <a:rPr lang="en-US" sz="2200" b="1" dirty="0" smtClean="0">
                <a:latin typeface="Arial Narrow" pitchFamily="34" charset="0"/>
              </a:rPr>
              <a:t>Case 4:  Different birth rates, same death rate, different  </a:t>
            </a:r>
            <a:r>
              <a:rPr lang="en-US" sz="2300" b="1" dirty="0" smtClean="0">
                <a:latin typeface="+mj-lt"/>
              </a:rPr>
              <a:t>h </a:t>
            </a:r>
            <a:r>
              <a:rPr lang="en-US" sz="2200" b="1" dirty="0" smtClean="0">
                <a:latin typeface="Arial Narrow" pitchFamily="34" charset="0"/>
              </a:rPr>
              <a:t>w/ twist</a:t>
            </a:r>
          </a:p>
          <a:p>
            <a:pPr marL="914400" lvl="4"/>
            <a:endParaRPr lang="en-US" sz="2200" b="1" dirty="0">
              <a:latin typeface="Arial Narrow" pitchFamily="34" charset="0"/>
            </a:endParaRPr>
          </a:p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For each case, we’ll determine competition winner</a:t>
            </a:r>
          </a:p>
        </p:txBody>
      </p:sp>
    </p:spTree>
    <p:extLst>
      <p:ext uri="{BB962C8B-B14F-4D97-AF65-F5344CB8AC3E}">
        <p14:creationId xmlns:p14="http://schemas.microsoft.com/office/powerpoint/2010/main" xmlns="" val="322844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194"/>
          <p:cNvSpPr/>
          <p:nvPr/>
        </p:nvSpPr>
        <p:spPr>
          <a:xfrm>
            <a:off x="31532" y="641132"/>
            <a:ext cx="9144000" cy="624840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 Box 182"/>
          <p:cNvSpPr txBox="1">
            <a:spLocks noChangeArrowheads="1"/>
          </p:cNvSpPr>
          <p:nvPr/>
        </p:nvSpPr>
        <p:spPr bwMode="auto">
          <a:xfrm>
            <a:off x="8165498" y="5584448"/>
            <a:ext cx="863249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2300" b="1" dirty="0" smtClean="0">
                <a:solidFill>
                  <a:srgbClr val="008000"/>
                </a:solidFill>
                <a:latin typeface="+mj-lt"/>
              </a:rPr>
              <a:t>R</a:t>
            </a:r>
            <a:r>
              <a:rPr lang="en-US" altLang="en-US" sz="2300" b="1" baseline="-25000" dirty="0" smtClean="0">
                <a:solidFill>
                  <a:srgbClr val="008000"/>
                </a:solidFill>
                <a:latin typeface="+mj-lt"/>
              </a:rPr>
              <a:t>D</a:t>
            </a:r>
            <a:r>
              <a:rPr lang="en-US" altLang="en-US" sz="2300" b="1" baseline="30000" dirty="0" smtClean="0">
                <a:solidFill>
                  <a:srgbClr val="008000"/>
                </a:solidFill>
                <a:latin typeface="+mj-lt"/>
              </a:rPr>
              <a:t>*</a:t>
            </a:r>
            <a:endParaRPr lang="en-US" altLang="en-US" sz="2300" dirty="0">
              <a:latin typeface="+mj-lt"/>
            </a:endParaRPr>
          </a:p>
        </p:txBody>
      </p:sp>
      <p:sp>
        <p:nvSpPr>
          <p:cNvPr id="19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cxnSp>
        <p:nvCxnSpPr>
          <p:cNvPr id="197" name="Straight Connector 196"/>
          <p:cNvCxnSpPr/>
          <p:nvPr/>
        </p:nvCxnSpPr>
        <p:spPr>
          <a:xfrm>
            <a:off x="44979" y="666570"/>
            <a:ext cx="9130553" cy="0"/>
          </a:xfrm>
          <a:prstGeom prst="line">
            <a:avLst/>
          </a:prstGeom>
          <a:ln w="635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53791" y="428298"/>
            <a:ext cx="1380495" cy="1783452"/>
            <a:chOff x="122259" y="428298"/>
            <a:chExt cx="1380495" cy="1783452"/>
          </a:xfrm>
        </p:grpSpPr>
        <p:grpSp>
          <p:nvGrpSpPr>
            <p:cNvPr id="208" name="Group 11"/>
            <p:cNvGrpSpPr>
              <a:grpSpLocks/>
            </p:cNvGrpSpPr>
            <p:nvPr/>
          </p:nvGrpSpPr>
          <p:grpSpPr bwMode="auto">
            <a:xfrm>
              <a:off x="212843" y="1279271"/>
              <a:ext cx="698794" cy="543003"/>
              <a:chOff x="872" y="816"/>
              <a:chExt cx="432" cy="336"/>
            </a:xfrm>
          </p:grpSpPr>
          <p:sp>
            <p:nvSpPr>
              <p:cNvPr id="277" name="Line 12"/>
              <p:cNvSpPr>
                <a:spLocks noChangeShapeType="1"/>
              </p:cNvSpPr>
              <p:nvPr/>
            </p:nvSpPr>
            <p:spPr bwMode="auto">
              <a:xfrm>
                <a:off x="8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Line 13"/>
              <p:cNvSpPr>
                <a:spLocks noChangeShapeType="1"/>
              </p:cNvSpPr>
              <p:nvPr/>
            </p:nvSpPr>
            <p:spPr bwMode="auto">
              <a:xfrm>
                <a:off x="130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Line 14"/>
              <p:cNvSpPr>
                <a:spLocks noChangeShapeType="1"/>
              </p:cNvSpPr>
              <p:nvPr/>
            </p:nvSpPr>
            <p:spPr bwMode="auto">
              <a:xfrm>
                <a:off x="872" y="115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" name="Line 15"/>
            <p:cNvSpPr>
              <a:spLocks noChangeShapeType="1"/>
            </p:cNvSpPr>
            <p:nvPr/>
          </p:nvSpPr>
          <p:spPr bwMode="auto">
            <a:xfrm>
              <a:off x="212843" y="1279271"/>
              <a:ext cx="310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16"/>
            <p:cNvSpPr>
              <a:spLocks noChangeShapeType="1"/>
            </p:cNvSpPr>
            <p:nvPr/>
          </p:nvSpPr>
          <p:spPr bwMode="auto">
            <a:xfrm>
              <a:off x="601062" y="1279271"/>
              <a:ext cx="310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17"/>
            <p:cNvSpPr>
              <a:spLocks noChangeShapeType="1"/>
            </p:cNvSpPr>
            <p:nvPr/>
          </p:nvSpPr>
          <p:spPr bwMode="auto">
            <a:xfrm flipV="1">
              <a:off x="523418" y="813840"/>
              <a:ext cx="0" cy="465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18"/>
            <p:cNvSpPr>
              <a:spLocks noChangeShapeType="1"/>
            </p:cNvSpPr>
            <p:nvPr/>
          </p:nvSpPr>
          <p:spPr bwMode="auto">
            <a:xfrm>
              <a:off x="523418" y="813840"/>
              <a:ext cx="8540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19"/>
            <p:cNvSpPr>
              <a:spLocks noChangeShapeType="1"/>
            </p:cNvSpPr>
            <p:nvPr/>
          </p:nvSpPr>
          <p:spPr bwMode="auto">
            <a:xfrm>
              <a:off x="1377499" y="813840"/>
              <a:ext cx="0" cy="1086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20"/>
            <p:cNvSpPr>
              <a:spLocks noChangeShapeType="1"/>
            </p:cNvSpPr>
            <p:nvPr/>
          </p:nvSpPr>
          <p:spPr bwMode="auto">
            <a:xfrm flipV="1">
              <a:off x="601062" y="891412"/>
              <a:ext cx="0" cy="3878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21"/>
            <p:cNvSpPr>
              <a:spLocks noChangeShapeType="1"/>
            </p:cNvSpPr>
            <p:nvPr/>
          </p:nvSpPr>
          <p:spPr bwMode="auto">
            <a:xfrm>
              <a:off x="601062" y="891412"/>
              <a:ext cx="6987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22"/>
            <p:cNvSpPr>
              <a:spLocks noChangeShapeType="1"/>
            </p:cNvSpPr>
            <p:nvPr/>
          </p:nvSpPr>
          <p:spPr bwMode="auto">
            <a:xfrm>
              <a:off x="1299856" y="891412"/>
              <a:ext cx="0" cy="1008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Text Box 128"/>
            <p:cNvSpPr txBox="1">
              <a:spLocks noChangeArrowheads="1"/>
            </p:cNvSpPr>
            <p:nvPr/>
          </p:nvSpPr>
          <p:spPr bwMode="auto">
            <a:xfrm>
              <a:off x="261371" y="105948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3" name="Text Box 129"/>
            <p:cNvSpPr txBox="1">
              <a:spLocks noChangeArrowheads="1"/>
            </p:cNvSpPr>
            <p:nvPr/>
          </p:nvSpPr>
          <p:spPr bwMode="auto">
            <a:xfrm>
              <a:off x="416658" y="1214628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4" name="Text Box 130"/>
            <p:cNvSpPr txBox="1">
              <a:spLocks noChangeArrowheads="1"/>
            </p:cNvSpPr>
            <p:nvPr/>
          </p:nvSpPr>
          <p:spPr bwMode="auto">
            <a:xfrm>
              <a:off x="533124" y="134391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5" name="Text Box 131"/>
            <p:cNvSpPr txBox="1">
              <a:spLocks noChangeArrowheads="1"/>
            </p:cNvSpPr>
            <p:nvPr/>
          </p:nvSpPr>
          <p:spPr bwMode="auto">
            <a:xfrm>
              <a:off x="588121" y="1201699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6" name="Text Box 132"/>
            <p:cNvSpPr txBox="1">
              <a:spLocks noChangeArrowheads="1"/>
            </p:cNvSpPr>
            <p:nvPr/>
          </p:nvSpPr>
          <p:spPr bwMode="auto">
            <a:xfrm>
              <a:off x="199903" y="1279271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7" name="Text Box 133"/>
            <p:cNvSpPr txBox="1">
              <a:spLocks noChangeArrowheads="1"/>
            </p:cNvSpPr>
            <p:nvPr/>
          </p:nvSpPr>
          <p:spPr bwMode="auto">
            <a:xfrm>
              <a:off x="510478" y="1046556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8" name="Text Box 134"/>
            <p:cNvSpPr txBox="1">
              <a:spLocks noChangeArrowheads="1"/>
            </p:cNvSpPr>
            <p:nvPr/>
          </p:nvSpPr>
          <p:spPr bwMode="auto">
            <a:xfrm>
              <a:off x="122259" y="1124127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39" name="Text Box 135"/>
            <p:cNvSpPr txBox="1">
              <a:spLocks noChangeArrowheads="1"/>
            </p:cNvSpPr>
            <p:nvPr/>
          </p:nvSpPr>
          <p:spPr bwMode="auto">
            <a:xfrm>
              <a:off x="665765" y="1046556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40" name="Text Box 136"/>
            <p:cNvSpPr txBox="1">
              <a:spLocks noChangeArrowheads="1"/>
            </p:cNvSpPr>
            <p:nvPr/>
          </p:nvSpPr>
          <p:spPr bwMode="auto">
            <a:xfrm>
              <a:off x="355190" y="96898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41" name="Text Box 137"/>
            <p:cNvSpPr txBox="1">
              <a:spLocks noChangeArrowheads="1"/>
            </p:cNvSpPr>
            <p:nvPr/>
          </p:nvSpPr>
          <p:spPr bwMode="auto">
            <a:xfrm>
              <a:off x="588121" y="917269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42" name="Text Box 138"/>
            <p:cNvSpPr txBox="1">
              <a:spLocks noChangeArrowheads="1"/>
            </p:cNvSpPr>
            <p:nvPr/>
          </p:nvSpPr>
          <p:spPr bwMode="auto">
            <a:xfrm>
              <a:off x="665765" y="428298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243" name="Text Box 139"/>
            <p:cNvSpPr txBox="1">
              <a:spLocks noChangeArrowheads="1"/>
            </p:cNvSpPr>
            <p:nvPr/>
          </p:nvSpPr>
          <p:spPr bwMode="auto">
            <a:xfrm>
              <a:off x="1185709" y="72334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244" name="Text Box 140"/>
            <p:cNvSpPr txBox="1">
              <a:spLocks noChangeArrowheads="1"/>
            </p:cNvSpPr>
            <p:nvPr/>
          </p:nvSpPr>
          <p:spPr bwMode="auto">
            <a:xfrm>
              <a:off x="976340" y="434762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245" name="Text Box 141"/>
            <p:cNvSpPr txBox="1">
              <a:spLocks noChangeArrowheads="1"/>
            </p:cNvSpPr>
            <p:nvPr/>
          </p:nvSpPr>
          <p:spPr bwMode="auto">
            <a:xfrm>
              <a:off x="1185709" y="125341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246" name="Text Box 142"/>
            <p:cNvSpPr txBox="1">
              <a:spLocks noChangeArrowheads="1"/>
            </p:cNvSpPr>
            <p:nvPr/>
          </p:nvSpPr>
          <p:spPr bwMode="auto">
            <a:xfrm>
              <a:off x="1151038" y="162188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247" name="Text Box 143"/>
            <p:cNvSpPr txBox="1">
              <a:spLocks noChangeArrowheads="1"/>
            </p:cNvSpPr>
            <p:nvPr/>
          </p:nvSpPr>
          <p:spPr bwMode="auto">
            <a:xfrm>
              <a:off x="394012" y="671625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50071" y="441434"/>
            <a:ext cx="1380495" cy="1769860"/>
            <a:chOff x="2718539" y="441434"/>
            <a:chExt cx="1380495" cy="1769860"/>
          </a:xfrm>
        </p:grpSpPr>
        <p:sp>
          <p:nvSpPr>
            <p:cNvPr id="305" name="Text Box 168"/>
            <p:cNvSpPr txBox="1">
              <a:spLocks noChangeArrowheads="1"/>
            </p:cNvSpPr>
            <p:nvPr/>
          </p:nvSpPr>
          <p:spPr bwMode="auto">
            <a:xfrm>
              <a:off x="3750289" y="162142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grpSp>
          <p:nvGrpSpPr>
            <p:cNvPr id="311" name="Group 11"/>
            <p:cNvGrpSpPr>
              <a:grpSpLocks/>
            </p:cNvGrpSpPr>
            <p:nvPr/>
          </p:nvGrpSpPr>
          <p:grpSpPr bwMode="auto">
            <a:xfrm>
              <a:off x="2809123" y="1292407"/>
              <a:ext cx="698794" cy="543003"/>
              <a:chOff x="872" y="816"/>
              <a:chExt cx="432" cy="336"/>
            </a:xfrm>
          </p:grpSpPr>
          <p:sp>
            <p:nvSpPr>
              <p:cNvPr id="337" name="Line 12"/>
              <p:cNvSpPr>
                <a:spLocks noChangeShapeType="1"/>
              </p:cNvSpPr>
              <p:nvPr/>
            </p:nvSpPr>
            <p:spPr bwMode="auto">
              <a:xfrm>
                <a:off x="872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13"/>
              <p:cNvSpPr>
                <a:spLocks noChangeShapeType="1"/>
              </p:cNvSpPr>
              <p:nvPr/>
            </p:nvSpPr>
            <p:spPr bwMode="auto">
              <a:xfrm>
                <a:off x="1304" y="8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Line 14"/>
              <p:cNvSpPr>
                <a:spLocks noChangeShapeType="1"/>
              </p:cNvSpPr>
              <p:nvPr/>
            </p:nvSpPr>
            <p:spPr bwMode="auto">
              <a:xfrm>
                <a:off x="872" y="115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2" name="Line 15"/>
            <p:cNvSpPr>
              <a:spLocks noChangeShapeType="1"/>
            </p:cNvSpPr>
            <p:nvPr/>
          </p:nvSpPr>
          <p:spPr bwMode="auto">
            <a:xfrm>
              <a:off x="2809123" y="1292407"/>
              <a:ext cx="310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Line 16"/>
            <p:cNvSpPr>
              <a:spLocks noChangeShapeType="1"/>
            </p:cNvSpPr>
            <p:nvPr/>
          </p:nvSpPr>
          <p:spPr bwMode="auto">
            <a:xfrm>
              <a:off x="3197342" y="1292407"/>
              <a:ext cx="310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Line 17"/>
            <p:cNvSpPr>
              <a:spLocks noChangeShapeType="1"/>
            </p:cNvSpPr>
            <p:nvPr/>
          </p:nvSpPr>
          <p:spPr bwMode="auto">
            <a:xfrm flipV="1">
              <a:off x="3119698" y="826976"/>
              <a:ext cx="0" cy="465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Line 18"/>
            <p:cNvSpPr>
              <a:spLocks noChangeShapeType="1"/>
            </p:cNvSpPr>
            <p:nvPr/>
          </p:nvSpPr>
          <p:spPr bwMode="auto">
            <a:xfrm>
              <a:off x="3119698" y="826976"/>
              <a:ext cx="8540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Line 19"/>
            <p:cNvSpPr>
              <a:spLocks noChangeShapeType="1"/>
            </p:cNvSpPr>
            <p:nvPr/>
          </p:nvSpPr>
          <p:spPr bwMode="auto">
            <a:xfrm>
              <a:off x="3973779" y="826976"/>
              <a:ext cx="0" cy="10860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Line 20"/>
            <p:cNvSpPr>
              <a:spLocks noChangeShapeType="1"/>
            </p:cNvSpPr>
            <p:nvPr/>
          </p:nvSpPr>
          <p:spPr bwMode="auto">
            <a:xfrm flipV="1">
              <a:off x="3197342" y="904548"/>
              <a:ext cx="0" cy="3878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Line 21"/>
            <p:cNvSpPr>
              <a:spLocks noChangeShapeType="1"/>
            </p:cNvSpPr>
            <p:nvPr/>
          </p:nvSpPr>
          <p:spPr bwMode="auto">
            <a:xfrm>
              <a:off x="3197342" y="904548"/>
              <a:ext cx="6987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Line 22"/>
            <p:cNvSpPr>
              <a:spLocks noChangeShapeType="1"/>
            </p:cNvSpPr>
            <p:nvPr/>
          </p:nvSpPr>
          <p:spPr bwMode="auto">
            <a:xfrm>
              <a:off x="3896136" y="904548"/>
              <a:ext cx="0" cy="1008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28"/>
            <p:cNvSpPr txBox="1">
              <a:spLocks noChangeArrowheads="1"/>
            </p:cNvSpPr>
            <p:nvPr/>
          </p:nvSpPr>
          <p:spPr bwMode="auto">
            <a:xfrm>
              <a:off x="2857651" y="107262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3" name="Text Box 129"/>
            <p:cNvSpPr txBox="1">
              <a:spLocks noChangeArrowheads="1"/>
            </p:cNvSpPr>
            <p:nvPr/>
          </p:nvSpPr>
          <p:spPr bwMode="auto">
            <a:xfrm>
              <a:off x="3012938" y="122776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4" name="Text Box 130"/>
            <p:cNvSpPr txBox="1">
              <a:spLocks noChangeArrowheads="1"/>
            </p:cNvSpPr>
            <p:nvPr/>
          </p:nvSpPr>
          <p:spPr bwMode="auto">
            <a:xfrm>
              <a:off x="3129404" y="135705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5" name="Text Box 131"/>
            <p:cNvSpPr txBox="1">
              <a:spLocks noChangeArrowheads="1"/>
            </p:cNvSpPr>
            <p:nvPr/>
          </p:nvSpPr>
          <p:spPr bwMode="auto">
            <a:xfrm>
              <a:off x="3184401" y="1214835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6" name="Text Box 132"/>
            <p:cNvSpPr txBox="1">
              <a:spLocks noChangeArrowheads="1"/>
            </p:cNvSpPr>
            <p:nvPr/>
          </p:nvSpPr>
          <p:spPr bwMode="auto">
            <a:xfrm>
              <a:off x="2796183" y="1292407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7" name="Text Box 133"/>
            <p:cNvSpPr txBox="1">
              <a:spLocks noChangeArrowheads="1"/>
            </p:cNvSpPr>
            <p:nvPr/>
          </p:nvSpPr>
          <p:spPr bwMode="auto">
            <a:xfrm>
              <a:off x="3106758" y="1059692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8" name="Text Box 134"/>
            <p:cNvSpPr txBox="1">
              <a:spLocks noChangeArrowheads="1"/>
            </p:cNvSpPr>
            <p:nvPr/>
          </p:nvSpPr>
          <p:spPr bwMode="auto">
            <a:xfrm>
              <a:off x="2718539" y="1137263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29" name="Text Box 135"/>
            <p:cNvSpPr txBox="1">
              <a:spLocks noChangeArrowheads="1"/>
            </p:cNvSpPr>
            <p:nvPr/>
          </p:nvSpPr>
          <p:spPr bwMode="auto">
            <a:xfrm>
              <a:off x="3262045" y="1059692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330" name="Text Box 136"/>
            <p:cNvSpPr txBox="1">
              <a:spLocks noChangeArrowheads="1"/>
            </p:cNvSpPr>
            <p:nvPr/>
          </p:nvSpPr>
          <p:spPr bwMode="auto">
            <a:xfrm>
              <a:off x="2951470" y="98212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1" name="Text Box 137"/>
            <p:cNvSpPr txBox="1">
              <a:spLocks noChangeArrowheads="1"/>
            </p:cNvSpPr>
            <p:nvPr/>
          </p:nvSpPr>
          <p:spPr bwMode="auto">
            <a:xfrm>
              <a:off x="3184401" y="930405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2" name="Text Box 138"/>
            <p:cNvSpPr txBox="1">
              <a:spLocks noChangeArrowheads="1"/>
            </p:cNvSpPr>
            <p:nvPr/>
          </p:nvSpPr>
          <p:spPr bwMode="auto">
            <a:xfrm>
              <a:off x="3262045" y="441434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3" name="Text Box 139"/>
            <p:cNvSpPr txBox="1">
              <a:spLocks noChangeArrowheads="1"/>
            </p:cNvSpPr>
            <p:nvPr/>
          </p:nvSpPr>
          <p:spPr bwMode="auto">
            <a:xfrm>
              <a:off x="3781989" y="736476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4" name="Text Box 140"/>
            <p:cNvSpPr txBox="1">
              <a:spLocks noChangeArrowheads="1"/>
            </p:cNvSpPr>
            <p:nvPr/>
          </p:nvSpPr>
          <p:spPr bwMode="auto">
            <a:xfrm>
              <a:off x="3572620" y="447898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5" name="Text Box 141"/>
            <p:cNvSpPr txBox="1">
              <a:spLocks noChangeArrowheads="1"/>
            </p:cNvSpPr>
            <p:nvPr/>
          </p:nvSpPr>
          <p:spPr bwMode="auto">
            <a:xfrm>
              <a:off x="3781989" y="1266550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336" name="Text Box 143"/>
            <p:cNvSpPr txBox="1">
              <a:spLocks noChangeArrowheads="1"/>
            </p:cNvSpPr>
            <p:nvPr/>
          </p:nvSpPr>
          <p:spPr bwMode="auto">
            <a:xfrm>
              <a:off x="2990292" y="684761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</p:grpSp>
      <p:sp>
        <p:nvSpPr>
          <p:cNvPr id="530" name="TextBox 529"/>
          <p:cNvSpPr txBox="1"/>
          <p:nvPr/>
        </p:nvSpPr>
        <p:spPr>
          <a:xfrm rot="16200000">
            <a:off x="7019957" y="4756885"/>
            <a:ext cx="206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Biomass (</a:t>
            </a:r>
            <a:r>
              <a:rPr lang="el-GR" sz="2000" b="1" dirty="0" smtClean="0"/>
              <a:t>μ</a:t>
            </a:r>
            <a:r>
              <a:rPr lang="en-US" sz="2000" b="1" dirty="0" smtClean="0"/>
              <a:t>g/L)</a:t>
            </a:r>
            <a:endParaRPr lang="en-US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908332" y="428416"/>
            <a:ext cx="1380495" cy="1793186"/>
            <a:chOff x="4876800" y="428416"/>
            <a:chExt cx="1380495" cy="1793186"/>
          </a:xfrm>
        </p:grpSpPr>
        <p:grpSp>
          <p:nvGrpSpPr>
            <p:cNvPr id="3" name="Group 2"/>
            <p:cNvGrpSpPr/>
            <p:nvPr/>
          </p:nvGrpSpPr>
          <p:grpSpPr>
            <a:xfrm>
              <a:off x="4876800" y="428416"/>
              <a:ext cx="1380495" cy="1505486"/>
              <a:chOff x="5934705" y="428416"/>
              <a:chExt cx="1380495" cy="1505486"/>
            </a:xfrm>
          </p:grpSpPr>
          <p:grpSp>
            <p:nvGrpSpPr>
              <p:cNvPr id="466" name="Group 11"/>
              <p:cNvGrpSpPr>
                <a:grpSpLocks/>
              </p:cNvGrpSpPr>
              <p:nvPr/>
            </p:nvGrpSpPr>
            <p:grpSpPr bwMode="auto">
              <a:xfrm>
                <a:off x="6025289" y="1279389"/>
                <a:ext cx="698794" cy="543003"/>
                <a:chOff x="872" y="816"/>
                <a:chExt cx="432" cy="336"/>
              </a:xfrm>
            </p:grpSpPr>
            <p:sp>
              <p:nvSpPr>
                <p:cNvPr id="467" name="Line 12"/>
                <p:cNvSpPr>
                  <a:spLocks noChangeShapeType="1"/>
                </p:cNvSpPr>
                <p:nvPr/>
              </p:nvSpPr>
              <p:spPr bwMode="auto">
                <a:xfrm>
                  <a:off x="872" y="81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8" name="Line 13"/>
                <p:cNvSpPr>
                  <a:spLocks noChangeShapeType="1"/>
                </p:cNvSpPr>
                <p:nvPr/>
              </p:nvSpPr>
              <p:spPr bwMode="auto">
                <a:xfrm>
                  <a:off x="1304" y="816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9" name="Line 14"/>
                <p:cNvSpPr>
                  <a:spLocks noChangeShapeType="1"/>
                </p:cNvSpPr>
                <p:nvPr/>
              </p:nvSpPr>
              <p:spPr bwMode="auto">
                <a:xfrm>
                  <a:off x="872" y="115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0" name="Line 15"/>
              <p:cNvSpPr>
                <a:spLocks noChangeShapeType="1"/>
              </p:cNvSpPr>
              <p:nvPr/>
            </p:nvSpPr>
            <p:spPr bwMode="auto">
              <a:xfrm>
                <a:off x="6025289" y="1279389"/>
                <a:ext cx="3105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" name="Line 16"/>
              <p:cNvSpPr>
                <a:spLocks noChangeShapeType="1"/>
              </p:cNvSpPr>
              <p:nvPr/>
            </p:nvSpPr>
            <p:spPr bwMode="auto">
              <a:xfrm>
                <a:off x="6413508" y="1279389"/>
                <a:ext cx="3105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Line 17"/>
              <p:cNvSpPr>
                <a:spLocks noChangeShapeType="1"/>
              </p:cNvSpPr>
              <p:nvPr/>
            </p:nvSpPr>
            <p:spPr bwMode="auto">
              <a:xfrm flipV="1">
                <a:off x="6335864" y="813958"/>
                <a:ext cx="0" cy="4654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Line 18"/>
              <p:cNvSpPr>
                <a:spLocks noChangeShapeType="1"/>
              </p:cNvSpPr>
              <p:nvPr/>
            </p:nvSpPr>
            <p:spPr bwMode="auto">
              <a:xfrm>
                <a:off x="6335864" y="813958"/>
                <a:ext cx="8540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Line 19"/>
              <p:cNvSpPr>
                <a:spLocks noChangeShapeType="1"/>
              </p:cNvSpPr>
              <p:nvPr/>
            </p:nvSpPr>
            <p:spPr bwMode="auto">
              <a:xfrm>
                <a:off x="7189945" y="813958"/>
                <a:ext cx="0" cy="10860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Line 20"/>
              <p:cNvSpPr>
                <a:spLocks noChangeShapeType="1"/>
              </p:cNvSpPr>
              <p:nvPr/>
            </p:nvSpPr>
            <p:spPr bwMode="auto">
              <a:xfrm flipV="1">
                <a:off x="6413508" y="891530"/>
                <a:ext cx="0" cy="3878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Line 21"/>
              <p:cNvSpPr>
                <a:spLocks noChangeShapeType="1"/>
              </p:cNvSpPr>
              <p:nvPr/>
            </p:nvSpPr>
            <p:spPr bwMode="auto">
              <a:xfrm>
                <a:off x="6413508" y="891530"/>
                <a:ext cx="6987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" name="Line 22"/>
              <p:cNvSpPr>
                <a:spLocks noChangeShapeType="1"/>
              </p:cNvSpPr>
              <p:nvPr/>
            </p:nvSpPr>
            <p:spPr bwMode="auto">
              <a:xfrm>
                <a:off x="7112302" y="891530"/>
                <a:ext cx="0" cy="1008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" name="Text Box 128"/>
              <p:cNvSpPr txBox="1">
                <a:spLocks noChangeArrowheads="1"/>
              </p:cNvSpPr>
              <p:nvPr/>
            </p:nvSpPr>
            <p:spPr bwMode="auto">
              <a:xfrm>
                <a:off x="6073817" y="1059602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79" name="Text Box 129"/>
              <p:cNvSpPr txBox="1">
                <a:spLocks noChangeArrowheads="1"/>
              </p:cNvSpPr>
              <p:nvPr/>
            </p:nvSpPr>
            <p:spPr bwMode="auto">
              <a:xfrm>
                <a:off x="6229104" y="1214746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0" name="Text Box 130"/>
              <p:cNvSpPr txBox="1">
                <a:spLocks noChangeArrowheads="1"/>
              </p:cNvSpPr>
              <p:nvPr/>
            </p:nvSpPr>
            <p:spPr bwMode="auto">
              <a:xfrm>
                <a:off x="6345570" y="1344032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1" name="Text Box 131"/>
              <p:cNvSpPr txBox="1">
                <a:spLocks noChangeArrowheads="1"/>
              </p:cNvSpPr>
              <p:nvPr/>
            </p:nvSpPr>
            <p:spPr bwMode="auto">
              <a:xfrm>
                <a:off x="6400567" y="1201817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2" name="Text Box 132"/>
              <p:cNvSpPr txBox="1">
                <a:spLocks noChangeArrowheads="1"/>
              </p:cNvSpPr>
              <p:nvPr/>
            </p:nvSpPr>
            <p:spPr bwMode="auto">
              <a:xfrm>
                <a:off x="6012349" y="1279389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3" name="Text Box 133"/>
              <p:cNvSpPr txBox="1">
                <a:spLocks noChangeArrowheads="1"/>
              </p:cNvSpPr>
              <p:nvPr/>
            </p:nvSpPr>
            <p:spPr bwMode="auto">
              <a:xfrm>
                <a:off x="6322924" y="1046674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4" name="Text Box 134"/>
              <p:cNvSpPr txBox="1">
                <a:spLocks noChangeArrowheads="1"/>
              </p:cNvSpPr>
              <p:nvPr/>
            </p:nvSpPr>
            <p:spPr bwMode="auto">
              <a:xfrm>
                <a:off x="5934705" y="1124245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5" name="Text Box 135"/>
              <p:cNvSpPr txBox="1">
                <a:spLocks noChangeArrowheads="1"/>
              </p:cNvSpPr>
              <p:nvPr/>
            </p:nvSpPr>
            <p:spPr bwMode="auto">
              <a:xfrm>
                <a:off x="6478211" y="1046674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  <p:sp>
            <p:nvSpPr>
              <p:cNvPr id="486" name="Text Box 136"/>
              <p:cNvSpPr txBox="1">
                <a:spLocks noChangeArrowheads="1"/>
              </p:cNvSpPr>
              <p:nvPr/>
            </p:nvSpPr>
            <p:spPr bwMode="auto">
              <a:xfrm>
                <a:off x="6167636" y="969102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87" name="Text Box 137"/>
              <p:cNvSpPr txBox="1">
                <a:spLocks noChangeArrowheads="1"/>
              </p:cNvSpPr>
              <p:nvPr/>
            </p:nvSpPr>
            <p:spPr bwMode="auto">
              <a:xfrm>
                <a:off x="6400567" y="917387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88" name="Text Box 138"/>
              <p:cNvSpPr txBox="1">
                <a:spLocks noChangeArrowheads="1"/>
              </p:cNvSpPr>
              <p:nvPr/>
            </p:nvSpPr>
            <p:spPr bwMode="auto">
              <a:xfrm>
                <a:off x="6478211" y="428416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89" name="Text Box 139"/>
              <p:cNvSpPr txBox="1">
                <a:spLocks noChangeArrowheads="1"/>
              </p:cNvSpPr>
              <p:nvPr/>
            </p:nvSpPr>
            <p:spPr bwMode="auto">
              <a:xfrm>
                <a:off x="6998155" y="723458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90" name="Text Box 140"/>
              <p:cNvSpPr txBox="1">
                <a:spLocks noChangeArrowheads="1"/>
              </p:cNvSpPr>
              <p:nvPr/>
            </p:nvSpPr>
            <p:spPr bwMode="auto">
              <a:xfrm>
                <a:off x="6788786" y="434880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91" name="Text Box 141"/>
              <p:cNvSpPr txBox="1">
                <a:spLocks noChangeArrowheads="1"/>
              </p:cNvSpPr>
              <p:nvPr/>
            </p:nvSpPr>
            <p:spPr bwMode="auto">
              <a:xfrm>
                <a:off x="6998155" y="1253532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 dirty="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 dirty="0"/>
              </a:p>
            </p:txBody>
          </p:sp>
          <p:sp>
            <p:nvSpPr>
              <p:cNvPr id="492" name="Text Box 143"/>
              <p:cNvSpPr txBox="1">
                <a:spLocks noChangeArrowheads="1"/>
              </p:cNvSpPr>
              <p:nvPr/>
            </p:nvSpPr>
            <p:spPr bwMode="auto">
              <a:xfrm>
                <a:off x="6206458" y="671743"/>
                <a:ext cx="317045" cy="589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r>
                  <a:rPr lang="en-US" altLang="en-US" sz="3200">
                    <a:solidFill>
                      <a:srgbClr val="008000"/>
                    </a:solidFill>
                    <a:latin typeface="Arial Rounded MT Bold" charset="0"/>
                  </a:rPr>
                  <a:t>.</a:t>
                </a:r>
                <a:endParaRPr lang="en-US" altLang="en-US"/>
              </a:p>
            </p:txBody>
          </p:sp>
        </p:grpSp>
        <p:sp>
          <p:nvSpPr>
            <p:cNvPr id="222" name="Text Box 168"/>
            <p:cNvSpPr txBox="1">
              <a:spLocks noChangeArrowheads="1"/>
            </p:cNvSpPr>
            <p:nvPr/>
          </p:nvSpPr>
          <p:spPr bwMode="auto">
            <a:xfrm>
              <a:off x="5915589" y="1631732"/>
              <a:ext cx="317045" cy="58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</p:grpSp>
      <p:grpSp>
        <p:nvGrpSpPr>
          <p:cNvPr id="581" name="Group 580"/>
          <p:cNvGrpSpPr/>
          <p:nvPr/>
        </p:nvGrpSpPr>
        <p:grpSpPr>
          <a:xfrm>
            <a:off x="825282" y="1658004"/>
            <a:ext cx="1644650" cy="2001838"/>
            <a:chOff x="1809750" y="2108200"/>
            <a:chExt cx="1644650" cy="2001838"/>
          </a:xfrm>
        </p:grpSpPr>
        <p:sp>
          <p:nvSpPr>
            <p:cNvPr id="582" name="Text Box 7"/>
            <p:cNvSpPr txBox="1">
              <a:spLocks noChangeArrowheads="1"/>
            </p:cNvSpPr>
            <p:nvPr/>
          </p:nvSpPr>
          <p:spPr bwMode="auto">
            <a:xfrm>
              <a:off x="2209800" y="25654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583" name="Text Box 8"/>
            <p:cNvSpPr txBox="1">
              <a:spLocks noChangeArrowheads="1"/>
            </p:cNvSpPr>
            <p:nvPr/>
          </p:nvSpPr>
          <p:spPr bwMode="auto">
            <a:xfrm>
              <a:off x="2139950" y="27940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584" name="Text Box 9"/>
            <p:cNvSpPr txBox="1">
              <a:spLocks noChangeArrowheads="1"/>
            </p:cNvSpPr>
            <p:nvPr/>
          </p:nvSpPr>
          <p:spPr bwMode="auto">
            <a:xfrm>
              <a:off x="2362200" y="24130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585" name="Line 22"/>
            <p:cNvSpPr>
              <a:spLocks noChangeShapeType="1"/>
            </p:cNvSpPr>
            <p:nvPr/>
          </p:nvSpPr>
          <p:spPr bwMode="auto">
            <a:xfrm>
              <a:off x="2222500" y="210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" name="Line 23"/>
            <p:cNvSpPr>
              <a:spLocks noChangeShapeType="1"/>
            </p:cNvSpPr>
            <p:nvPr/>
          </p:nvSpPr>
          <p:spPr bwMode="auto">
            <a:xfrm>
              <a:off x="2451100" y="210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" name="Line 24"/>
            <p:cNvSpPr>
              <a:spLocks noChangeShapeType="1"/>
            </p:cNvSpPr>
            <p:nvPr/>
          </p:nvSpPr>
          <p:spPr bwMode="auto">
            <a:xfrm flipH="1">
              <a:off x="1917700" y="23368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Line 25"/>
            <p:cNvSpPr>
              <a:spLocks noChangeShapeType="1"/>
            </p:cNvSpPr>
            <p:nvPr/>
          </p:nvSpPr>
          <p:spPr bwMode="auto">
            <a:xfrm>
              <a:off x="2451100" y="23368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" name="Line 26"/>
            <p:cNvSpPr>
              <a:spLocks noChangeShapeType="1"/>
            </p:cNvSpPr>
            <p:nvPr/>
          </p:nvSpPr>
          <p:spPr bwMode="auto">
            <a:xfrm>
              <a:off x="1917700" y="27178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" name="Line 27"/>
            <p:cNvSpPr>
              <a:spLocks noChangeShapeType="1"/>
            </p:cNvSpPr>
            <p:nvPr/>
          </p:nvSpPr>
          <p:spPr bwMode="auto">
            <a:xfrm>
              <a:off x="1917700" y="3479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Line 28"/>
            <p:cNvSpPr>
              <a:spLocks noChangeShapeType="1"/>
            </p:cNvSpPr>
            <p:nvPr/>
          </p:nvSpPr>
          <p:spPr bwMode="auto">
            <a:xfrm>
              <a:off x="2755900" y="2717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" name="Line 29"/>
            <p:cNvSpPr>
              <a:spLocks noChangeShapeType="1"/>
            </p:cNvSpPr>
            <p:nvPr/>
          </p:nvSpPr>
          <p:spPr bwMode="auto">
            <a:xfrm flipV="1">
              <a:off x="2755900" y="332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Line 30"/>
            <p:cNvSpPr>
              <a:spLocks noChangeShapeType="1"/>
            </p:cNvSpPr>
            <p:nvPr/>
          </p:nvSpPr>
          <p:spPr bwMode="auto">
            <a:xfrm>
              <a:off x="2755900" y="3251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" name="Line 31"/>
            <p:cNvSpPr>
              <a:spLocks noChangeShapeType="1"/>
            </p:cNvSpPr>
            <p:nvPr/>
          </p:nvSpPr>
          <p:spPr bwMode="auto">
            <a:xfrm>
              <a:off x="2755900" y="33274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" name="Line 32"/>
            <p:cNvSpPr>
              <a:spLocks noChangeShapeType="1"/>
            </p:cNvSpPr>
            <p:nvPr/>
          </p:nvSpPr>
          <p:spPr bwMode="auto">
            <a:xfrm>
              <a:off x="3136900" y="325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" name="Line 33"/>
            <p:cNvSpPr>
              <a:spLocks noChangeShapeType="1"/>
            </p:cNvSpPr>
            <p:nvPr/>
          </p:nvSpPr>
          <p:spPr bwMode="auto">
            <a:xfrm>
              <a:off x="3060700" y="3327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" name="Group 34"/>
            <p:cNvGrpSpPr>
              <a:grpSpLocks/>
            </p:cNvGrpSpPr>
            <p:nvPr/>
          </p:nvGrpSpPr>
          <p:grpSpPr bwMode="auto">
            <a:xfrm rot="20298010">
              <a:off x="3098800" y="3479800"/>
              <a:ext cx="203200" cy="609600"/>
              <a:chOff x="1536" y="3552"/>
              <a:chExt cx="96" cy="288"/>
            </a:xfrm>
          </p:grpSpPr>
          <p:sp>
            <p:nvSpPr>
              <p:cNvPr id="625" name="Line 35"/>
              <p:cNvSpPr>
                <a:spLocks noChangeShapeType="1"/>
              </p:cNvSpPr>
              <p:nvPr/>
            </p:nvSpPr>
            <p:spPr bwMode="auto">
              <a:xfrm>
                <a:off x="1536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" name="Line 36"/>
              <p:cNvSpPr>
                <a:spLocks noChangeShapeType="1"/>
              </p:cNvSpPr>
              <p:nvPr/>
            </p:nvSpPr>
            <p:spPr bwMode="auto">
              <a:xfrm>
                <a:off x="1632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" name="Group 37"/>
              <p:cNvGrpSpPr>
                <a:grpSpLocks/>
              </p:cNvGrpSpPr>
              <p:nvPr/>
            </p:nvGrpSpPr>
            <p:grpSpPr bwMode="auto">
              <a:xfrm>
                <a:off x="1536" y="3792"/>
                <a:ext cx="96" cy="48"/>
                <a:chOff x="1536" y="3792"/>
                <a:chExt cx="96" cy="48"/>
              </a:xfrm>
            </p:grpSpPr>
            <p:sp>
              <p:nvSpPr>
                <p:cNvPr id="630" name="Arc 38"/>
                <p:cNvSpPr>
                  <a:spLocks/>
                </p:cNvSpPr>
                <p:nvPr/>
              </p:nvSpPr>
              <p:spPr bwMode="auto">
                <a:xfrm flipV="1">
                  <a:off x="1584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" name="Arc 39"/>
                <p:cNvSpPr>
                  <a:spLocks/>
                </p:cNvSpPr>
                <p:nvPr/>
              </p:nvSpPr>
              <p:spPr bwMode="auto">
                <a:xfrm flipH="1" flipV="1">
                  <a:off x="1536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8" name="Arc 40"/>
              <p:cNvSpPr>
                <a:spLocks/>
              </p:cNvSpPr>
              <p:nvPr/>
            </p:nvSpPr>
            <p:spPr bwMode="auto">
              <a:xfrm flipV="1">
                <a:off x="1584" y="3600"/>
                <a:ext cx="48" cy="47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7 h 21600"/>
                  <a:gd name="T4" fmla="*/ 0 w 21600"/>
                  <a:gd name="T5" fmla="*/ 4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" name="Arc 41"/>
              <p:cNvSpPr>
                <a:spLocks/>
              </p:cNvSpPr>
              <p:nvPr/>
            </p:nvSpPr>
            <p:spPr bwMode="auto">
              <a:xfrm flipH="1" flipV="1">
                <a:off x="1536" y="3600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8" name="Group 42"/>
            <p:cNvGrpSpPr>
              <a:grpSpLocks/>
            </p:cNvGrpSpPr>
            <p:nvPr/>
          </p:nvGrpSpPr>
          <p:grpSpPr bwMode="auto">
            <a:xfrm>
              <a:off x="2035175" y="2576513"/>
              <a:ext cx="609600" cy="79375"/>
              <a:chOff x="1380" y="1447"/>
              <a:chExt cx="384" cy="50"/>
            </a:xfrm>
          </p:grpSpPr>
          <p:sp>
            <p:nvSpPr>
              <p:cNvPr id="623" name="Arc 43"/>
              <p:cNvSpPr>
                <a:spLocks/>
              </p:cNvSpPr>
              <p:nvPr/>
            </p:nvSpPr>
            <p:spPr bwMode="auto">
              <a:xfrm flipV="1">
                <a:off x="1572" y="1447"/>
                <a:ext cx="192" cy="49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49 h 21600"/>
                  <a:gd name="T4" fmla="*/ 0 w 21600"/>
                  <a:gd name="T5" fmla="*/ 4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" name="Arc 44"/>
              <p:cNvSpPr>
                <a:spLocks/>
              </p:cNvSpPr>
              <p:nvPr/>
            </p:nvSpPr>
            <p:spPr bwMode="auto">
              <a:xfrm flipH="1" flipV="1">
                <a:off x="1380" y="1450"/>
                <a:ext cx="192" cy="47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47 h 21600"/>
                  <a:gd name="T4" fmla="*/ 0 w 21600"/>
                  <a:gd name="T5" fmla="*/ 4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9" name="Text Box 94"/>
            <p:cNvSpPr txBox="1">
              <a:spLocks noChangeArrowheads="1"/>
            </p:cNvSpPr>
            <p:nvPr/>
          </p:nvSpPr>
          <p:spPr bwMode="auto">
            <a:xfrm>
              <a:off x="1987550" y="25844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0" name="Text Box 95"/>
            <p:cNvSpPr txBox="1">
              <a:spLocks noChangeArrowheads="1"/>
            </p:cNvSpPr>
            <p:nvPr/>
          </p:nvSpPr>
          <p:spPr bwMode="auto">
            <a:xfrm>
              <a:off x="2362200" y="26670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1" name="Text Box 96"/>
            <p:cNvSpPr txBox="1">
              <a:spLocks noChangeArrowheads="1"/>
            </p:cNvSpPr>
            <p:nvPr/>
          </p:nvSpPr>
          <p:spPr bwMode="auto">
            <a:xfrm>
              <a:off x="2292350" y="28892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2" name="Text Box 97"/>
            <p:cNvSpPr txBox="1">
              <a:spLocks noChangeArrowheads="1"/>
            </p:cNvSpPr>
            <p:nvPr/>
          </p:nvSpPr>
          <p:spPr bwMode="auto">
            <a:xfrm>
              <a:off x="1981200" y="2870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3" name="Text Box 98"/>
            <p:cNvSpPr txBox="1">
              <a:spLocks noChangeArrowheads="1"/>
            </p:cNvSpPr>
            <p:nvPr/>
          </p:nvSpPr>
          <p:spPr bwMode="auto">
            <a:xfrm>
              <a:off x="2438400" y="27940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4" name="Text Box 99"/>
            <p:cNvSpPr txBox="1">
              <a:spLocks noChangeArrowheads="1"/>
            </p:cNvSpPr>
            <p:nvPr/>
          </p:nvSpPr>
          <p:spPr bwMode="auto">
            <a:xfrm>
              <a:off x="2514600" y="25654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5" name="Text Box 100"/>
            <p:cNvSpPr txBox="1">
              <a:spLocks noChangeArrowheads="1"/>
            </p:cNvSpPr>
            <p:nvPr/>
          </p:nvSpPr>
          <p:spPr bwMode="auto">
            <a:xfrm>
              <a:off x="2667000" y="28638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6" name="Text Box 101"/>
            <p:cNvSpPr txBox="1">
              <a:spLocks noChangeArrowheads="1"/>
            </p:cNvSpPr>
            <p:nvPr/>
          </p:nvSpPr>
          <p:spPr bwMode="auto">
            <a:xfrm>
              <a:off x="2921000" y="2870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7" name="Text Box 102"/>
            <p:cNvSpPr txBox="1">
              <a:spLocks noChangeArrowheads="1"/>
            </p:cNvSpPr>
            <p:nvPr/>
          </p:nvSpPr>
          <p:spPr bwMode="auto">
            <a:xfrm>
              <a:off x="2940050" y="31940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8" name="Text Box 103"/>
            <p:cNvSpPr txBox="1">
              <a:spLocks noChangeArrowheads="1"/>
            </p:cNvSpPr>
            <p:nvPr/>
          </p:nvSpPr>
          <p:spPr bwMode="auto">
            <a:xfrm>
              <a:off x="3124200" y="34036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09" name="Text Box 104"/>
            <p:cNvSpPr txBox="1">
              <a:spLocks noChangeArrowheads="1"/>
            </p:cNvSpPr>
            <p:nvPr/>
          </p:nvSpPr>
          <p:spPr bwMode="auto">
            <a:xfrm>
              <a:off x="1841500" y="24320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0" name="Text Box 105"/>
            <p:cNvSpPr txBox="1">
              <a:spLocks noChangeArrowheads="1"/>
            </p:cNvSpPr>
            <p:nvPr/>
          </p:nvSpPr>
          <p:spPr bwMode="auto">
            <a:xfrm>
              <a:off x="2133600" y="2870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1" name="Text Box 106"/>
            <p:cNvSpPr txBox="1">
              <a:spLocks noChangeArrowheads="1"/>
            </p:cNvSpPr>
            <p:nvPr/>
          </p:nvSpPr>
          <p:spPr bwMode="auto">
            <a:xfrm>
              <a:off x="3048000" y="34798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2" name="Text Box 107"/>
            <p:cNvSpPr txBox="1">
              <a:spLocks noChangeArrowheads="1"/>
            </p:cNvSpPr>
            <p:nvPr/>
          </p:nvSpPr>
          <p:spPr bwMode="auto">
            <a:xfrm>
              <a:off x="2990850" y="3378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3" name="Text Box 108"/>
            <p:cNvSpPr txBox="1">
              <a:spLocks noChangeArrowheads="1"/>
            </p:cNvSpPr>
            <p:nvPr/>
          </p:nvSpPr>
          <p:spPr bwMode="auto">
            <a:xfrm>
              <a:off x="3143250" y="35306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4" name="Text Box 109"/>
            <p:cNvSpPr txBox="1">
              <a:spLocks noChangeArrowheads="1"/>
            </p:cNvSpPr>
            <p:nvPr/>
          </p:nvSpPr>
          <p:spPr bwMode="auto">
            <a:xfrm>
              <a:off x="1809750" y="26860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5" name="Text Box 127"/>
            <p:cNvSpPr txBox="1">
              <a:spLocks noChangeArrowheads="1"/>
            </p:cNvSpPr>
            <p:nvPr/>
          </p:nvSpPr>
          <p:spPr bwMode="auto">
            <a:xfrm>
              <a:off x="3079750" y="33210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16" name="Text Box 182"/>
            <p:cNvSpPr txBox="1">
              <a:spLocks noChangeArrowheads="1"/>
            </p:cNvSpPr>
            <p:nvPr/>
          </p:nvSpPr>
          <p:spPr bwMode="auto">
            <a:xfrm>
              <a:off x="1961932" y="3463925"/>
              <a:ext cx="74571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2000" b="1" dirty="0">
                  <a:latin typeface="Arial Narrow" pitchFamily="34" charset="0"/>
                </a:rPr>
                <a:t>Day 1</a:t>
              </a:r>
              <a:endParaRPr lang="en-US" altLang="en-US" dirty="0">
                <a:latin typeface="Arial Narrow" pitchFamily="34" charset="0"/>
              </a:endParaRPr>
            </a:p>
          </p:txBody>
        </p:sp>
        <p:pic>
          <p:nvPicPr>
            <p:cNvPr id="617" name="Picture 19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6289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18" name="Group 226"/>
            <p:cNvGrpSpPr>
              <a:grpSpLocks/>
            </p:cNvGrpSpPr>
            <p:nvPr/>
          </p:nvGrpSpPr>
          <p:grpSpPr bwMode="auto">
            <a:xfrm>
              <a:off x="2590800" y="2743200"/>
              <a:ext cx="76200" cy="152400"/>
              <a:chOff x="4512" y="960"/>
              <a:chExt cx="240" cy="528"/>
            </a:xfrm>
          </p:grpSpPr>
          <p:sp>
            <p:nvSpPr>
              <p:cNvPr id="619" name="AutoShape 227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" name="Line 228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" name="Arc 229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" name="Arc 230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2" name="Group 631"/>
          <p:cNvGrpSpPr/>
          <p:nvPr/>
        </p:nvGrpSpPr>
        <p:grpSpPr>
          <a:xfrm>
            <a:off x="3514398" y="1683404"/>
            <a:ext cx="1504950" cy="2032001"/>
            <a:chOff x="4133850" y="2133600"/>
            <a:chExt cx="1504950" cy="2032001"/>
          </a:xfrm>
        </p:grpSpPr>
        <p:sp>
          <p:nvSpPr>
            <p:cNvPr id="633" name="Text Box 4"/>
            <p:cNvSpPr txBox="1">
              <a:spLocks noChangeArrowheads="1"/>
            </p:cNvSpPr>
            <p:nvPr/>
          </p:nvSpPr>
          <p:spPr bwMode="auto">
            <a:xfrm>
              <a:off x="4191000" y="2824163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34" name="Text Box 5"/>
            <p:cNvSpPr txBox="1">
              <a:spLocks noChangeArrowheads="1"/>
            </p:cNvSpPr>
            <p:nvPr/>
          </p:nvSpPr>
          <p:spPr bwMode="auto">
            <a:xfrm>
              <a:off x="4603750" y="26733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35" name="Text Box 6"/>
            <p:cNvSpPr txBox="1">
              <a:spLocks noChangeArrowheads="1"/>
            </p:cNvSpPr>
            <p:nvPr/>
          </p:nvSpPr>
          <p:spPr bwMode="auto">
            <a:xfrm>
              <a:off x="4756150" y="28257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36" name="Line 57"/>
            <p:cNvSpPr>
              <a:spLocks noChangeShapeType="1"/>
            </p:cNvSpPr>
            <p:nvPr/>
          </p:nvSpPr>
          <p:spPr bwMode="auto">
            <a:xfrm>
              <a:off x="4470400" y="2133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" name="Line 58"/>
            <p:cNvSpPr>
              <a:spLocks noChangeShapeType="1"/>
            </p:cNvSpPr>
            <p:nvPr/>
          </p:nvSpPr>
          <p:spPr bwMode="auto">
            <a:xfrm>
              <a:off x="4699000" y="2133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" name="Line 59"/>
            <p:cNvSpPr>
              <a:spLocks noChangeShapeType="1"/>
            </p:cNvSpPr>
            <p:nvPr/>
          </p:nvSpPr>
          <p:spPr bwMode="auto">
            <a:xfrm flipH="1">
              <a:off x="4165600" y="23622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" name="Line 60"/>
            <p:cNvSpPr>
              <a:spLocks noChangeShapeType="1"/>
            </p:cNvSpPr>
            <p:nvPr/>
          </p:nvSpPr>
          <p:spPr bwMode="auto">
            <a:xfrm>
              <a:off x="4699000" y="23622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" name="Line 61"/>
            <p:cNvSpPr>
              <a:spLocks noChangeShapeType="1"/>
            </p:cNvSpPr>
            <p:nvPr/>
          </p:nvSpPr>
          <p:spPr bwMode="auto">
            <a:xfrm>
              <a:off x="4165600" y="27432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" name="Line 62"/>
            <p:cNvSpPr>
              <a:spLocks noChangeShapeType="1"/>
            </p:cNvSpPr>
            <p:nvPr/>
          </p:nvSpPr>
          <p:spPr bwMode="auto">
            <a:xfrm>
              <a:off x="4165600" y="3505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Line 63"/>
            <p:cNvSpPr>
              <a:spLocks noChangeShapeType="1"/>
            </p:cNvSpPr>
            <p:nvPr/>
          </p:nvSpPr>
          <p:spPr bwMode="auto">
            <a:xfrm>
              <a:off x="5003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3" name="Line 64"/>
            <p:cNvSpPr>
              <a:spLocks noChangeShapeType="1"/>
            </p:cNvSpPr>
            <p:nvPr/>
          </p:nvSpPr>
          <p:spPr bwMode="auto">
            <a:xfrm flipV="1">
              <a:off x="50038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4" name="Line 65"/>
            <p:cNvSpPr>
              <a:spLocks noChangeShapeType="1"/>
            </p:cNvSpPr>
            <p:nvPr/>
          </p:nvSpPr>
          <p:spPr bwMode="auto">
            <a:xfrm>
              <a:off x="5003800" y="3276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" name="Line 66"/>
            <p:cNvSpPr>
              <a:spLocks noChangeShapeType="1"/>
            </p:cNvSpPr>
            <p:nvPr/>
          </p:nvSpPr>
          <p:spPr bwMode="auto">
            <a:xfrm>
              <a:off x="5003800" y="3352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" name="Line 67"/>
            <p:cNvSpPr>
              <a:spLocks noChangeShapeType="1"/>
            </p:cNvSpPr>
            <p:nvPr/>
          </p:nvSpPr>
          <p:spPr bwMode="auto">
            <a:xfrm>
              <a:off x="5384800" y="3276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" name="Line 68"/>
            <p:cNvSpPr>
              <a:spLocks noChangeShapeType="1"/>
            </p:cNvSpPr>
            <p:nvPr/>
          </p:nvSpPr>
          <p:spPr bwMode="auto">
            <a:xfrm>
              <a:off x="5308600" y="3352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8" name="Group 69"/>
            <p:cNvGrpSpPr>
              <a:grpSpLocks/>
            </p:cNvGrpSpPr>
            <p:nvPr/>
          </p:nvGrpSpPr>
          <p:grpSpPr bwMode="auto">
            <a:xfrm rot="20298010">
              <a:off x="5346700" y="3505200"/>
              <a:ext cx="203200" cy="609600"/>
              <a:chOff x="1536" y="3552"/>
              <a:chExt cx="96" cy="288"/>
            </a:xfrm>
          </p:grpSpPr>
          <p:sp>
            <p:nvSpPr>
              <p:cNvPr id="694" name="Line 70"/>
              <p:cNvSpPr>
                <a:spLocks noChangeShapeType="1"/>
              </p:cNvSpPr>
              <p:nvPr/>
            </p:nvSpPr>
            <p:spPr bwMode="auto">
              <a:xfrm>
                <a:off x="1536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" name="Line 71"/>
              <p:cNvSpPr>
                <a:spLocks noChangeShapeType="1"/>
              </p:cNvSpPr>
              <p:nvPr/>
            </p:nvSpPr>
            <p:spPr bwMode="auto">
              <a:xfrm>
                <a:off x="1632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" name="Group 72"/>
              <p:cNvGrpSpPr>
                <a:grpSpLocks/>
              </p:cNvGrpSpPr>
              <p:nvPr/>
            </p:nvGrpSpPr>
            <p:grpSpPr bwMode="auto">
              <a:xfrm>
                <a:off x="1536" y="3792"/>
                <a:ext cx="96" cy="48"/>
                <a:chOff x="1536" y="3792"/>
                <a:chExt cx="96" cy="48"/>
              </a:xfrm>
            </p:grpSpPr>
            <p:sp>
              <p:nvSpPr>
                <p:cNvPr id="699" name="Arc 73"/>
                <p:cNvSpPr>
                  <a:spLocks/>
                </p:cNvSpPr>
                <p:nvPr/>
              </p:nvSpPr>
              <p:spPr bwMode="auto">
                <a:xfrm flipV="1">
                  <a:off x="1584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0" name="Arc 74"/>
                <p:cNvSpPr>
                  <a:spLocks/>
                </p:cNvSpPr>
                <p:nvPr/>
              </p:nvSpPr>
              <p:spPr bwMode="auto">
                <a:xfrm flipH="1" flipV="1">
                  <a:off x="1536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97" name="Arc 75"/>
              <p:cNvSpPr>
                <a:spLocks/>
              </p:cNvSpPr>
              <p:nvPr/>
            </p:nvSpPr>
            <p:spPr bwMode="auto">
              <a:xfrm flipV="1">
                <a:off x="1584" y="3600"/>
                <a:ext cx="48" cy="47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7 h 21600"/>
                  <a:gd name="T4" fmla="*/ 0 w 21600"/>
                  <a:gd name="T5" fmla="*/ 4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" name="Arc 76"/>
              <p:cNvSpPr>
                <a:spLocks/>
              </p:cNvSpPr>
              <p:nvPr/>
            </p:nvSpPr>
            <p:spPr bwMode="auto">
              <a:xfrm flipH="1" flipV="1">
                <a:off x="1536" y="3600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9" name="Arc 77"/>
            <p:cNvSpPr>
              <a:spLocks/>
            </p:cNvSpPr>
            <p:nvPr/>
          </p:nvSpPr>
          <p:spPr bwMode="auto">
            <a:xfrm flipV="1">
              <a:off x="4575175" y="2601913"/>
              <a:ext cx="304800" cy="77788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49 h 21600"/>
                <a:gd name="T4" fmla="*/ 0 w 21600"/>
                <a:gd name="T5" fmla="*/ 4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" name="Arc 78"/>
            <p:cNvSpPr>
              <a:spLocks/>
            </p:cNvSpPr>
            <p:nvPr/>
          </p:nvSpPr>
          <p:spPr bwMode="auto">
            <a:xfrm flipH="1" flipV="1">
              <a:off x="4270375" y="2606675"/>
              <a:ext cx="304800" cy="74613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47 h 21600"/>
                <a:gd name="T4" fmla="*/ 0 w 21600"/>
                <a:gd name="T5" fmla="*/ 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" name="Text Box 119"/>
            <p:cNvSpPr txBox="1">
              <a:spLocks noChangeArrowheads="1"/>
            </p:cNvSpPr>
            <p:nvPr/>
          </p:nvSpPr>
          <p:spPr bwMode="auto">
            <a:xfrm>
              <a:off x="4495800" y="23368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2" name="Text Box 120"/>
            <p:cNvSpPr txBox="1">
              <a:spLocks noChangeArrowheads="1"/>
            </p:cNvSpPr>
            <p:nvPr/>
          </p:nvSpPr>
          <p:spPr bwMode="auto">
            <a:xfrm>
              <a:off x="4133850" y="29083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3" name="Text Box 124"/>
            <p:cNvSpPr txBox="1">
              <a:spLocks noChangeArrowheads="1"/>
            </p:cNvSpPr>
            <p:nvPr/>
          </p:nvSpPr>
          <p:spPr bwMode="auto">
            <a:xfrm>
              <a:off x="5016500" y="28956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4" name="Text Box 125"/>
            <p:cNvSpPr txBox="1">
              <a:spLocks noChangeArrowheads="1"/>
            </p:cNvSpPr>
            <p:nvPr/>
          </p:nvSpPr>
          <p:spPr bwMode="auto">
            <a:xfrm>
              <a:off x="5187950" y="31877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5" name="Text Box 126"/>
            <p:cNvSpPr txBox="1">
              <a:spLocks noChangeArrowheads="1"/>
            </p:cNvSpPr>
            <p:nvPr/>
          </p:nvSpPr>
          <p:spPr bwMode="auto">
            <a:xfrm>
              <a:off x="5327650" y="3586163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6" name="Text Box 128"/>
            <p:cNvSpPr txBox="1">
              <a:spLocks noChangeArrowheads="1"/>
            </p:cNvSpPr>
            <p:nvPr/>
          </p:nvSpPr>
          <p:spPr bwMode="auto">
            <a:xfrm>
              <a:off x="5251450" y="3363913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57" name="Text Box 183"/>
            <p:cNvSpPr txBox="1">
              <a:spLocks noChangeArrowheads="1"/>
            </p:cNvSpPr>
            <p:nvPr/>
          </p:nvSpPr>
          <p:spPr bwMode="auto">
            <a:xfrm>
              <a:off x="4159032" y="3502025"/>
              <a:ext cx="8627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2000" b="1" dirty="0">
                  <a:latin typeface="Arial Narrow" pitchFamily="34" charset="0"/>
                </a:rPr>
                <a:t>Day 12</a:t>
              </a:r>
              <a:endParaRPr lang="en-US" altLang="en-US" dirty="0">
                <a:latin typeface="Arial Narrow" pitchFamily="34" charset="0"/>
              </a:endParaRPr>
            </a:p>
          </p:txBody>
        </p:sp>
        <p:pic>
          <p:nvPicPr>
            <p:cNvPr id="658" name="Picture 18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2600" y="26543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9" name="Picture 18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29845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0" name="Text Box 187"/>
            <p:cNvSpPr txBox="1">
              <a:spLocks noChangeArrowheads="1"/>
            </p:cNvSpPr>
            <p:nvPr/>
          </p:nvSpPr>
          <p:spPr bwMode="auto">
            <a:xfrm>
              <a:off x="4565650" y="2900363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61" name="Text Box 188"/>
            <p:cNvSpPr txBox="1">
              <a:spLocks noChangeArrowheads="1"/>
            </p:cNvSpPr>
            <p:nvPr/>
          </p:nvSpPr>
          <p:spPr bwMode="auto">
            <a:xfrm>
              <a:off x="4648200" y="2489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662" name="Text Box 189"/>
            <p:cNvSpPr txBox="1">
              <a:spLocks noChangeArrowheads="1"/>
            </p:cNvSpPr>
            <p:nvPr/>
          </p:nvSpPr>
          <p:spPr bwMode="auto">
            <a:xfrm>
              <a:off x="4419600" y="24892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 dirty="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 dirty="0"/>
            </a:p>
          </p:txBody>
        </p:sp>
        <p:sp>
          <p:nvSpPr>
            <p:cNvPr id="663" name="Text Box 190"/>
            <p:cNvSpPr txBox="1">
              <a:spLocks noChangeArrowheads="1"/>
            </p:cNvSpPr>
            <p:nvPr/>
          </p:nvSpPr>
          <p:spPr bwMode="auto">
            <a:xfrm>
              <a:off x="4724400" y="26416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grpSp>
          <p:nvGrpSpPr>
            <p:cNvPr id="664" name="Group 196"/>
            <p:cNvGrpSpPr>
              <a:grpSpLocks/>
            </p:cNvGrpSpPr>
            <p:nvPr/>
          </p:nvGrpSpPr>
          <p:grpSpPr bwMode="auto">
            <a:xfrm>
              <a:off x="4203700" y="2819400"/>
              <a:ext cx="76200" cy="152400"/>
              <a:chOff x="4512" y="960"/>
              <a:chExt cx="240" cy="528"/>
            </a:xfrm>
          </p:grpSpPr>
          <p:sp>
            <p:nvSpPr>
              <p:cNvPr id="690" name="AutoShape 197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" name="Line 198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" name="Arc 199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" name="Arc 200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" name="Group 201"/>
            <p:cNvGrpSpPr>
              <a:grpSpLocks/>
            </p:cNvGrpSpPr>
            <p:nvPr/>
          </p:nvGrpSpPr>
          <p:grpSpPr bwMode="auto">
            <a:xfrm>
              <a:off x="4330700" y="3289300"/>
              <a:ext cx="76200" cy="152400"/>
              <a:chOff x="4512" y="960"/>
              <a:chExt cx="240" cy="528"/>
            </a:xfrm>
          </p:grpSpPr>
          <p:sp>
            <p:nvSpPr>
              <p:cNvPr id="686" name="AutoShape 202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" name="Line 203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" name="Arc 204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" name="Arc 205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6" name="Group 206"/>
            <p:cNvGrpSpPr>
              <a:grpSpLocks/>
            </p:cNvGrpSpPr>
            <p:nvPr/>
          </p:nvGrpSpPr>
          <p:grpSpPr bwMode="auto">
            <a:xfrm>
              <a:off x="4648200" y="3048000"/>
              <a:ext cx="76200" cy="152400"/>
              <a:chOff x="4512" y="960"/>
              <a:chExt cx="240" cy="528"/>
            </a:xfrm>
          </p:grpSpPr>
          <p:sp>
            <p:nvSpPr>
              <p:cNvPr id="682" name="AutoShape 207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3" name="Line 208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" name="Arc 209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" name="Arc 210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7" name="Group 211"/>
            <p:cNvGrpSpPr>
              <a:grpSpLocks/>
            </p:cNvGrpSpPr>
            <p:nvPr/>
          </p:nvGrpSpPr>
          <p:grpSpPr bwMode="auto">
            <a:xfrm>
              <a:off x="4876800" y="2895600"/>
              <a:ext cx="76200" cy="152400"/>
              <a:chOff x="4512" y="960"/>
              <a:chExt cx="240" cy="528"/>
            </a:xfrm>
          </p:grpSpPr>
          <p:sp>
            <p:nvSpPr>
              <p:cNvPr id="678" name="AutoShape 212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" name="Line 213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" name="Arc 214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" name="Arc 215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" name="Group 216"/>
            <p:cNvGrpSpPr>
              <a:grpSpLocks/>
            </p:cNvGrpSpPr>
            <p:nvPr/>
          </p:nvGrpSpPr>
          <p:grpSpPr bwMode="auto">
            <a:xfrm>
              <a:off x="4724400" y="3276600"/>
              <a:ext cx="76200" cy="152400"/>
              <a:chOff x="4512" y="960"/>
              <a:chExt cx="240" cy="528"/>
            </a:xfrm>
          </p:grpSpPr>
          <p:sp>
            <p:nvSpPr>
              <p:cNvPr id="674" name="AutoShape 217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" name="Line 218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" name="Arc 219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" name="Arc 220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9" name="Group 221"/>
            <p:cNvGrpSpPr>
              <a:grpSpLocks/>
            </p:cNvGrpSpPr>
            <p:nvPr/>
          </p:nvGrpSpPr>
          <p:grpSpPr bwMode="auto">
            <a:xfrm>
              <a:off x="4572000" y="2743200"/>
              <a:ext cx="76200" cy="152400"/>
              <a:chOff x="4512" y="960"/>
              <a:chExt cx="240" cy="528"/>
            </a:xfrm>
          </p:grpSpPr>
          <p:sp>
            <p:nvSpPr>
              <p:cNvPr id="670" name="AutoShape 222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" name="Line 223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" name="Arc 224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" name="Arc 225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" name="Group 700"/>
          <p:cNvGrpSpPr/>
          <p:nvPr/>
        </p:nvGrpSpPr>
        <p:grpSpPr>
          <a:xfrm>
            <a:off x="5673616" y="1683404"/>
            <a:ext cx="1504950" cy="2032001"/>
            <a:chOff x="5962650" y="2133600"/>
            <a:chExt cx="1504950" cy="2032001"/>
          </a:xfrm>
        </p:grpSpPr>
        <p:sp>
          <p:nvSpPr>
            <p:cNvPr id="702" name="Text Box 129"/>
            <p:cNvSpPr txBox="1">
              <a:spLocks noChangeArrowheads="1"/>
            </p:cNvSpPr>
            <p:nvPr/>
          </p:nvSpPr>
          <p:spPr bwMode="auto">
            <a:xfrm>
              <a:off x="6432550" y="26733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03" name="Text Box 130"/>
            <p:cNvSpPr txBox="1">
              <a:spLocks noChangeArrowheads="1"/>
            </p:cNvSpPr>
            <p:nvPr/>
          </p:nvSpPr>
          <p:spPr bwMode="auto">
            <a:xfrm>
              <a:off x="6584950" y="282575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04" name="Line 142"/>
            <p:cNvSpPr>
              <a:spLocks noChangeShapeType="1"/>
            </p:cNvSpPr>
            <p:nvPr/>
          </p:nvSpPr>
          <p:spPr bwMode="auto">
            <a:xfrm>
              <a:off x="6299200" y="2133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" name="Line 143"/>
            <p:cNvSpPr>
              <a:spLocks noChangeShapeType="1"/>
            </p:cNvSpPr>
            <p:nvPr/>
          </p:nvSpPr>
          <p:spPr bwMode="auto">
            <a:xfrm>
              <a:off x="6527800" y="2133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" name="Line 144"/>
            <p:cNvSpPr>
              <a:spLocks noChangeShapeType="1"/>
            </p:cNvSpPr>
            <p:nvPr/>
          </p:nvSpPr>
          <p:spPr bwMode="auto">
            <a:xfrm flipH="1">
              <a:off x="5994400" y="23622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" name="Line 145"/>
            <p:cNvSpPr>
              <a:spLocks noChangeShapeType="1"/>
            </p:cNvSpPr>
            <p:nvPr/>
          </p:nvSpPr>
          <p:spPr bwMode="auto">
            <a:xfrm>
              <a:off x="6527800" y="23622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" name="Line 146"/>
            <p:cNvSpPr>
              <a:spLocks noChangeShapeType="1"/>
            </p:cNvSpPr>
            <p:nvPr/>
          </p:nvSpPr>
          <p:spPr bwMode="auto">
            <a:xfrm>
              <a:off x="5994400" y="27432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" name="Line 147"/>
            <p:cNvSpPr>
              <a:spLocks noChangeShapeType="1"/>
            </p:cNvSpPr>
            <p:nvPr/>
          </p:nvSpPr>
          <p:spPr bwMode="auto">
            <a:xfrm>
              <a:off x="5994400" y="3505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0" name="Line 148"/>
            <p:cNvSpPr>
              <a:spLocks noChangeShapeType="1"/>
            </p:cNvSpPr>
            <p:nvPr/>
          </p:nvSpPr>
          <p:spPr bwMode="auto">
            <a:xfrm>
              <a:off x="6832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" name="Line 149"/>
            <p:cNvSpPr>
              <a:spLocks noChangeShapeType="1"/>
            </p:cNvSpPr>
            <p:nvPr/>
          </p:nvSpPr>
          <p:spPr bwMode="auto">
            <a:xfrm flipV="1">
              <a:off x="68326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" name="Line 150"/>
            <p:cNvSpPr>
              <a:spLocks noChangeShapeType="1"/>
            </p:cNvSpPr>
            <p:nvPr/>
          </p:nvSpPr>
          <p:spPr bwMode="auto">
            <a:xfrm>
              <a:off x="6832600" y="3276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" name="Line 151"/>
            <p:cNvSpPr>
              <a:spLocks noChangeShapeType="1"/>
            </p:cNvSpPr>
            <p:nvPr/>
          </p:nvSpPr>
          <p:spPr bwMode="auto">
            <a:xfrm>
              <a:off x="6832600" y="3352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4" name="Line 152"/>
            <p:cNvSpPr>
              <a:spLocks noChangeShapeType="1"/>
            </p:cNvSpPr>
            <p:nvPr/>
          </p:nvSpPr>
          <p:spPr bwMode="auto">
            <a:xfrm>
              <a:off x="7213600" y="3276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" name="Line 153"/>
            <p:cNvSpPr>
              <a:spLocks noChangeShapeType="1"/>
            </p:cNvSpPr>
            <p:nvPr/>
          </p:nvSpPr>
          <p:spPr bwMode="auto">
            <a:xfrm>
              <a:off x="7137400" y="3352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6" name="Group 154"/>
            <p:cNvGrpSpPr>
              <a:grpSpLocks/>
            </p:cNvGrpSpPr>
            <p:nvPr/>
          </p:nvGrpSpPr>
          <p:grpSpPr bwMode="auto">
            <a:xfrm rot="20298010">
              <a:off x="7175500" y="3505200"/>
              <a:ext cx="203200" cy="609600"/>
              <a:chOff x="1536" y="3552"/>
              <a:chExt cx="96" cy="288"/>
            </a:xfrm>
          </p:grpSpPr>
          <p:sp>
            <p:nvSpPr>
              <p:cNvPr id="734" name="Line 155"/>
              <p:cNvSpPr>
                <a:spLocks noChangeShapeType="1"/>
              </p:cNvSpPr>
              <p:nvPr/>
            </p:nvSpPr>
            <p:spPr bwMode="auto">
              <a:xfrm>
                <a:off x="1536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5" name="Line 156"/>
              <p:cNvSpPr>
                <a:spLocks noChangeShapeType="1"/>
              </p:cNvSpPr>
              <p:nvPr/>
            </p:nvSpPr>
            <p:spPr bwMode="auto">
              <a:xfrm>
                <a:off x="1632" y="355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36" name="Group 157"/>
              <p:cNvGrpSpPr>
                <a:grpSpLocks/>
              </p:cNvGrpSpPr>
              <p:nvPr/>
            </p:nvGrpSpPr>
            <p:grpSpPr bwMode="auto">
              <a:xfrm>
                <a:off x="1536" y="3792"/>
                <a:ext cx="96" cy="48"/>
                <a:chOff x="1536" y="3792"/>
                <a:chExt cx="96" cy="48"/>
              </a:xfrm>
            </p:grpSpPr>
            <p:sp>
              <p:nvSpPr>
                <p:cNvPr id="739" name="Arc 158"/>
                <p:cNvSpPr>
                  <a:spLocks/>
                </p:cNvSpPr>
                <p:nvPr/>
              </p:nvSpPr>
              <p:spPr bwMode="auto">
                <a:xfrm flipV="1">
                  <a:off x="1584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0" name="Arc 159"/>
                <p:cNvSpPr>
                  <a:spLocks/>
                </p:cNvSpPr>
                <p:nvPr/>
              </p:nvSpPr>
              <p:spPr bwMode="auto">
                <a:xfrm flipH="1" flipV="1">
                  <a:off x="1536" y="3792"/>
                  <a:ext cx="48" cy="48"/>
                </a:xfrm>
                <a:custGeom>
                  <a:avLst/>
                  <a:gdLst>
                    <a:gd name="T0" fmla="*/ 0 w 21600"/>
                    <a:gd name="T1" fmla="*/ 0 h 21600"/>
                    <a:gd name="T2" fmla="*/ 48 w 21600"/>
                    <a:gd name="T3" fmla="*/ 48 h 21600"/>
                    <a:gd name="T4" fmla="*/ 0 w 21600"/>
                    <a:gd name="T5" fmla="*/ 4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7" name="Arc 160"/>
              <p:cNvSpPr>
                <a:spLocks/>
              </p:cNvSpPr>
              <p:nvPr/>
            </p:nvSpPr>
            <p:spPr bwMode="auto">
              <a:xfrm flipV="1">
                <a:off x="1584" y="3600"/>
                <a:ext cx="48" cy="47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7 h 21600"/>
                  <a:gd name="T4" fmla="*/ 0 w 21600"/>
                  <a:gd name="T5" fmla="*/ 47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8" name="Arc 161"/>
              <p:cNvSpPr>
                <a:spLocks/>
              </p:cNvSpPr>
              <p:nvPr/>
            </p:nvSpPr>
            <p:spPr bwMode="auto">
              <a:xfrm flipH="1" flipV="1">
                <a:off x="1536" y="3600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48 h 21600"/>
                  <a:gd name="T4" fmla="*/ 0 w 21600"/>
                  <a:gd name="T5" fmla="*/ 4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" name="Arc 162"/>
            <p:cNvSpPr>
              <a:spLocks/>
            </p:cNvSpPr>
            <p:nvPr/>
          </p:nvSpPr>
          <p:spPr bwMode="auto">
            <a:xfrm flipV="1">
              <a:off x="6403975" y="2601913"/>
              <a:ext cx="304800" cy="77788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49 h 21600"/>
                <a:gd name="T4" fmla="*/ 0 w 21600"/>
                <a:gd name="T5" fmla="*/ 4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" name="Arc 163"/>
            <p:cNvSpPr>
              <a:spLocks/>
            </p:cNvSpPr>
            <p:nvPr/>
          </p:nvSpPr>
          <p:spPr bwMode="auto">
            <a:xfrm flipH="1" flipV="1">
              <a:off x="6099175" y="2606675"/>
              <a:ext cx="304800" cy="74613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47 h 21600"/>
                <a:gd name="T4" fmla="*/ 0 w 21600"/>
                <a:gd name="T5" fmla="*/ 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" name="Text Box 173"/>
            <p:cNvSpPr txBox="1">
              <a:spLocks noChangeArrowheads="1"/>
            </p:cNvSpPr>
            <p:nvPr/>
          </p:nvSpPr>
          <p:spPr bwMode="auto">
            <a:xfrm>
              <a:off x="6324600" y="23368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20" name="Text Box 174"/>
            <p:cNvSpPr txBox="1">
              <a:spLocks noChangeArrowheads="1"/>
            </p:cNvSpPr>
            <p:nvPr/>
          </p:nvSpPr>
          <p:spPr bwMode="auto">
            <a:xfrm>
              <a:off x="5962650" y="29083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21" name="Text Box 178"/>
            <p:cNvSpPr txBox="1">
              <a:spLocks noChangeArrowheads="1"/>
            </p:cNvSpPr>
            <p:nvPr/>
          </p:nvSpPr>
          <p:spPr bwMode="auto">
            <a:xfrm>
              <a:off x="6845300" y="28956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22" name="Text Box 179"/>
            <p:cNvSpPr txBox="1">
              <a:spLocks noChangeArrowheads="1"/>
            </p:cNvSpPr>
            <p:nvPr/>
          </p:nvSpPr>
          <p:spPr bwMode="auto">
            <a:xfrm>
              <a:off x="7016750" y="3187700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23" name="Text Box 180"/>
            <p:cNvSpPr txBox="1">
              <a:spLocks noChangeArrowheads="1"/>
            </p:cNvSpPr>
            <p:nvPr/>
          </p:nvSpPr>
          <p:spPr bwMode="auto">
            <a:xfrm>
              <a:off x="7156450" y="3586163"/>
              <a:ext cx="31115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3200">
                  <a:solidFill>
                    <a:srgbClr val="008000"/>
                  </a:solidFill>
                  <a:latin typeface="Arial Rounded MT Bold" charset="0"/>
                </a:rPr>
                <a:t>.</a:t>
              </a:r>
              <a:endParaRPr lang="en-US" altLang="en-US"/>
            </a:p>
          </p:txBody>
        </p:sp>
        <p:sp>
          <p:nvSpPr>
            <p:cNvPr id="724" name="Text Box 184"/>
            <p:cNvSpPr txBox="1">
              <a:spLocks noChangeArrowheads="1"/>
            </p:cNvSpPr>
            <p:nvPr/>
          </p:nvSpPr>
          <p:spPr bwMode="auto">
            <a:xfrm>
              <a:off x="5987832" y="3502025"/>
              <a:ext cx="8627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en-US" altLang="en-US" sz="2000" b="1" dirty="0">
                  <a:latin typeface="Arial Narrow" pitchFamily="34" charset="0"/>
                </a:rPr>
                <a:t>Day 21</a:t>
              </a:r>
              <a:endParaRPr lang="en-US" altLang="en-US" dirty="0">
                <a:latin typeface="Arial Narrow" pitchFamily="34" charset="0"/>
              </a:endParaRPr>
            </a:p>
          </p:txBody>
        </p:sp>
        <p:pic>
          <p:nvPicPr>
            <p:cNvPr id="725" name="Picture 19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7178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6" name="Picture 19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8702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7" name="Picture 19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30226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8" name="Picture 19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717800"/>
              <a:ext cx="21590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29" name="Group 231"/>
            <p:cNvGrpSpPr>
              <a:grpSpLocks/>
            </p:cNvGrpSpPr>
            <p:nvPr/>
          </p:nvGrpSpPr>
          <p:grpSpPr bwMode="auto">
            <a:xfrm>
              <a:off x="6324600" y="2743200"/>
              <a:ext cx="76200" cy="152400"/>
              <a:chOff x="4512" y="960"/>
              <a:chExt cx="240" cy="528"/>
            </a:xfrm>
          </p:grpSpPr>
          <p:sp>
            <p:nvSpPr>
              <p:cNvPr id="730" name="AutoShape 232"/>
              <p:cNvSpPr>
                <a:spLocks noChangeArrowheads="1"/>
              </p:cNvSpPr>
              <p:nvPr/>
            </p:nvSpPr>
            <p:spPr bwMode="auto">
              <a:xfrm>
                <a:off x="4560" y="1056"/>
                <a:ext cx="144" cy="2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1" name="Line 233"/>
              <p:cNvSpPr>
                <a:spLocks noChangeShapeType="1"/>
              </p:cNvSpPr>
              <p:nvPr/>
            </p:nvSpPr>
            <p:spPr bwMode="auto">
              <a:xfrm>
                <a:off x="4632" y="1344"/>
                <a:ext cx="24" cy="144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2" name="Arc 234"/>
              <p:cNvSpPr>
                <a:spLocks/>
              </p:cNvSpPr>
              <p:nvPr/>
            </p:nvSpPr>
            <p:spPr bwMode="auto">
              <a:xfrm flipH="1" flipV="1">
                <a:off x="4512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3" name="Arc 235"/>
              <p:cNvSpPr>
                <a:spLocks/>
              </p:cNvSpPr>
              <p:nvPr/>
            </p:nvSpPr>
            <p:spPr bwMode="auto">
              <a:xfrm flipV="1">
                <a:off x="4704" y="960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48 w 21600"/>
                  <a:gd name="T3" fmla="*/ 96 h 21600"/>
                  <a:gd name="T4" fmla="*/ 0 w 21600"/>
                  <a:gd name="T5" fmla="*/ 9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91778018"/>
              </p:ext>
            </p:extLst>
          </p:nvPr>
        </p:nvGraphicFramePr>
        <p:xfrm>
          <a:off x="1902277" y="3678563"/>
          <a:ext cx="6078537" cy="2860374"/>
        </p:xfrm>
        <a:graphic>
          <a:graphicData uri="http://schemas.openxmlformats.org/presentationml/2006/ole">
            <p:oleObj spid="_x0000_s3176" name="Worksheet" r:id="rId5" imgW="9724961" imgH="6915158" progId="Excel.Sheet.8">
              <p:embed/>
            </p:oleObj>
          </a:graphicData>
        </a:graphic>
      </p:graphicFrame>
      <p:sp>
        <p:nvSpPr>
          <p:cNvPr id="58" name="Line 46"/>
          <p:cNvSpPr>
            <a:spLocks noChangeShapeType="1"/>
          </p:cNvSpPr>
          <p:nvPr/>
        </p:nvSpPr>
        <p:spPr bwMode="auto">
          <a:xfrm>
            <a:off x="2288118" y="3686502"/>
            <a:ext cx="0" cy="387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1"/>
          <p:cNvSpPr>
            <a:spLocks noChangeShapeType="1"/>
          </p:cNvSpPr>
          <p:nvPr/>
        </p:nvSpPr>
        <p:spPr bwMode="auto">
          <a:xfrm>
            <a:off x="4925704" y="3696136"/>
            <a:ext cx="0" cy="387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9" name="Line 81"/>
          <p:cNvSpPr>
            <a:spLocks noChangeShapeType="1"/>
          </p:cNvSpPr>
          <p:nvPr/>
        </p:nvSpPr>
        <p:spPr bwMode="auto">
          <a:xfrm>
            <a:off x="7086600" y="3668106"/>
            <a:ext cx="0" cy="246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Text Box 82"/>
          <p:cNvSpPr txBox="1">
            <a:spLocks noChangeArrowheads="1"/>
          </p:cNvSpPr>
          <p:nvPr/>
        </p:nvSpPr>
        <p:spPr bwMode="auto">
          <a:xfrm>
            <a:off x="6257598" y="3825766"/>
            <a:ext cx="12257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2200" b="1" dirty="0" smtClean="0">
                <a:latin typeface="Arial Narrow" pitchFamily="34" charset="0"/>
              </a:rPr>
              <a:t>Daphnia</a:t>
            </a:r>
            <a:endParaRPr lang="en-US" altLang="en-US" sz="2200" b="1" dirty="0">
              <a:latin typeface="Arial Narrow" pitchFamily="34" charset="0"/>
            </a:endParaRPr>
          </a:p>
        </p:txBody>
      </p:sp>
      <p:sp>
        <p:nvSpPr>
          <p:cNvPr id="191" name="Text Box 179"/>
          <p:cNvSpPr txBox="1">
            <a:spLocks noChangeArrowheads="1"/>
          </p:cNvSpPr>
          <p:nvPr/>
        </p:nvSpPr>
        <p:spPr bwMode="auto">
          <a:xfrm>
            <a:off x="6378788" y="5420747"/>
            <a:ext cx="89174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2200" b="1" dirty="0" smtClean="0">
                <a:solidFill>
                  <a:srgbClr val="008000"/>
                </a:solidFill>
                <a:latin typeface="Arial Narrow" pitchFamily="34" charset="0"/>
              </a:rPr>
              <a:t>Algae</a:t>
            </a:r>
            <a:endParaRPr lang="en-US" altLang="en-US" sz="2200" b="1" dirty="0">
              <a:latin typeface="Arial Narrow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058831" y="6375265"/>
            <a:ext cx="1763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Days</a:t>
            </a:r>
            <a:endParaRPr lang="en-US" sz="2000" b="1" dirty="0"/>
          </a:p>
        </p:txBody>
      </p:sp>
      <p:sp>
        <p:nvSpPr>
          <p:cNvPr id="741" name="Text Box 82"/>
          <p:cNvSpPr txBox="1">
            <a:spLocks noChangeArrowheads="1"/>
          </p:cNvSpPr>
          <p:nvPr/>
        </p:nvSpPr>
        <p:spPr bwMode="auto">
          <a:xfrm>
            <a:off x="3423474" y="3823082"/>
            <a:ext cx="12257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2200" b="1" dirty="0" smtClean="0">
                <a:solidFill>
                  <a:srgbClr val="993300"/>
                </a:solidFill>
                <a:latin typeface="Arial Narrow" pitchFamily="34" charset="0"/>
              </a:rPr>
              <a:t>Rotifer</a:t>
            </a:r>
            <a:endParaRPr lang="en-US" altLang="en-US" sz="2200" b="1" dirty="0">
              <a:latin typeface="Arial Narrow" pitchFamily="34" charset="0"/>
            </a:endParaRPr>
          </a:p>
        </p:txBody>
      </p:sp>
      <p:sp>
        <p:nvSpPr>
          <p:cNvPr id="742" name="Rectangle 741"/>
          <p:cNvSpPr/>
          <p:nvPr/>
        </p:nvSpPr>
        <p:spPr>
          <a:xfrm>
            <a:off x="505054" y="960158"/>
            <a:ext cx="8133892" cy="25508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/>
          <p:cNvSpPr/>
          <p:nvPr/>
        </p:nvSpPr>
        <p:spPr>
          <a:xfrm>
            <a:off x="2622836" y="1143000"/>
            <a:ext cx="3898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Rotifers do best at high resources</a:t>
            </a:r>
          </a:p>
        </p:txBody>
      </p:sp>
      <p:sp>
        <p:nvSpPr>
          <p:cNvPr id="745" name="Rectangle 744"/>
          <p:cNvSpPr/>
          <p:nvPr/>
        </p:nvSpPr>
        <p:spPr>
          <a:xfrm>
            <a:off x="2622836" y="2921913"/>
            <a:ext cx="3898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latin typeface="Arial Narrow" pitchFamily="34" charset="0"/>
              </a:rPr>
              <a:t>Daphnia win due to lower R*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626084" y="5404981"/>
            <a:ext cx="279423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" name="Rectangle 746"/>
          <p:cNvSpPr/>
          <p:nvPr/>
        </p:nvSpPr>
        <p:spPr>
          <a:xfrm>
            <a:off x="625323" y="1692166"/>
            <a:ext cx="78933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But when R drops below rotifer R*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(due to Daphnia consumption)</a:t>
            </a: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rotifers decline</a:t>
            </a:r>
          </a:p>
        </p:txBody>
      </p:sp>
      <p:sp>
        <p:nvSpPr>
          <p:cNvPr id="269" name="Text Box 182"/>
          <p:cNvSpPr txBox="1">
            <a:spLocks noChangeArrowheads="1"/>
          </p:cNvSpPr>
          <p:nvPr/>
        </p:nvSpPr>
        <p:spPr bwMode="auto">
          <a:xfrm>
            <a:off x="8153400" y="5168464"/>
            <a:ext cx="863249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23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</a:t>
            </a:r>
            <a:r>
              <a:rPr lang="en-US" altLang="en-US" sz="2300" b="1" baseline="-25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</a:t>
            </a:r>
            <a:r>
              <a:rPr lang="en-US" altLang="en-US" sz="2300" b="1" baseline="30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*</a:t>
            </a:r>
            <a:endParaRPr lang="en-US" altLang="en-US" sz="23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Arial Narrow" pitchFamily="34" charset="0"/>
              </a:rPr>
              <a:t>Chemostat</a:t>
            </a:r>
            <a:r>
              <a:rPr lang="en-US" sz="3000" b="1" dirty="0" smtClean="0">
                <a:latin typeface="Arial Narrow" pitchFamily="34" charset="0"/>
              </a:rPr>
              <a:t> R* Experiment – Both Consumers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9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" grpId="0"/>
      <p:bldP spid="26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1: Effect of different birth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Both consumers have same death rate, </a:t>
            </a:r>
            <a:r>
              <a:rPr lang="en-US" sz="2300" b="1" dirty="0"/>
              <a:t>d</a:t>
            </a:r>
            <a:r>
              <a:rPr lang="en-US" sz="2300" b="1" baseline="-25000" dirty="0"/>
              <a:t>1</a:t>
            </a:r>
            <a:r>
              <a:rPr lang="en-US" sz="2300" b="1" dirty="0"/>
              <a:t> = d</a:t>
            </a:r>
            <a:r>
              <a:rPr lang="en-US" sz="2300" b="1" baseline="-25000" dirty="0"/>
              <a:t>2 </a:t>
            </a:r>
            <a:endParaRPr lang="en-US" sz="2300" b="1" baseline="-25000" dirty="0" smtClean="0"/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0267" y="270457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3879" y="5760720"/>
            <a:ext cx="1776243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7433" y="5849555"/>
            <a:ext cx="16491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Who wins?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6809467"/>
              </p:ext>
            </p:extLst>
          </p:nvPr>
        </p:nvGraphicFramePr>
        <p:xfrm>
          <a:off x="122716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4351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0267" y="270457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1: Effect of different birth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Both consumers have same death rate, </a:t>
            </a:r>
            <a:r>
              <a:rPr lang="en-US" sz="2300" b="1" dirty="0"/>
              <a:t>d</a:t>
            </a:r>
            <a:r>
              <a:rPr lang="en-US" sz="2300" b="1" baseline="-25000" dirty="0"/>
              <a:t>1</a:t>
            </a:r>
            <a:r>
              <a:rPr lang="en-US" sz="2300" b="1" dirty="0"/>
              <a:t> = d</a:t>
            </a:r>
            <a:r>
              <a:rPr lang="en-US" sz="2300" b="1" baseline="-25000" dirty="0"/>
              <a:t>2 </a:t>
            </a:r>
            <a:endParaRPr lang="en-US" sz="2300" b="1" baseline="-25000" dirty="0" smtClean="0"/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310161"/>
              </p:ext>
            </p:extLst>
          </p:nvPr>
        </p:nvGraphicFramePr>
        <p:xfrm>
          <a:off x="122716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2"/>
          <p:cNvGrpSpPr/>
          <p:nvPr/>
        </p:nvGrpSpPr>
        <p:grpSpPr>
          <a:xfrm>
            <a:off x="2260890" y="2865970"/>
            <a:ext cx="790902" cy="1475132"/>
            <a:chOff x="2329130" y="2857344"/>
            <a:chExt cx="790902" cy="1475132"/>
          </a:xfrm>
        </p:grpSpPr>
        <p:sp>
          <p:nvSpPr>
            <p:cNvPr id="14" name="Rectangle 13"/>
            <p:cNvSpPr/>
            <p:nvPr/>
          </p:nvSpPr>
          <p:spPr>
            <a:xfrm>
              <a:off x="2329130" y="3886200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 smtClean="0">
                  <a:latin typeface="+mj-lt"/>
                </a:rPr>
                <a:t>2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2671900" y="2945922"/>
              <a:ext cx="925" cy="92717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581946" y="2857344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1828134" y="2873746"/>
            <a:ext cx="790902" cy="1463554"/>
            <a:chOff x="1870496" y="2865120"/>
            <a:chExt cx="790902" cy="1463554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2311757" y="2945922"/>
              <a:ext cx="924" cy="93495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870496" y="3877935"/>
              <a:ext cx="790902" cy="450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>
                  <a:latin typeface="+mj-lt"/>
                </a:rPr>
                <a:t>1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226824" y="2865120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825920" y="5850540"/>
            <a:ext cx="5084064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7504" y="5855316"/>
            <a:ext cx="3388056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63856" y="5944151"/>
            <a:ext cx="3429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1 wins: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* &lt; R</a:t>
            </a:r>
            <a:r>
              <a:rPr lang="en-US" sz="2300" b="1" baseline="-25000" dirty="0">
                <a:latin typeface="+mj-lt"/>
              </a:rPr>
              <a:t>2</a:t>
            </a:r>
            <a:r>
              <a:rPr lang="en-US" sz="2300" b="1" dirty="0" smtClean="0">
                <a:latin typeface="+mj-lt"/>
              </a:rPr>
              <a:t>*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55408" y="5939375"/>
            <a:ext cx="5161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Higher birth rate makes better competitor</a:t>
            </a:r>
            <a:endParaRPr lang="en-US" sz="23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2A: Effect of different death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Consumer 1 </a:t>
            </a:r>
            <a:r>
              <a:rPr lang="en-US" sz="2200" b="1" dirty="0" smtClean="0">
                <a:latin typeface="Arial Narrow" pitchFamily="34" charset="0"/>
              </a:rPr>
              <a:t>has </a:t>
            </a:r>
            <a:r>
              <a:rPr lang="en-US" sz="2200" b="1" dirty="0">
                <a:latin typeface="Arial Narrow" pitchFamily="34" charset="0"/>
              </a:rPr>
              <a:t>a higher </a:t>
            </a:r>
            <a:r>
              <a:rPr lang="en-US" sz="2200" b="1" dirty="0" smtClean="0">
                <a:latin typeface="Arial Narrow" pitchFamily="34" charset="0"/>
              </a:rPr>
              <a:t>death </a:t>
            </a:r>
            <a:r>
              <a:rPr lang="en-US" sz="2200" b="1" dirty="0">
                <a:latin typeface="Arial Narrow" pitchFamily="34" charset="0"/>
              </a:rPr>
              <a:t>rate than Consumer 2 </a:t>
            </a:r>
            <a:r>
              <a:rPr lang="en-US" sz="2200" b="1" dirty="0" smtClean="0">
                <a:latin typeface="Arial Narrow" pitchFamily="34" charset="0"/>
              </a:rPr>
              <a:t>(</a:t>
            </a:r>
            <a:r>
              <a:rPr lang="en-US" sz="2300" b="1" dirty="0"/>
              <a:t>d</a:t>
            </a:r>
            <a:r>
              <a:rPr lang="en-US" sz="2300" b="1" baseline="-25000" dirty="0" smtClean="0"/>
              <a:t>1</a:t>
            </a:r>
            <a:r>
              <a:rPr lang="en-US" sz="2300" b="1" dirty="0" smtClean="0"/>
              <a:t> </a:t>
            </a:r>
            <a:r>
              <a:rPr lang="en-US" sz="2300" b="1" dirty="0"/>
              <a:t>&gt; </a:t>
            </a:r>
            <a:r>
              <a:rPr lang="en-US" sz="2300" b="1" dirty="0" smtClean="0"/>
              <a:t>d</a:t>
            </a:r>
            <a:r>
              <a:rPr lang="en-US" sz="2300" b="1" baseline="-25000" dirty="0" smtClean="0"/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0267" y="1746912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3879" y="5760720"/>
            <a:ext cx="1776243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7433" y="5849555"/>
            <a:ext cx="16491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Who wins?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5902286"/>
              </p:ext>
            </p:extLst>
          </p:nvPr>
        </p:nvGraphicFramePr>
        <p:xfrm>
          <a:off x="121920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7020267" y="290850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7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825920" y="5850540"/>
            <a:ext cx="5084064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2A: Effect of different death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Consumer 1 </a:t>
            </a:r>
            <a:r>
              <a:rPr lang="en-US" sz="2200" b="1" dirty="0" smtClean="0">
                <a:latin typeface="Arial Narrow" pitchFamily="34" charset="0"/>
              </a:rPr>
              <a:t>has </a:t>
            </a:r>
            <a:r>
              <a:rPr lang="en-US" sz="2200" b="1" dirty="0">
                <a:latin typeface="Arial Narrow" pitchFamily="34" charset="0"/>
              </a:rPr>
              <a:t>a higher </a:t>
            </a:r>
            <a:r>
              <a:rPr lang="en-US" sz="2200" b="1" dirty="0" smtClean="0">
                <a:latin typeface="Arial Narrow" pitchFamily="34" charset="0"/>
              </a:rPr>
              <a:t>death </a:t>
            </a:r>
            <a:r>
              <a:rPr lang="en-US" sz="2200" b="1" dirty="0">
                <a:latin typeface="Arial Narrow" pitchFamily="34" charset="0"/>
              </a:rPr>
              <a:t>rate than Consumer 2 </a:t>
            </a:r>
            <a:r>
              <a:rPr lang="en-US" sz="2200" b="1" dirty="0" smtClean="0">
                <a:latin typeface="Arial Narrow" pitchFamily="34" charset="0"/>
              </a:rPr>
              <a:t>(</a:t>
            </a:r>
            <a:r>
              <a:rPr lang="en-US" sz="2300" b="1" dirty="0"/>
              <a:t>d</a:t>
            </a:r>
            <a:r>
              <a:rPr lang="en-US" sz="2300" b="1" baseline="-25000" dirty="0" smtClean="0"/>
              <a:t>1</a:t>
            </a:r>
            <a:r>
              <a:rPr lang="en-US" sz="2300" b="1" dirty="0" smtClean="0"/>
              <a:t> </a:t>
            </a:r>
            <a:r>
              <a:rPr lang="en-US" sz="2300" b="1" dirty="0"/>
              <a:t>&gt; </a:t>
            </a:r>
            <a:r>
              <a:rPr lang="en-US" sz="2300" b="1" dirty="0" smtClean="0"/>
              <a:t>d</a:t>
            </a:r>
            <a:r>
              <a:rPr lang="en-US" sz="2300" b="1" baseline="-25000" dirty="0" smtClean="0"/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8698403"/>
              </p:ext>
            </p:extLst>
          </p:nvPr>
        </p:nvGraphicFramePr>
        <p:xfrm>
          <a:off x="121920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8"/>
          <p:cNvGrpSpPr/>
          <p:nvPr/>
        </p:nvGrpSpPr>
        <p:grpSpPr>
          <a:xfrm>
            <a:off x="2929147" y="1949555"/>
            <a:ext cx="790902" cy="2393845"/>
            <a:chOff x="2929147" y="1949555"/>
            <a:chExt cx="790902" cy="2393845"/>
          </a:xfrm>
        </p:grpSpPr>
        <p:sp>
          <p:nvSpPr>
            <p:cNvPr id="15" name="Rectangle 14"/>
            <p:cNvSpPr/>
            <p:nvPr/>
          </p:nvSpPr>
          <p:spPr>
            <a:xfrm>
              <a:off x="2929147" y="3897124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>
                  <a:latin typeface="+mj-lt"/>
                </a:rPr>
                <a:t>1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232233" y="1949555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323673" y="2132434"/>
              <a:ext cx="925" cy="176479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8"/>
          <p:cNvGrpSpPr/>
          <p:nvPr/>
        </p:nvGrpSpPr>
        <p:grpSpPr>
          <a:xfrm>
            <a:off x="1996966" y="3109486"/>
            <a:ext cx="790902" cy="1233914"/>
            <a:chOff x="2301766" y="3109486"/>
            <a:chExt cx="790902" cy="1233914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667000" y="3195993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2575034" y="3109486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01766" y="3897124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 smtClean="0">
                  <a:latin typeface="+mj-lt"/>
                </a:rPr>
                <a:t>2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7020267" y="1746912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20267" y="290850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7504" y="5855316"/>
            <a:ext cx="3388056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3856" y="5944151"/>
            <a:ext cx="3429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2 wins: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300" b="1" baseline="-25000" dirty="0">
                <a:latin typeface="+mj-lt"/>
              </a:rPr>
              <a:t>2</a:t>
            </a:r>
            <a:r>
              <a:rPr lang="en-US" sz="2300" b="1" dirty="0" smtClean="0">
                <a:latin typeface="+mj-lt"/>
              </a:rPr>
              <a:t>* &lt; R</a:t>
            </a:r>
            <a:r>
              <a:rPr lang="en-US" sz="2300" b="1" baseline="-25000" dirty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*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5408" y="5939375"/>
            <a:ext cx="5161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Lower death rate makes better competitor</a:t>
            </a:r>
            <a:endParaRPr lang="en-US" sz="23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4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2B: Effect of different death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Consumer </a:t>
            </a:r>
            <a:r>
              <a:rPr lang="en-US" sz="2200" b="1" dirty="0" smtClean="0">
                <a:latin typeface="Arial Narrow" pitchFamily="34" charset="0"/>
              </a:rPr>
              <a:t>2 has </a:t>
            </a:r>
            <a:r>
              <a:rPr lang="en-US" sz="2200" b="1" dirty="0">
                <a:latin typeface="Arial Narrow" pitchFamily="34" charset="0"/>
              </a:rPr>
              <a:t>a higher </a:t>
            </a:r>
            <a:r>
              <a:rPr lang="en-US" sz="2200" b="1" dirty="0" smtClean="0">
                <a:latin typeface="Arial Narrow" pitchFamily="34" charset="0"/>
              </a:rPr>
              <a:t>death </a:t>
            </a:r>
            <a:r>
              <a:rPr lang="en-US" sz="2200" b="1" dirty="0">
                <a:latin typeface="Arial Narrow" pitchFamily="34" charset="0"/>
              </a:rPr>
              <a:t>rate than Consumer </a:t>
            </a:r>
            <a:r>
              <a:rPr lang="en-US" sz="2200" b="1" dirty="0" smtClean="0">
                <a:latin typeface="Arial Narrow" pitchFamily="34" charset="0"/>
              </a:rPr>
              <a:t>1 (</a:t>
            </a:r>
            <a:r>
              <a:rPr lang="en-US" sz="2300" b="1" dirty="0" smtClean="0"/>
              <a:t>d</a:t>
            </a:r>
            <a:r>
              <a:rPr lang="en-US" sz="2300" b="1" baseline="-25000" dirty="0"/>
              <a:t>2</a:t>
            </a:r>
            <a:r>
              <a:rPr lang="en-US" sz="2300" b="1" dirty="0" smtClean="0"/>
              <a:t> </a:t>
            </a:r>
            <a:r>
              <a:rPr lang="en-US" sz="2300" b="1" dirty="0"/>
              <a:t>&gt; </a:t>
            </a:r>
            <a:r>
              <a:rPr lang="en-US" sz="2300" b="1" dirty="0" smtClean="0"/>
              <a:t>d</a:t>
            </a:r>
            <a:r>
              <a:rPr lang="en-US" sz="2300" b="1" baseline="-25000" dirty="0"/>
              <a:t>1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0267" y="292529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83879" y="5760720"/>
            <a:ext cx="1776243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7433" y="5849555"/>
            <a:ext cx="16491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Who wins?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20267" y="2469932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5545171"/>
              </p:ext>
            </p:extLst>
          </p:nvPr>
        </p:nvGraphicFramePr>
        <p:xfrm>
          <a:off x="121920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88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2B: Effect of different death rates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higher birth rate than Consumer 2 at all R levels (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&gt; b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>
                <a:latin typeface="Arial Narrow" pitchFamily="34" charset="0"/>
              </a:rPr>
              <a:t>Consumer </a:t>
            </a:r>
            <a:r>
              <a:rPr lang="en-US" sz="2200" b="1" dirty="0" smtClean="0">
                <a:latin typeface="Arial Narrow" pitchFamily="34" charset="0"/>
              </a:rPr>
              <a:t>2 has </a:t>
            </a:r>
            <a:r>
              <a:rPr lang="en-US" sz="2200" b="1" dirty="0">
                <a:latin typeface="Arial Narrow" pitchFamily="34" charset="0"/>
              </a:rPr>
              <a:t>a higher </a:t>
            </a:r>
            <a:r>
              <a:rPr lang="en-US" sz="2200" b="1" dirty="0" smtClean="0">
                <a:latin typeface="Arial Narrow" pitchFamily="34" charset="0"/>
              </a:rPr>
              <a:t>death </a:t>
            </a:r>
            <a:r>
              <a:rPr lang="en-US" sz="2200" b="1" dirty="0">
                <a:latin typeface="Arial Narrow" pitchFamily="34" charset="0"/>
              </a:rPr>
              <a:t>rate than Consumer </a:t>
            </a:r>
            <a:r>
              <a:rPr lang="en-US" sz="2200" b="1" dirty="0" smtClean="0">
                <a:latin typeface="Arial Narrow" pitchFamily="34" charset="0"/>
              </a:rPr>
              <a:t>1 (</a:t>
            </a:r>
            <a:r>
              <a:rPr lang="en-US" sz="2300" b="1" dirty="0" smtClean="0"/>
              <a:t>d</a:t>
            </a:r>
            <a:r>
              <a:rPr lang="en-US" sz="2300" b="1" baseline="-25000" dirty="0"/>
              <a:t>2</a:t>
            </a:r>
            <a:r>
              <a:rPr lang="en-US" sz="2300" b="1" dirty="0" smtClean="0"/>
              <a:t> </a:t>
            </a:r>
            <a:r>
              <a:rPr lang="en-US" sz="2300" b="1" dirty="0"/>
              <a:t>&gt; </a:t>
            </a:r>
            <a:r>
              <a:rPr lang="en-US" sz="2300" b="1" dirty="0" smtClean="0"/>
              <a:t>d</a:t>
            </a:r>
            <a:r>
              <a:rPr lang="en-US" sz="2300" b="1" baseline="-25000" dirty="0"/>
              <a:t>1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Monod curves never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0267" y="2925297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20267" y="2469932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5180653"/>
              </p:ext>
            </p:extLst>
          </p:nvPr>
        </p:nvGraphicFramePr>
        <p:xfrm>
          <a:off x="1219200" y="967740"/>
          <a:ext cx="603504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9"/>
          <p:cNvGrpSpPr/>
          <p:nvPr/>
        </p:nvGrpSpPr>
        <p:grpSpPr>
          <a:xfrm>
            <a:off x="1825891" y="3115011"/>
            <a:ext cx="790902" cy="1233914"/>
            <a:chOff x="2301766" y="3109486"/>
            <a:chExt cx="790902" cy="123391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667000" y="3195993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301766" y="3897124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>
                  <a:latin typeface="+mj-lt"/>
                </a:rPr>
                <a:t>1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75034" y="3109486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1896" y="2629426"/>
            <a:ext cx="790902" cy="1703050"/>
            <a:chOff x="2741896" y="2629426"/>
            <a:chExt cx="790902" cy="1703050"/>
          </a:xfrm>
        </p:grpSpPr>
        <p:sp>
          <p:nvSpPr>
            <p:cNvPr id="17" name="Rectangle 16"/>
            <p:cNvSpPr/>
            <p:nvPr/>
          </p:nvSpPr>
          <p:spPr>
            <a:xfrm>
              <a:off x="2741896" y="3886200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 smtClean="0">
                  <a:latin typeface="+mj-lt"/>
                </a:rPr>
                <a:t>2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124576" y="2786541"/>
              <a:ext cx="0" cy="111802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024510" y="2629426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020267" y="121394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20267" y="2016143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  <a:endParaRPr lang="en-US" sz="2400" b="1" baseline="-25000" dirty="0" smtClean="0"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25920" y="5850540"/>
            <a:ext cx="5084064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7504" y="5855316"/>
            <a:ext cx="3388056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63856" y="5944151"/>
            <a:ext cx="3429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1 wins: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300" b="1" baseline="-25000" dirty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* &lt; R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300" b="1" dirty="0" smtClean="0">
                <a:latin typeface="+mj-lt"/>
              </a:rPr>
              <a:t>*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71174" y="5955141"/>
            <a:ext cx="5161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Lower death rate makes better competitor</a:t>
            </a:r>
            <a:endParaRPr lang="en-US" sz="23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84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3: Effect of different 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Both consumers have same maximum birth rate, 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1max</a:t>
            </a:r>
            <a:r>
              <a:rPr lang="en-US" sz="2300" b="1" dirty="0" smtClean="0">
                <a:latin typeface="+mj-lt"/>
              </a:rPr>
              <a:t> = b</a:t>
            </a:r>
            <a:r>
              <a:rPr lang="en-US" sz="2300" b="1" baseline="-25000" dirty="0" smtClean="0">
                <a:latin typeface="+mj-lt"/>
              </a:rPr>
              <a:t>2max</a:t>
            </a:r>
            <a:endParaRPr lang="en-US" sz="2200" b="1" dirty="0" smtClean="0">
              <a:latin typeface="Arial Narrow" pitchFamily="34" charset="0"/>
            </a:endParaRPr>
          </a:p>
          <a:p>
            <a:pPr marL="0" lvl="4"/>
            <a:r>
              <a:rPr lang="en-US" sz="2200" b="1" dirty="0">
                <a:latin typeface="Arial Narrow" pitchFamily="34" charset="0"/>
              </a:rPr>
              <a:t>Both consumers have same death rate, </a:t>
            </a:r>
            <a:r>
              <a:rPr lang="en-US" sz="2300" b="1" dirty="0"/>
              <a:t>d</a:t>
            </a:r>
            <a:r>
              <a:rPr lang="en-US" sz="2300" b="1" baseline="-25000" dirty="0"/>
              <a:t>1</a:t>
            </a:r>
            <a:r>
              <a:rPr lang="en-US" sz="2300" b="1" dirty="0"/>
              <a:t> = d</a:t>
            </a:r>
            <a:r>
              <a:rPr lang="en-US" sz="2300" b="1" baseline="-25000" dirty="0"/>
              <a:t>2 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lower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(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latin typeface="Arial Narrow" pitchFamily="34" charset="0"/>
              </a:rPr>
              <a:t>Consumer 1 approaches </a:t>
            </a:r>
            <a:r>
              <a:rPr lang="en-US" sz="2200" b="1" dirty="0" err="1" smtClean="0">
                <a:latin typeface="Arial Narrow" pitchFamily="34" charset="0"/>
              </a:rPr>
              <a:t>b</a:t>
            </a:r>
            <a:r>
              <a:rPr lang="en-US" sz="2200" b="1" baseline="-25000" dirty="0" err="1" smtClean="0">
                <a:latin typeface="Arial Narrow" pitchFamily="34" charset="0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at lower R)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0267" y="274320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3879" y="5760720"/>
            <a:ext cx="1776243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7433" y="5849555"/>
            <a:ext cx="16491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Who wins?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20267" y="1331879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5966607"/>
              </p:ext>
            </p:extLst>
          </p:nvPr>
        </p:nvGraphicFramePr>
        <p:xfrm>
          <a:off x="1311905" y="965623"/>
          <a:ext cx="5927095" cy="347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0" y="1444772"/>
            <a:ext cx="924267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1" y="2705229"/>
            <a:ext cx="174008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71926" y="1409829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50592" y="1406856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75809" y="2705229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54475" y="2702256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1944" y="1551296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81944" y="1592240"/>
            <a:ext cx="68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24600" y="1882914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000" b="1" dirty="0" smtClean="0">
                <a:latin typeface="Arial Narrow" pitchFamily="34" charset="0"/>
              </a:rPr>
              <a:t>At very high resource density</a:t>
            </a:r>
            <a:endParaRPr lang="en-US" sz="2000" b="1" baseline="-25000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88896" y="3592333"/>
            <a:ext cx="174008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68704" y="3592333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147370" y="3589360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409498" y="1408705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52623" y="2240591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0864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Case 3: Effect of different 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4585136"/>
            <a:ext cx="859089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200" b="1" dirty="0" smtClean="0">
                <a:latin typeface="Arial Narrow" pitchFamily="34" charset="0"/>
              </a:rPr>
              <a:t>Both consumers have same maximum birth rate, </a:t>
            </a:r>
            <a:r>
              <a:rPr lang="en-US" sz="2300" b="1" dirty="0" smtClean="0">
                <a:latin typeface="+mj-lt"/>
              </a:rPr>
              <a:t>b</a:t>
            </a:r>
            <a:r>
              <a:rPr lang="en-US" sz="2300" b="1" baseline="-25000" dirty="0" smtClean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 = b</a:t>
            </a:r>
            <a:r>
              <a:rPr lang="en-US" sz="2300" b="1" baseline="-25000" dirty="0" smtClean="0">
                <a:latin typeface="+mj-lt"/>
              </a:rPr>
              <a:t>2</a:t>
            </a:r>
            <a:endParaRPr lang="en-US" sz="2200" b="1" dirty="0" smtClean="0">
              <a:latin typeface="Arial Narrow" pitchFamily="34" charset="0"/>
            </a:endParaRPr>
          </a:p>
          <a:p>
            <a:pPr marL="0" lvl="4"/>
            <a:r>
              <a:rPr lang="en-US" sz="2200" b="1" dirty="0">
                <a:latin typeface="Arial Narrow" pitchFamily="34" charset="0"/>
              </a:rPr>
              <a:t>Both consumers have same death rate, </a:t>
            </a:r>
            <a:r>
              <a:rPr lang="en-US" sz="2300" b="1" dirty="0"/>
              <a:t>d</a:t>
            </a:r>
            <a:r>
              <a:rPr lang="en-US" sz="2300" b="1" baseline="-25000" dirty="0"/>
              <a:t>1</a:t>
            </a:r>
            <a:r>
              <a:rPr lang="en-US" sz="2300" b="1" dirty="0"/>
              <a:t> = d</a:t>
            </a:r>
            <a:r>
              <a:rPr lang="en-US" sz="2300" b="1" baseline="-25000" dirty="0"/>
              <a:t>2 </a:t>
            </a:r>
          </a:p>
          <a:p>
            <a:pPr marL="0" lvl="4"/>
            <a:r>
              <a:rPr lang="en-US" sz="2200" b="1" dirty="0" smtClean="0">
                <a:latin typeface="Arial Narrow" pitchFamily="34" charset="0"/>
              </a:rPr>
              <a:t>Consumer 1 has a lower 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(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latin typeface="Arial Narrow" pitchFamily="34" charset="0"/>
              </a:rPr>
              <a:t>Consumer 1 approaches </a:t>
            </a:r>
            <a:r>
              <a:rPr lang="en-US" sz="2200" b="1" dirty="0" err="1" smtClean="0">
                <a:latin typeface="Arial Narrow" pitchFamily="34" charset="0"/>
              </a:rPr>
              <a:t>b</a:t>
            </a:r>
            <a:r>
              <a:rPr lang="en-US" sz="2200" b="1" baseline="-25000" dirty="0" err="1" smtClean="0">
                <a:latin typeface="Arial Narrow" pitchFamily="34" charset="0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at lower R)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914400"/>
            <a:ext cx="7391400" cy="3581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0267" y="2743200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d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20267" y="1331879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534262"/>
              </p:ext>
            </p:extLst>
          </p:nvPr>
        </p:nvGraphicFramePr>
        <p:xfrm>
          <a:off x="1311905" y="965623"/>
          <a:ext cx="5927095" cy="347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096000" y="1444772"/>
            <a:ext cx="924267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1" y="2705229"/>
            <a:ext cx="174008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71926" y="1409829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50592" y="1406856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075809" y="2705229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154475" y="2702256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1944" y="1551296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81944" y="1592240"/>
            <a:ext cx="68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24600" y="1882914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000" b="1" dirty="0" smtClean="0">
                <a:latin typeface="Arial Narrow" pitchFamily="34" charset="0"/>
              </a:rPr>
              <a:t>At very high resource density</a:t>
            </a:r>
            <a:endParaRPr lang="en-US" sz="2000" b="1" baseline="-25000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88896" y="3592333"/>
            <a:ext cx="174008" cy="5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68704" y="3592333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147370" y="3589360"/>
            <a:ext cx="115533" cy="571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4"/>
          <p:cNvGrpSpPr/>
          <p:nvPr/>
        </p:nvGrpSpPr>
        <p:grpSpPr>
          <a:xfrm>
            <a:off x="2057400" y="2881952"/>
            <a:ext cx="790902" cy="1454624"/>
            <a:chOff x="2057400" y="2881952"/>
            <a:chExt cx="790902" cy="1454624"/>
          </a:xfrm>
        </p:grpSpPr>
        <p:cxnSp>
          <p:nvCxnSpPr>
            <p:cNvPr id="31" name="Straight Connector 30"/>
            <p:cNvCxnSpPr>
              <a:stCxn id="32" idx="4"/>
            </p:cNvCxnSpPr>
            <p:nvPr/>
          </p:nvCxnSpPr>
          <p:spPr>
            <a:xfrm>
              <a:off x="2332260" y="3064832"/>
              <a:ext cx="0" cy="81696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2240820" y="2881952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7400" y="3890300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 smtClean="0">
                  <a:latin typeface="+mj-lt"/>
                </a:rPr>
                <a:t>2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1628632" y="2881952"/>
            <a:ext cx="790902" cy="1454624"/>
            <a:chOff x="1628632" y="2881952"/>
            <a:chExt cx="790902" cy="1454624"/>
          </a:xfrm>
        </p:grpSpPr>
        <p:sp>
          <p:nvSpPr>
            <p:cNvPr id="34" name="Oval 33"/>
            <p:cNvSpPr/>
            <p:nvPr/>
          </p:nvSpPr>
          <p:spPr>
            <a:xfrm>
              <a:off x="1988024" y="2881952"/>
              <a:ext cx="182880" cy="1828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077872" y="3061648"/>
              <a:ext cx="0" cy="81696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1628632" y="3890300"/>
              <a:ext cx="790902" cy="446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+mj-lt"/>
                </a:rPr>
                <a:t>R</a:t>
              </a:r>
              <a:r>
                <a:rPr lang="en-US" sz="2200" b="1" baseline="-25000" dirty="0">
                  <a:latin typeface="+mj-lt"/>
                </a:rPr>
                <a:t>1</a:t>
              </a:r>
              <a:r>
                <a:rPr lang="en-US" sz="2200" b="1" dirty="0" smtClean="0">
                  <a:latin typeface="+mj-lt"/>
                </a:rPr>
                <a:t>*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3825920" y="5850540"/>
            <a:ext cx="5084064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7504" y="5855316"/>
            <a:ext cx="3388056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63856" y="5944151"/>
            <a:ext cx="3429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1 wins: 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300" b="1" baseline="-25000" dirty="0">
                <a:latin typeface="+mj-lt"/>
              </a:rPr>
              <a:t>1</a:t>
            </a:r>
            <a:r>
              <a:rPr lang="en-US" sz="2300" b="1" dirty="0" smtClean="0">
                <a:latin typeface="+mj-lt"/>
              </a:rPr>
              <a:t>* &lt; R</a:t>
            </a:r>
            <a:r>
              <a:rPr lang="en-US" sz="2300" b="1" baseline="-25000" dirty="0" smtClean="0">
                <a:latin typeface="+mj-lt"/>
              </a:rPr>
              <a:t>2</a:t>
            </a:r>
            <a:r>
              <a:rPr lang="en-US" sz="2300" b="1" dirty="0" smtClean="0">
                <a:latin typeface="+mj-lt"/>
              </a:rPr>
              <a:t>*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55408" y="5955141"/>
            <a:ext cx="5161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Lower h makes better competitor</a:t>
            </a:r>
            <a:endParaRPr lang="en-US" sz="2300" b="1" dirty="0" smtClean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09498" y="1408705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 smtClean="0">
                <a:latin typeface="Arial Narrow" pitchFamily="34" charset="0"/>
              </a:rPr>
              <a:t>1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52623" y="2240591"/>
            <a:ext cx="738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/>
            <a:r>
              <a:rPr lang="en-US" sz="2400" b="1" dirty="0" smtClean="0">
                <a:latin typeface="Arial Narrow" pitchFamily="34" charset="0"/>
              </a:rPr>
              <a:t>b</a:t>
            </a:r>
            <a:r>
              <a:rPr lang="en-US" sz="2400" b="1" baseline="-25000" dirty="0">
                <a:latin typeface="Arial Narrow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0116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76554" y="914400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What makes a better competitor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(i.e., lower R*)?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3733800"/>
            <a:ext cx="78768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consumer death rate increases, R* increases</a:t>
            </a:r>
          </a:p>
          <a:p>
            <a:pPr marL="0" lvl="3"/>
            <a:r>
              <a:rPr lang="en-US" sz="2200" b="1" dirty="0">
                <a:latin typeface="Arial Narrow" pitchFamily="34" charset="0"/>
                <a:sym typeface="Wingdings" pitchFamily="2" charset="2"/>
              </a:rPr>
              <a:t>	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so lower 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d</a:t>
            </a: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p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makes better competitor</a:t>
            </a:r>
          </a:p>
          <a:p>
            <a:pPr marL="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consumer half saturation constant increases, R* increases</a:t>
            </a:r>
          </a:p>
          <a:p>
            <a:pPr marL="0" lvl="3"/>
            <a:r>
              <a:rPr lang="en-US" sz="2200" b="1" dirty="0">
                <a:latin typeface="Arial Narrow" pitchFamily="34" charset="0"/>
                <a:sym typeface="Wingdings" pitchFamily="2" charset="2"/>
              </a:rPr>
              <a:t>	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so lower h makes better competitor</a:t>
            </a:r>
          </a:p>
          <a:p>
            <a:pPr marL="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conversion efficiency increases, R* decreases</a:t>
            </a:r>
          </a:p>
          <a:p>
            <a:pPr marL="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If max feeding rate increases, R* decreases</a:t>
            </a:r>
          </a:p>
          <a:p>
            <a:pPr marL="0" lvl="3"/>
            <a:r>
              <a:rPr lang="en-US" sz="2200" b="1" dirty="0">
                <a:latin typeface="Arial Narrow" pitchFamily="34" charset="0"/>
                <a:sym typeface="Wingdings" pitchFamily="2" charset="2"/>
              </a:rPr>
              <a:t>	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Birth rate is just conversion efficiency * feeding rate,</a:t>
            </a:r>
          </a:p>
          <a:p>
            <a:pPr marL="0" lvl="3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	     so higher birth rate makes better competitor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1219200" y="2209800"/>
            <a:ext cx="7194332" cy="1178256"/>
            <a:chOff x="1219200" y="2403144"/>
            <a:chExt cx="7194332" cy="1178256"/>
          </a:xfrm>
        </p:grpSpPr>
        <p:grpSp>
          <p:nvGrpSpPr>
            <p:cNvPr id="3" name="Group 3"/>
            <p:cNvGrpSpPr/>
            <p:nvPr/>
          </p:nvGrpSpPr>
          <p:grpSpPr>
            <a:xfrm>
              <a:off x="1219200" y="2403144"/>
              <a:ext cx="2653864" cy="1178256"/>
              <a:chOff x="3075590" y="1006656"/>
              <a:chExt cx="2653864" cy="117825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075590" y="1006656"/>
                <a:ext cx="2653864" cy="11782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5"/>
              <p:cNvGrpSpPr/>
              <p:nvPr/>
            </p:nvGrpSpPr>
            <p:grpSpPr>
              <a:xfrm>
                <a:off x="3157050" y="1078736"/>
                <a:ext cx="2350441" cy="903476"/>
                <a:chOff x="3936425" y="4919256"/>
                <a:chExt cx="2350441" cy="903476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4816366" y="4919256"/>
                  <a:ext cx="1470500" cy="4462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US" sz="2300" b="1" dirty="0" err="1" smtClean="0"/>
                    <a:t>d</a:t>
                  </a:r>
                  <a:r>
                    <a:rPr lang="en-US" sz="2300" b="1" baseline="-25000" dirty="0" err="1" smtClean="0"/>
                    <a:t>p</a:t>
                  </a:r>
                  <a:r>
                    <a:rPr lang="en-US" sz="2300" b="1" baseline="-25000" dirty="0" smtClean="0"/>
                    <a:t> </a:t>
                  </a:r>
                  <a:r>
                    <a:rPr lang="en-US" sz="2300" b="1" dirty="0" smtClean="0"/>
                    <a:t>h</a:t>
                  </a:r>
                  <a:endParaRPr lang="en-US" sz="2300" b="1" baseline="-25000" dirty="0" smtClean="0">
                    <a:latin typeface="+mj-lt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4895196" y="5376456"/>
                  <a:ext cx="1314333" cy="4462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US" sz="2300" b="1" dirty="0" smtClean="0"/>
                    <a:t>c </a:t>
                  </a:r>
                  <a:r>
                    <a:rPr lang="en-US" sz="2300" b="1" dirty="0" err="1" smtClean="0"/>
                    <a:t>f</a:t>
                  </a:r>
                  <a:r>
                    <a:rPr lang="en-US" sz="2300" b="1" baseline="-25000" dirty="0" err="1" smtClean="0"/>
                    <a:t>max</a:t>
                  </a:r>
                  <a:r>
                    <a:rPr lang="en-US" sz="2300" b="1" dirty="0" smtClean="0"/>
                    <a:t> - </a:t>
                  </a:r>
                  <a:r>
                    <a:rPr lang="en-US" sz="2300" b="1" dirty="0" err="1" smtClean="0"/>
                    <a:t>d</a:t>
                  </a:r>
                  <a:r>
                    <a:rPr lang="en-US" sz="2300" b="1" baseline="-25000" dirty="0" err="1" smtClean="0"/>
                    <a:t>p</a:t>
                  </a:r>
                  <a:endParaRPr lang="en-US" sz="2300" b="1" baseline="-25000" dirty="0" smtClean="0">
                    <a:latin typeface="+mj-lt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>
                  <a:off x="4942494" y="5376456"/>
                  <a:ext cx="121973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3936425" y="5153318"/>
                  <a:ext cx="1116279" cy="4462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US" sz="2300" b="1" dirty="0" smtClean="0"/>
                    <a:t>R*  =</a:t>
                  </a:r>
                  <a:endParaRPr lang="en-US" sz="2300" b="1" baseline="-25000" dirty="0" smtClean="0">
                    <a:latin typeface="+mj-lt"/>
                  </a:endParaRPr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3883820" y="2590800"/>
              <a:ext cx="45297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/>
              <a:r>
                <a:rPr lang="en-US" sz="2200" b="1" dirty="0" smtClean="0">
                  <a:latin typeface="Arial Narrow" pitchFamily="34" charset="0"/>
                </a:rPr>
                <a:t>We reached the same conclusions looking at R* equation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39786" y="1474150"/>
            <a:ext cx="22531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Higher birth rate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74022" y="1474150"/>
            <a:ext cx="2176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Lower death rate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9400" y="1474150"/>
            <a:ext cx="1414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Lower 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R* &amp; Competition Summary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Graphical R* &amp; Competition Summary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6554" y="911770"/>
            <a:ext cx="85908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What makes a better competitor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(i.e., lower R*)?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9786" y="1471520"/>
            <a:ext cx="22531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Higher birth rate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74022" y="1471520"/>
            <a:ext cx="2176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Lower death rate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29400" y="1471520"/>
            <a:ext cx="1414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en-US" sz="2200" b="1" dirty="0" smtClean="0">
                <a:latin typeface="Arial Narrow" pitchFamily="34" charset="0"/>
              </a:rPr>
              <a:t>Lower 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27785" y="2133600"/>
            <a:ext cx="6688430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91054" y="2238201"/>
            <a:ext cx="51618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Does this perfect competitor exist in nature?</a:t>
            </a:r>
            <a:endParaRPr lang="en-US" sz="2300" b="1" dirty="0" smtClean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7634" y="2971800"/>
            <a:ext cx="83498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Not really… there are always trade-offs in nature</a:t>
            </a:r>
          </a:p>
          <a:p>
            <a:pPr marL="0" lvl="2"/>
            <a:endParaRPr lang="en-US" sz="1000" b="1" dirty="0" smtClean="0">
              <a:latin typeface="Arial Narrow" pitchFamily="34" charset="0"/>
              <a:sym typeface="Wingdings" pitchFamily="2" charset="2"/>
            </a:endParaRPr>
          </a:p>
          <a:p>
            <a:pPr marL="457200" lvl="3">
              <a:tabLst>
                <a:tab pos="346075" algn="l"/>
              </a:tabLst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	e.g.,  high max birth rate requires more resources,</a:t>
            </a:r>
          </a:p>
          <a:p>
            <a:pPr marL="457200" lvl="3">
              <a:tabLst>
                <a:tab pos="346075" algn="l"/>
              </a:tabLst>
            </a:pPr>
            <a:r>
              <a:rPr lang="en-US" sz="2200" b="1" dirty="0">
                <a:latin typeface="Arial Narrow" pitchFamily="34" charset="0"/>
                <a:sym typeface="Wingdings" pitchFamily="2" charset="2"/>
              </a:rPr>
              <a:t>	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       foraging exposes consumers to predation,</a:t>
            </a:r>
          </a:p>
          <a:p>
            <a:pPr marL="457200" lvl="3">
              <a:tabLst>
                <a:tab pos="346075" algn="l"/>
              </a:tabLst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	         and so high 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b</a:t>
            </a: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max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associated with high death rates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9198" y="4800600"/>
            <a:ext cx="2449002" cy="169253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4780848" y="5167779"/>
            <a:ext cx="2762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High birth rate rabbit takes risks to forage</a:t>
            </a:r>
          </a:p>
        </p:txBody>
      </p:sp>
    </p:spTree>
    <p:extLst>
      <p:ext uri="{BB962C8B-B14F-4D97-AF65-F5344CB8AC3E}">
        <p14:creationId xmlns:p14="http://schemas.microsoft.com/office/powerpoint/2010/main" xmlns="" val="27524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Box 164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Competitive Exclusion Summary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62000" y="1136571"/>
            <a:ext cx="7620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400" b="1" u="sng" dirty="0" smtClean="0">
                <a:latin typeface="Arial Narrow" pitchFamily="34" charset="0"/>
              </a:rPr>
              <a:t>To sum up</a:t>
            </a:r>
          </a:p>
          <a:p>
            <a:pPr marL="0" lvl="2"/>
            <a:endParaRPr lang="en-US" sz="2200" b="1" dirty="0">
              <a:latin typeface="Arial Narrow" pitchFamily="34" charset="0"/>
            </a:endParaRPr>
          </a:p>
          <a:p>
            <a:pPr marL="0" lvl="2"/>
            <a:r>
              <a:rPr lang="en-US" sz="2200" b="1" i="1" dirty="0" smtClean="0">
                <a:latin typeface="Arial Narrow" pitchFamily="34" charset="0"/>
              </a:rPr>
              <a:t>Given</a:t>
            </a:r>
            <a:r>
              <a:rPr lang="en-US" sz="2200" b="1" i="1" dirty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these </a:t>
            </a:r>
            <a:r>
              <a:rPr lang="en-US" sz="2200" b="1" i="1" u="sng" dirty="0" smtClean="0">
                <a:latin typeface="Arial Narrow" pitchFamily="34" charset="0"/>
              </a:rPr>
              <a:t>assumptions</a:t>
            </a:r>
            <a:r>
              <a:rPr lang="en-US" sz="2200" b="1" dirty="0" smtClean="0">
                <a:latin typeface="Arial Narrow" pitchFamily="34" charset="0"/>
              </a:rPr>
              <a:t>:</a:t>
            </a:r>
            <a:endParaRPr lang="en-US" sz="2200" b="1" dirty="0">
              <a:latin typeface="Arial Narrow" pitchFamily="34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200" b="1" dirty="0">
                <a:latin typeface="Arial Narrow" pitchFamily="34" charset="0"/>
              </a:rPr>
              <a:t>a stable environment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200" b="1" dirty="0">
                <a:latin typeface="Arial Narrow" pitchFamily="34" charset="0"/>
              </a:rPr>
              <a:t>competitors that are not </a:t>
            </a:r>
            <a:r>
              <a:rPr lang="en-US" sz="2200" b="1" dirty="0" smtClean="0">
                <a:latin typeface="Arial Narrow" pitchFamily="34" charset="0"/>
              </a:rPr>
              <a:t>equivalent (different R*)</a:t>
            </a:r>
            <a:endParaRPr lang="en-US" sz="2200" b="1" dirty="0">
              <a:latin typeface="Arial Narrow" pitchFamily="34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200" b="1" dirty="0">
                <a:latin typeface="Arial Narrow" pitchFamily="34" charset="0"/>
              </a:rPr>
              <a:t>a single resource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2200" b="1" dirty="0">
                <a:latin typeface="Arial Narrow" pitchFamily="34" charset="0"/>
              </a:rPr>
              <a:t>unlimited </a:t>
            </a:r>
            <a:r>
              <a:rPr lang="en-US" sz="2200" b="1" dirty="0" smtClean="0">
                <a:latin typeface="Arial Narrow" pitchFamily="34" charset="0"/>
              </a:rPr>
              <a:t>time</a:t>
            </a:r>
          </a:p>
          <a:p>
            <a:pPr marL="0" lvl="3"/>
            <a:endParaRPr lang="en-US" sz="2200" b="1" dirty="0">
              <a:latin typeface="Arial Narrow" pitchFamily="34" charset="0"/>
            </a:endParaRPr>
          </a:p>
          <a:p>
            <a:pPr marL="0" lvl="2"/>
            <a:r>
              <a:rPr lang="en-US" sz="2200" b="1" i="1" dirty="0" smtClean="0">
                <a:latin typeface="Arial Narrow" pitchFamily="34" charset="0"/>
              </a:rPr>
              <a:t>Then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marL="342900" lvl="2" indent="-342900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</a:rPr>
              <a:t>The </a:t>
            </a:r>
            <a:r>
              <a:rPr lang="en-US" sz="2200" b="1" dirty="0">
                <a:latin typeface="Arial Narrow" pitchFamily="34" charset="0"/>
              </a:rPr>
              <a:t>species with the lowest minimum resource </a:t>
            </a:r>
            <a:r>
              <a:rPr lang="en-US" sz="2200" b="1" dirty="0" smtClean="0">
                <a:latin typeface="Arial Narrow" pitchFamily="34" charset="0"/>
              </a:rPr>
              <a:t>requirement (R*)</a:t>
            </a:r>
          </a:p>
          <a:p>
            <a:pPr marL="0" lvl="2"/>
            <a:r>
              <a:rPr lang="en-US" sz="2200" b="1" dirty="0" smtClean="0">
                <a:latin typeface="Arial Narrow" pitchFamily="34" charset="0"/>
              </a:rPr>
              <a:t>      will </a:t>
            </a:r>
            <a:r>
              <a:rPr lang="en-US" sz="2200" b="1" dirty="0">
                <a:latin typeface="Arial Narrow" pitchFamily="34" charset="0"/>
              </a:rPr>
              <a:t>eventually exclude all other competitors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419100" y="5334000"/>
            <a:ext cx="8305800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14350" y="5435958"/>
            <a:ext cx="81153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200" b="1" dirty="0" smtClean="0">
                <a:latin typeface="Arial Narrow" pitchFamily="34" charset="0"/>
              </a:rPr>
              <a:t>Let’s look at some of the </a:t>
            </a:r>
            <a:r>
              <a:rPr lang="en-US" sz="2200" b="1" u="sng" dirty="0" smtClean="0">
                <a:latin typeface="Arial Narrow" pitchFamily="34" charset="0"/>
              </a:rPr>
              <a:t>other assumptions</a:t>
            </a:r>
            <a:r>
              <a:rPr lang="en-US" sz="2200" b="1" dirty="0" smtClean="0">
                <a:latin typeface="Arial Narrow" pitchFamily="34" charset="0"/>
              </a:rPr>
              <a:t> we have made more closely</a:t>
            </a:r>
          </a:p>
        </p:txBody>
      </p:sp>
    </p:spTree>
    <p:extLst>
      <p:ext uri="{BB962C8B-B14F-4D97-AF65-F5344CB8AC3E}">
        <p14:creationId xmlns="" xmlns:p14="http://schemas.microsoft.com/office/powerpoint/2010/main" val="220626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7502" y="2347079"/>
            <a:ext cx="8702237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Additional assumptions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(from predator-prey models):</a:t>
            </a:r>
          </a:p>
          <a:p>
            <a:pPr marL="0" lvl="2"/>
            <a:endParaRPr lang="en-US" sz="22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consumer populations </a:t>
            </a:r>
            <a:r>
              <a:rPr lang="en-US" sz="2200" b="1" dirty="0">
                <a:latin typeface="Arial Narrow" pitchFamily="34" charset="0"/>
              </a:rPr>
              <a:t>cannot exist if there are no </a:t>
            </a:r>
            <a:r>
              <a:rPr lang="en-US" sz="2200" b="1" dirty="0" smtClean="0">
                <a:latin typeface="Arial Narrow" pitchFamily="34" charset="0"/>
              </a:rPr>
              <a:t>resources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latin typeface="Arial Narrow" pitchFamily="34" charset="0"/>
              </a:rPr>
              <a:t>In the absence of </a:t>
            </a:r>
            <a:r>
              <a:rPr lang="en-US" sz="2200" b="1" u="sng" dirty="0" smtClean="0">
                <a:latin typeface="Arial Narrow" pitchFamily="34" charset="0"/>
              </a:rPr>
              <a:t>both</a:t>
            </a:r>
            <a:r>
              <a:rPr lang="en-US" sz="2200" b="1" dirty="0" smtClean="0">
                <a:latin typeface="Arial Narrow" pitchFamily="34" charset="0"/>
              </a:rPr>
              <a:t> consumers, </a:t>
            </a:r>
            <a:r>
              <a:rPr lang="en-US" sz="2200" b="1" dirty="0">
                <a:latin typeface="Arial Narrow" pitchFamily="34" charset="0"/>
              </a:rPr>
              <a:t>the </a:t>
            </a:r>
            <a:r>
              <a:rPr lang="en-US" sz="2200" b="1" dirty="0" smtClean="0">
                <a:latin typeface="Arial Narrow" pitchFamily="34" charset="0"/>
              </a:rPr>
              <a:t>resources </a:t>
            </a:r>
            <a:r>
              <a:rPr lang="en-US" sz="2200" b="1" dirty="0">
                <a:latin typeface="Arial Narrow" pitchFamily="34" charset="0"/>
              </a:rPr>
              <a:t>grow </a:t>
            </a:r>
            <a:r>
              <a:rPr lang="en-US" sz="2200" b="1" dirty="0" smtClean="0">
                <a:latin typeface="Arial Narrow" pitchFamily="34" charset="0"/>
              </a:rPr>
              <a:t>exponentially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Consumers </a:t>
            </a:r>
            <a:r>
              <a:rPr lang="en-US" sz="2200" b="1" dirty="0">
                <a:latin typeface="Arial Narrow" pitchFamily="34" charset="0"/>
              </a:rPr>
              <a:t>encounter prey randomly (“well-mixed” environment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Consumers </a:t>
            </a:r>
            <a:r>
              <a:rPr lang="en-US" sz="2200" b="1" dirty="0">
                <a:latin typeface="Arial Narrow" pitchFamily="34" charset="0"/>
              </a:rPr>
              <a:t>are </a:t>
            </a:r>
            <a:r>
              <a:rPr lang="en-US" sz="2200" b="1" dirty="0" smtClean="0">
                <a:latin typeface="Arial Narrow" pitchFamily="34" charset="0"/>
              </a:rPr>
              <a:t>insatiable (Type I functional response)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latin typeface="Arial Narrow" pitchFamily="34" charset="0"/>
              </a:rPr>
              <a:t>No age / stage </a:t>
            </a:r>
            <a:r>
              <a:rPr lang="en-US" sz="2200" b="1" dirty="0" smtClean="0">
                <a:latin typeface="Arial Narrow" pitchFamily="34" charset="0"/>
              </a:rPr>
              <a:t>structure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Consumers </a:t>
            </a:r>
            <a:r>
              <a:rPr lang="en-US" sz="2200" b="1" dirty="0">
                <a:latin typeface="Arial Narrow" pitchFamily="34" charset="0"/>
              </a:rPr>
              <a:t>do not interact with each other except through consumption</a:t>
            </a:r>
          </a:p>
          <a:p>
            <a:pPr marL="0" lvl="2"/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   (</a:t>
            </a:r>
            <a:r>
              <a:rPr lang="en-US" sz="2200" b="1" dirty="0">
                <a:latin typeface="Arial Narrow" pitchFamily="34" charset="0"/>
              </a:rPr>
              <a:t>i.e., </a:t>
            </a:r>
            <a:r>
              <a:rPr lang="en-US" sz="2200" b="1" dirty="0" smtClean="0">
                <a:latin typeface="Arial Narrow" pitchFamily="34" charset="0"/>
              </a:rPr>
              <a:t>exploitative competition)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2000" y="794355"/>
            <a:ext cx="4292222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3532" y="854074"/>
            <a:ext cx="1490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1: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68668" y="830614"/>
            <a:ext cx="29005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1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– d</a:t>
            </a:r>
            <a:r>
              <a:rPr lang="en-US" sz="2200" b="1" baseline="-25000" dirty="0"/>
              <a:t>1</a:t>
            </a:r>
            <a:r>
              <a:rPr lang="en-US" sz="2200" b="1" dirty="0" smtClean="0"/>
              <a:t>P</a:t>
            </a:r>
            <a:r>
              <a:rPr lang="en-US" sz="2200" b="1" baseline="-25000" dirty="0" smtClean="0"/>
              <a:t>1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61336" y="794355"/>
            <a:ext cx="4288536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726702" y="854074"/>
            <a:ext cx="1855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2: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88268" y="830614"/>
            <a:ext cx="297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2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– d</a:t>
            </a:r>
            <a:r>
              <a:rPr lang="en-US" sz="2200" b="1" baseline="-25000" dirty="0"/>
              <a:t>2</a:t>
            </a:r>
            <a:r>
              <a:rPr lang="en-US" sz="2200" b="1" dirty="0" smtClean="0"/>
              <a:t>P</a:t>
            </a:r>
            <a:r>
              <a:rPr lang="en-US" sz="2200" b="1" baseline="-25000" dirty="0" smtClean="0"/>
              <a:t>2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65990" y="1447800"/>
            <a:ext cx="5443552" cy="54864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028498" y="1518226"/>
            <a:ext cx="14005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Resource: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81493" y="1502837"/>
            <a:ext cx="400313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err="1" smtClean="0">
                <a:cs typeface="Arial" pitchFamily="34" charset="0"/>
              </a:rPr>
              <a:t>dR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</a:t>
            </a:r>
            <a:r>
              <a:rPr lang="en-US" sz="2200" b="1" dirty="0" err="1" smtClean="0"/>
              <a:t>b</a:t>
            </a:r>
            <a:r>
              <a:rPr lang="en-US" sz="2200" b="1" baseline="-25000" dirty="0" err="1"/>
              <a:t>r</a:t>
            </a:r>
            <a:r>
              <a:rPr lang="en-US" sz="2200" b="1" dirty="0" err="1" smtClean="0"/>
              <a:t>R</a:t>
            </a:r>
            <a:r>
              <a:rPr lang="en-US" sz="2200" b="1" dirty="0" smtClean="0"/>
              <a:t> </a:t>
            </a:r>
            <a:r>
              <a:rPr lang="en-US" sz="2200" b="1" dirty="0"/>
              <a:t>- </a:t>
            </a:r>
            <a:r>
              <a:rPr lang="en-US" sz="2200" b="1" dirty="0" err="1" smtClean="0"/>
              <a:t>d</a:t>
            </a:r>
            <a:r>
              <a:rPr lang="en-US" sz="2200" b="1" baseline="-25000" dirty="0" err="1"/>
              <a:t>r</a:t>
            </a:r>
            <a:r>
              <a:rPr lang="en-US" sz="2200" b="1" dirty="0" err="1" smtClean="0"/>
              <a:t>R</a:t>
            </a:r>
            <a:r>
              <a:rPr lang="en-US" sz="2200" b="1" dirty="0" smtClean="0"/>
              <a:t> – a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– a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2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Competition Equation Assumptions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9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7502" y="2347079"/>
            <a:ext cx="8702237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u="sng" dirty="0" smtClean="0">
                <a:latin typeface="Arial Narrow" pitchFamily="34" charset="0"/>
              </a:rPr>
              <a:t>Additional assumptions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(from predator-prey models):</a:t>
            </a:r>
          </a:p>
          <a:p>
            <a:pPr marL="0" lvl="2"/>
            <a:endParaRPr lang="en-US" sz="22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The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consumer populations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cannot exist if there are no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resources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In the absence of </a:t>
            </a:r>
            <a:r>
              <a:rPr lang="en-US" sz="2200" b="1" u="sng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both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consumers,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the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resources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grow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exponentially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Consumers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encounter prey randomly (“well-mixed” environment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)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Consumers </a:t>
            </a:r>
            <a:r>
              <a:rPr lang="en-US" sz="2200" b="1" dirty="0">
                <a:latin typeface="Arial Narrow" pitchFamily="34" charset="0"/>
              </a:rPr>
              <a:t>are </a:t>
            </a:r>
            <a:r>
              <a:rPr lang="en-US" sz="2200" b="1" dirty="0" smtClean="0">
                <a:latin typeface="Arial Narrow" pitchFamily="34" charset="0"/>
              </a:rPr>
              <a:t>insatiable (Type I functional response)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No age / stage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structure</a:t>
            </a:r>
          </a:p>
          <a:p>
            <a:pPr marL="457200" lvl="2" indent="-457200">
              <a:buFont typeface="+mj-lt"/>
              <a:buAutoNum type="arabicPeriod"/>
            </a:pPr>
            <a:endParaRPr lang="en-US" sz="500" b="1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  <a:p>
            <a:pPr marL="457200" lvl="2" indent="-457200">
              <a:buFont typeface="+mj-lt"/>
              <a:buAutoNum type="arabicPeriod"/>
            </a:pP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Consumers 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do not interact with each other except through consumption</a:t>
            </a:r>
          </a:p>
          <a:p>
            <a:pPr marL="0" lvl="2"/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     (</a:t>
            </a:r>
            <a:r>
              <a:rPr lang="en-US" sz="2200" b="1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i.e.,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exploitative competition)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2000" y="794355"/>
            <a:ext cx="4292222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3532" y="854074"/>
            <a:ext cx="1490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1: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68668" y="830614"/>
            <a:ext cx="29005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1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– d</a:t>
            </a:r>
            <a:r>
              <a:rPr lang="en-US" sz="2200" b="1" baseline="-25000" dirty="0"/>
              <a:t>1</a:t>
            </a:r>
            <a:r>
              <a:rPr lang="en-US" sz="2200" b="1" dirty="0" smtClean="0"/>
              <a:t>P</a:t>
            </a:r>
            <a:r>
              <a:rPr lang="en-US" sz="2200" b="1" baseline="-25000" dirty="0" smtClean="0"/>
              <a:t>1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61336" y="794355"/>
            <a:ext cx="4288536" cy="548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726702" y="854074"/>
            <a:ext cx="1855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Predator 2: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88268" y="830614"/>
            <a:ext cx="297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smtClean="0">
                <a:cs typeface="Arial" pitchFamily="34" charset="0"/>
              </a:rPr>
              <a:t>dP</a:t>
            </a:r>
            <a:r>
              <a:rPr lang="en-US" sz="2200" b="1" baseline="-25000" dirty="0" smtClean="0">
                <a:cs typeface="Arial" pitchFamily="34" charset="0"/>
              </a:rPr>
              <a:t>2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a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– d</a:t>
            </a:r>
            <a:r>
              <a:rPr lang="en-US" sz="2200" b="1" baseline="-25000" dirty="0"/>
              <a:t>2</a:t>
            </a:r>
            <a:r>
              <a:rPr lang="en-US" sz="2200" b="1" dirty="0" smtClean="0"/>
              <a:t>P</a:t>
            </a:r>
            <a:r>
              <a:rPr lang="en-US" sz="2200" b="1" baseline="-25000" dirty="0" smtClean="0"/>
              <a:t>2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65990" y="1447800"/>
            <a:ext cx="5443552" cy="54864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028498" y="1518226"/>
            <a:ext cx="14005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50" b="1" dirty="0" smtClean="0">
                <a:latin typeface="Arial Narrow" pitchFamily="34" charset="0"/>
              </a:rPr>
              <a:t>Resource: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281493" y="1502837"/>
            <a:ext cx="400313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200" b="1" dirty="0" err="1" smtClean="0">
                <a:cs typeface="Arial" pitchFamily="34" charset="0"/>
              </a:rPr>
              <a:t>dR</a:t>
            </a:r>
            <a:r>
              <a:rPr lang="en-US" sz="2200" b="1" dirty="0" smtClean="0">
                <a:cs typeface="Arial" pitchFamily="34" charset="0"/>
              </a:rPr>
              <a:t>/</a:t>
            </a:r>
            <a:r>
              <a:rPr lang="en-US" sz="2200" b="1" dirty="0" err="1" smtClean="0">
                <a:cs typeface="Arial" pitchFamily="34" charset="0"/>
              </a:rPr>
              <a:t>dt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200" b="1" dirty="0" smtClean="0"/>
              <a:t>= </a:t>
            </a:r>
            <a:r>
              <a:rPr lang="en-US" sz="2200" b="1" dirty="0" err="1" smtClean="0"/>
              <a:t>b</a:t>
            </a:r>
            <a:r>
              <a:rPr lang="en-US" sz="2200" b="1" baseline="-25000" dirty="0" err="1"/>
              <a:t>r</a:t>
            </a:r>
            <a:r>
              <a:rPr lang="en-US" sz="2200" b="1" dirty="0" err="1" smtClean="0"/>
              <a:t>R</a:t>
            </a:r>
            <a:r>
              <a:rPr lang="en-US" sz="2200" b="1" dirty="0" smtClean="0"/>
              <a:t> </a:t>
            </a:r>
            <a:r>
              <a:rPr lang="en-US" sz="2200" b="1" dirty="0"/>
              <a:t>- </a:t>
            </a:r>
            <a:r>
              <a:rPr lang="en-US" sz="2200" b="1" dirty="0" err="1" smtClean="0"/>
              <a:t>d</a:t>
            </a:r>
            <a:r>
              <a:rPr lang="en-US" sz="2200" b="1" baseline="-25000" dirty="0" err="1"/>
              <a:t>r</a:t>
            </a:r>
            <a:r>
              <a:rPr lang="en-US" sz="2200" b="1" dirty="0" err="1" smtClean="0"/>
              <a:t>R</a:t>
            </a:r>
            <a:r>
              <a:rPr lang="en-US" sz="2200" b="1" dirty="0" smtClean="0"/>
              <a:t> – a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 – a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RP</a:t>
            </a:r>
            <a:r>
              <a:rPr lang="en-US" sz="2200" b="1" baseline="-25000" dirty="0" smtClean="0"/>
              <a:t>2</a:t>
            </a:r>
            <a:endParaRPr lang="en-US" sz="2200" b="1" baseline="-250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Competition Equation Assumptions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91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4732" y="814742"/>
            <a:ext cx="8794536" cy="64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4504" y="933021"/>
            <a:ext cx="8494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200" b="1" dirty="0" smtClean="0">
                <a:latin typeface="Arial Narrow" pitchFamily="34" charset="0"/>
              </a:rPr>
              <a:t>Assumption 4: Consumers </a:t>
            </a:r>
            <a:r>
              <a:rPr lang="en-US" sz="2200" b="1" dirty="0">
                <a:latin typeface="Arial Narrow" pitchFamily="34" charset="0"/>
              </a:rPr>
              <a:t>are insatiable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2464" y="1537136"/>
            <a:ext cx="8588268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i.e., consumers eat the </a:t>
            </a:r>
            <a:r>
              <a:rPr lang="en-US" sz="2200" b="1" dirty="0">
                <a:latin typeface="Arial Narrow" pitchFamily="34" charset="0"/>
              </a:rPr>
              <a:t>same </a:t>
            </a:r>
            <a:r>
              <a:rPr lang="en-US" sz="2200" b="1" u="sng" dirty="0">
                <a:latin typeface="Arial Narrow" pitchFamily="34" charset="0"/>
              </a:rPr>
              <a:t>proportion</a:t>
            </a:r>
            <a:r>
              <a:rPr lang="en-US" sz="2200" b="1" dirty="0">
                <a:latin typeface="Arial Narrow" pitchFamily="34" charset="0"/>
              </a:rPr>
              <a:t> of the </a:t>
            </a:r>
            <a:r>
              <a:rPr lang="en-US" sz="2200" b="1" dirty="0" smtClean="0">
                <a:latin typeface="Arial Narrow" pitchFamily="34" charset="0"/>
              </a:rPr>
              <a:t>resource </a:t>
            </a:r>
            <a:r>
              <a:rPr lang="en-US" sz="2200" b="1" dirty="0">
                <a:latin typeface="Arial Narrow" pitchFamily="34" charset="0"/>
              </a:rPr>
              <a:t>population (</a:t>
            </a:r>
            <a:r>
              <a:rPr lang="en-US" sz="2300" b="1" dirty="0" smtClean="0">
                <a:latin typeface="+mj-lt"/>
              </a:rPr>
              <a:t>a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1"/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   no matter </a:t>
            </a:r>
            <a:r>
              <a:rPr lang="en-US" sz="2200" b="1" dirty="0">
                <a:latin typeface="Arial Narrow" pitchFamily="34" charset="0"/>
              </a:rPr>
              <a:t>how many </a:t>
            </a:r>
            <a:r>
              <a:rPr lang="en-US" sz="2200" b="1" dirty="0" smtClean="0">
                <a:latin typeface="Arial Narrow" pitchFamily="34" charset="0"/>
              </a:rPr>
              <a:t>resources (R) there are</a:t>
            </a:r>
          </a:p>
          <a:p>
            <a:pPr marL="0" lvl="1"/>
            <a:r>
              <a:rPr lang="en-US" sz="2200" b="1" dirty="0" smtClean="0">
                <a:latin typeface="Arial Narrow" pitchFamily="34" charset="0"/>
              </a:rPr>
              <a:t>      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200" b="1" dirty="0" smtClean="0">
                <a:latin typeface="Arial Narrow" pitchFamily="34" charset="0"/>
              </a:rPr>
              <a:t>Type </a:t>
            </a:r>
            <a:r>
              <a:rPr lang="en-US" sz="2200" b="1" dirty="0">
                <a:latin typeface="Arial Narrow" pitchFamily="34" charset="0"/>
              </a:rPr>
              <a:t>I</a:t>
            </a:r>
            <a:r>
              <a:rPr lang="en-US" sz="2200" b="1" dirty="0" smtClean="0">
                <a:latin typeface="Arial Narrow" pitchFamily="34" charset="0"/>
              </a:rPr>
              <a:t> functional response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38200" y="3922334"/>
            <a:ext cx="2734561" cy="2170194"/>
            <a:chOff x="3209039" y="4535406"/>
            <a:chExt cx="2734561" cy="2170194"/>
          </a:xfrm>
        </p:grpSpPr>
        <p:sp>
          <p:nvSpPr>
            <p:cNvPr id="55" name="Rectangle 54"/>
            <p:cNvSpPr/>
            <p:nvPr/>
          </p:nvSpPr>
          <p:spPr>
            <a:xfrm>
              <a:off x="3209039" y="4648200"/>
              <a:ext cx="2734561" cy="2057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40061" y="6274713"/>
              <a:ext cx="762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200" b="1" dirty="0" smtClean="0">
                  <a:latin typeface="+mj-lt"/>
                </a:rPr>
                <a:t>R</a:t>
              </a:r>
              <a:endParaRPr lang="en-US" sz="2200" b="1" baseline="-25000" dirty="0" smtClean="0">
                <a:latin typeface="+mj-lt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09039" y="5347306"/>
              <a:ext cx="76170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200" b="1" dirty="0" err="1" smtClean="0">
                  <a:latin typeface="+mj-lt"/>
                </a:rPr>
                <a:t>aR</a:t>
              </a:r>
              <a:endParaRPr lang="en-US" sz="2200" b="1" baseline="-25000" dirty="0" smtClean="0">
                <a:latin typeface="+mj-lt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4066465" y="4788738"/>
              <a:ext cx="2" cy="14290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4066467" y="6217799"/>
              <a:ext cx="1666364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 rot="16200000">
              <a:off x="3587894" y="5827244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latin typeface="Arial Narrow" pitchFamily="34" charset="0"/>
                </a:rPr>
                <a:t>low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883069" y="6167912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70831" y="6171305"/>
              <a:ext cx="9412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latin typeface="Arial Narrow" pitchFamily="34" charset="0"/>
                </a:rPr>
                <a:t>many</a:t>
              </a: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371220" y="4805970"/>
              <a:ext cx="9412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latin typeface="Arial Narrow" pitchFamily="34" charset="0"/>
                </a:rPr>
                <a:t>high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V="1">
            <a:off x="1799728" y="4482573"/>
            <a:ext cx="1409864" cy="10287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766615" y="4035191"/>
            <a:ext cx="4433913" cy="472440"/>
            <a:chOff x="4100487" y="4254127"/>
            <a:chExt cx="4433913" cy="472440"/>
          </a:xfrm>
        </p:grpSpPr>
        <p:sp>
          <p:nvSpPr>
            <p:cNvPr id="65" name="Rectangle 64"/>
            <p:cNvSpPr/>
            <p:nvPr/>
          </p:nvSpPr>
          <p:spPr>
            <a:xfrm>
              <a:off x="4100487" y="4254127"/>
              <a:ext cx="4433913" cy="472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81730" y="4267775"/>
              <a:ext cx="427142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ctr">
                <a:buFont typeface="Wingdings" pitchFamily="2" charset="2"/>
                <a:buChar char="à"/>
              </a:pPr>
              <a:r>
                <a:rPr lang="en-US" sz="2200" b="1" dirty="0" smtClean="0">
                  <a:latin typeface="Arial Narrow" pitchFamily="34" charset="0"/>
                </a:rPr>
                <a:t>Type I functional response (linear)</a:t>
              </a:r>
              <a:endParaRPr lang="en-US" sz="2200" b="1" dirty="0">
                <a:latin typeface="Arial Narrow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67280" y="4732726"/>
            <a:ext cx="4433913" cy="1008676"/>
            <a:chOff x="4101152" y="3656262"/>
            <a:chExt cx="4433913" cy="1008676"/>
          </a:xfrm>
        </p:grpSpPr>
        <p:sp>
          <p:nvSpPr>
            <p:cNvPr id="67" name="Rectangle 66"/>
            <p:cNvSpPr/>
            <p:nvPr/>
          </p:nvSpPr>
          <p:spPr>
            <a:xfrm>
              <a:off x="4101152" y="3656262"/>
              <a:ext cx="4433913" cy="472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209026" y="3656262"/>
              <a:ext cx="350198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ctr">
                <a:buFont typeface="Wingdings" pitchFamily="2" charset="2"/>
                <a:buChar char="à"/>
              </a:pPr>
              <a:r>
                <a:rPr lang="en-US" sz="2200" b="1" dirty="0" smtClean="0">
                  <a:latin typeface="Arial Narrow" pitchFamily="34" charset="0"/>
                </a:rPr>
                <a:t>Type II functional response</a:t>
              </a:r>
              <a:endParaRPr lang="en-US" sz="2200" b="1" dirty="0">
                <a:latin typeface="Arial Narrow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4181730" y="4449495"/>
              <a:ext cx="77127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4953000" y="4234051"/>
              <a:ext cx="115929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Satiation</a:t>
              </a:r>
              <a:endParaRPr lang="en-US" sz="2200" b="1" dirty="0">
                <a:latin typeface="Arial Narrow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91164" y="4958322"/>
            <a:ext cx="1554480" cy="551647"/>
            <a:chOff x="2125036" y="3818794"/>
            <a:chExt cx="1554480" cy="551647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2125036" y="3818794"/>
              <a:ext cx="155448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2137021" y="3858143"/>
              <a:ext cx="1514246" cy="512298"/>
            </a:xfrm>
            <a:custGeom>
              <a:avLst/>
              <a:gdLst>
                <a:gd name="connsiteX0" fmla="*/ 0 w 1514246"/>
                <a:gd name="connsiteY0" fmla="*/ 512298 h 512298"/>
                <a:gd name="connsiteX1" fmla="*/ 365760 w 1514246"/>
                <a:gd name="connsiteY1" fmla="*/ 256266 h 512298"/>
                <a:gd name="connsiteX2" fmla="*/ 724204 w 1514246"/>
                <a:gd name="connsiteY2" fmla="*/ 95332 h 512298"/>
                <a:gd name="connsiteX3" fmla="*/ 1031443 w 1514246"/>
                <a:gd name="connsiteY3" fmla="*/ 14864 h 512298"/>
                <a:gd name="connsiteX4" fmla="*/ 1514246 w 1514246"/>
                <a:gd name="connsiteY4" fmla="*/ 234 h 51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4246" h="512298">
                  <a:moveTo>
                    <a:pt x="0" y="512298"/>
                  </a:moveTo>
                  <a:cubicBezTo>
                    <a:pt x="122529" y="419029"/>
                    <a:pt x="245059" y="325760"/>
                    <a:pt x="365760" y="256266"/>
                  </a:cubicBezTo>
                  <a:cubicBezTo>
                    <a:pt x="486461" y="186772"/>
                    <a:pt x="613257" y="135566"/>
                    <a:pt x="724204" y="95332"/>
                  </a:cubicBezTo>
                  <a:cubicBezTo>
                    <a:pt x="835151" y="55098"/>
                    <a:pt x="899769" y="30714"/>
                    <a:pt x="1031443" y="14864"/>
                  </a:cubicBezTo>
                  <a:cubicBezTo>
                    <a:pt x="1163117" y="-986"/>
                    <a:pt x="1338681" y="-376"/>
                    <a:pt x="1514246" y="234"/>
                  </a:cubicBezTo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420408" y="2698532"/>
            <a:ext cx="81901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 smtClean="0">
                <a:latin typeface="Arial Narrow" pitchFamily="34" charset="0"/>
              </a:rPr>
              <a:t>To relax assumption, we can make the consumer feeding rate (</a:t>
            </a:r>
            <a:r>
              <a:rPr lang="en-US" sz="2200" b="1" dirty="0" err="1" smtClean="0">
                <a:latin typeface="Arial Narrow" pitchFamily="34" charset="0"/>
              </a:rPr>
              <a:t>aR</a:t>
            </a:r>
            <a:r>
              <a:rPr lang="en-US" sz="2200" b="1" dirty="0" smtClean="0">
                <a:latin typeface="Arial Narrow" pitchFamily="34" charset="0"/>
              </a:rPr>
              <a:t>)</a:t>
            </a:r>
          </a:p>
          <a:p>
            <a:pPr marL="0" lvl="1"/>
            <a:r>
              <a:rPr lang="en-US" sz="2200" b="1" dirty="0" smtClean="0">
                <a:latin typeface="Arial Narrow" pitchFamily="34" charset="0"/>
              </a:rPr>
              <a:t>a </a:t>
            </a:r>
            <a:r>
              <a:rPr lang="en-US" sz="2200" b="1" u="sng" dirty="0" smtClean="0">
                <a:latin typeface="Arial Narrow" pitchFamily="34" charset="0"/>
              </a:rPr>
              <a:t>saturating function</a:t>
            </a:r>
            <a:r>
              <a:rPr lang="en-US" sz="2200" b="1" dirty="0" smtClean="0">
                <a:latin typeface="Arial Narrow" pitchFamily="34" charset="0"/>
              </a:rPr>
              <a:t> of the resource abundance</a:t>
            </a:r>
          </a:p>
          <a:p>
            <a:pPr marL="0" lvl="1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     Type II functional response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810000" y="5835868"/>
            <a:ext cx="5054164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870423" y="5937826"/>
            <a:ext cx="49214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100" b="1" dirty="0" smtClean="0">
                <a:latin typeface="Arial Narrow" pitchFamily="34" charset="0"/>
              </a:rPr>
              <a:t>Let’s define an equation for Type II response</a:t>
            </a:r>
          </a:p>
        </p:txBody>
      </p:sp>
    </p:spTree>
    <p:extLst>
      <p:ext uri="{BB962C8B-B14F-4D97-AF65-F5344CB8AC3E}">
        <p14:creationId xmlns="" xmlns:p14="http://schemas.microsoft.com/office/powerpoint/2010/main" val="186713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007" y="4027438"/>
            <a:ext cx="527619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Where:	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is the maximum feeding rate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half-saturation constant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is resource abundance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0" y="4061712"/>
            <a:ext cx="1783080" cy="1051560"/>
            <a:chOff x="1371600" y="4061712"/>
            <a:chExt cx="1783080" cy="1051560"/>
          </a:xfrm>
        </p:grpSpPr>
        <p:sp>
          <p:nvSpPr>
            <p:cNvPr id="46" name="Rectangle 45"/>
            <p:cNvSpPr/>
            <p:nvPr/>
          </p:nvSpPr>
          <p:spPr>
            <a:xfrm>
              <a:off x="1371600" y="4061712"/>
              <a:ext cx="1783080" cy="10515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66196" y="4141067"/>
              <a:ext cx="1621763" cy="871944"/>
              <a:chOff x="1424002" y="4151577"/>
              <a:chExt cx="1621763" cy="87194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50469" y="4151577"/>
                <a:ext cx="1049826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05000" y="4577245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099833" y="4608777"/>
                <a:ext cx="78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424002" y="4354107"/>
                <a:ext cx="661381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f</a:t>
                </a:r>
                <a:r>
                  <a:rPr lang="en-US" sz="2300" b="1" dirty="0" smtClean="0">
                    <a:cs typeface="Arial" pitchFamily="34" charset="0"/>
                  </a:rPr>
                  <a:t>  </a:t>
                </a:r>
                <a:r>
                  <a:rPr lang="en-US" sz="2300" b="1" dirty="0" smtClean="0"/>
                  <a:t>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sp>
        <p:nvSpPr>
          <p:cNvPr id="45" name="Rectangle 44"/>
          <p:cNvSpPr/>
          <p:nvPr/>
        </p:nvSpPr>
        <p:spPr>
          <a:xfrm>
            <a:off x="220882" y="914400"/>
            <a:ext cx="870223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First, we need a new symbol for feeding rate:</a:t>
            </a:r>
          </a:p>
          <a:p>
            <a:pPr marL="0" lvl="2" algn="ctr"/>
            <a:endParaRPr lang="en-US" sz="1000" b="1" dirty="0" smtClean="0">
              <a:latin typeface="Arial Narrow" pitchFamily="34" charset="0"/>
            </a:endParaRPr>
          </a:p>
          <a:p>
            <a:pPr marL="342900" lvl="2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Feeding rate:  </a:t>
            </a:r>
            <a:r>
              <a:rPr lang="en-US" sz="2400" b="1" dirty="0" smtClean="0">
                <a:latin typeface="+mj-lt"/>
                <a:sym typeface="Wingdings" pitchFamily="2" charset="2"/>
              </a:rPr>
              <a:t>f</a:t>
            </a:r>
          </a:p>
          <a:p>
            <a:pPr marL="342900" lvl="2" indent="-342900" algn="ctr">
              <a:buFont typeface="Wingdings"/>
              <a:buChar char="à"/>
            </a:pPr>
            <a:endParaRPr lang="en-US" sz="2200" b="1" dirty="0">
              <a:latin typeface="Arial Narrow" pitchFamily="34" charset="0"/>
              <a:sym typeface="Wingdings" pitchFamily="2" charset="2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For a Type I functional response (linear):</a:t>
            </a:r>
          </a:p>
          <a:p>
            <a:pPr marL="0" lvl="2" algn="ctr"/>
            <a:endParaRPr lang="en-US" sz="1000" b="1" dirty="0" smtClean="0">
              <a:latin typeface="Arial Narrow" pitchFamily="34" charset="0"/>
              <a:sym typeface="Wingdings" pitchFamily="2" charset="2"/>
            </a:endParaRPr>
          </a:p>
          <a:p>
            <a:pPr marL="0" lvl="2" algn="ctr"/>
            <a:r>
              <a:rPr lang="en-US" sz="2400" b="1" dirty="0" smtClean="0">
                <a:latin typeface="+mj-lt"/>
                <a:sym typeface="Wingdings" pitchFamily="2" charset="2"/>
              </a:rPr>
              <a:t>f = </a:t>
            </a:r>
            <a:r>
              <a:rPr lang="en-US" sz="2400" b="1" dirty="0" err="1" smtClean="0">
                <a:latin typeface="+mj-lt"/>
                <a:sym typeface="Wingdings" pitchFamily="2" charset="2"/>
              </a:rPr>
              <a:t>aR</a:t>
            </a:r>
            <a:endParaRPr lang="en-US" sz="2400" b="1" dirty="0" smtClean="0">
              <a:latin typeface="+mj-lt"/>
              <a:sym typeface="Wingdings" pitchFamily="2" charset="2"/>
            </a:endParaRPr>
          </a:p>
          <a:p>
            <a:pPr marL="0" lvl="2" algn="ctr"/>
            <a:endParaRPr lang="en-US" sz="2200" b="1" dirty="0">
              <a:latin typeface="Arial Narrow" pitchFamily="34" charset="0"/>
              <a:sym typeface="Wingdings" pitchFamily="2" charset="2"/>
            </a:endParaRPr>
          </a:p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For a Type II functional response (saturating):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18201" y="5515828"/>
            <a:ext cx="3307599" cy="640080"/>
          </a:xfrm>
          <a:prstGeom prst="rect">
            <a:avLst/>
          </a:prstGeom>
          <a:solidFill>
            <a:srgbClr val="D6EBF2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130376" y="5617786"/>
            <a:ext cx="28832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100" b="1" dirty="0" smtClean="0">
                <a:latin typeface="Arial Narrow" pitchFamily="34" charset="0"/>
              </a:rPr>
              <a:t>Let’s look at a figure…</a:t>
            </a:r>
          </a:p>
        </p:txBody>
      </p:sp>
    </p:spTree>
    <p:extLst>
      <p:ext uri="{BB962C8B-B14F-4D97-AF65-F5344CB8AC3E}">
        <p14:creationId xmlns="" xmlns:p14="http://schemas.microsoft.com/office/powerpoint/2010/main" val="2848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7" grpId="0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7634" y="2209800"/>
            <a:ext cx="8077200" cy="32644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2664" y="92234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Adding Consumer Satiation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007" y="879144"/>
            <a:ext cx="527619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smtClean="0">
                <a:latin typeface="Arial Narrow" pitchFamily="34" charset="0"/>
              </a:rPr>
              <a:t>Where:	</a:t>
            </a:r>
            <a:r>
              <a:rPr lang="en-US" sz="2300" b="1" dirty="0" err="1" smtClean="0">
                <a:latin typeface="+mj-lt"/>
              </a:rPr>
              <a:t>f</a:t>
            </a:r>
            <a:r>
              <a:rPr lang="en-US" sz="23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is the maximum feeding rate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h</a:t>
            </a:r>
            <a:r>
              <a:rPr lang="en-US" sz="2200" b="1" dirty="0" smtClean="0">
                <a:latin typeface="Arial Narrow" pitchFamily="34" charset="0"/>
              </a:rPr>
              <a:t> is the half-saturation constant</a:t>
            </a:r>
          </a:p>
          <a:p>
            <a:pPr marL="457200" lvl="3"/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300" b="1" dirty="0" smtClean="0">
                <a:latin typeface="+mj-lt"/>
              </a:rPr>
              <a:t>R</a:t>
            </a:r>
            <a:r>
              <a:rPr lang="en-US" sz="2200" b="1" dirty="0" smtClean="0">
                <a:latin typeface="Arial Narrow" pitchFamily="34" charset="0"/>
              </a:rPr>
              <a:t> is resource abundance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71600" y="913418"/>
            <a:ext cx="1783080" cy="1051560"/>
            <a:chOff x="1371600" y="4061712"/>
            <a:chExt cx="1783080" cy="1051560"/>
          </a:xfrm>
        </p:grpSpPr>
        <p:sp>
          <p:nvSpPr>
            <p:cNvPr id="46" name="Rectangle 45"/>
            <p:cNvSpPr/>
            <p:nvPr/>
          </p:nvSpPr>
          <p:spPr>
            <a:xfrm>
              <a:off x="1371600" y="4061712"/>
              <a:ext cx="1783080" cy="10515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66196" y="4141067"/>
              <a:ext cx="1621763" cy="871944"/>
              <a:chOff x="1424002" y="4151577"/>
              <a:chExt cx="1621763" cy="87194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950469" y="4151577"/>
                <a:ext cx="1049826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err="1" smtClean="0"/>
                  <a:t>f</a:t>
                </a:r>
                <a:r>
                  <a:rPr lang="en-US" sz="2300" b="1" baseline="-25000" dirty="0" err="1" smtClean="0"/>
                  <a:t>max</a:t>
                </a:r>
                <a:r>
                  <a:rPr lang="en-US" sz="2300" b="1" baseline="-25000" dirty="0" smtClean="0"/>
                  <a:t> </a:t>
                </a:r>
                <a:r>
                  <a:rPr lang="en-US" sz="2300" b="1" dirty="0" smtClean="0"/>
                  <a:t>R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905000" y="4577245"/>
                <a:ext cx="1140765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R + h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099833" y="4608777"/>
                <a:ext cx="78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424002" y="4354107"/>
                <a:ext cx="661381" cy="446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2300" b="1" dirty="0" smtClean="0"/>
                  <a:t>f</a:t>
                </a:r>
                <a:r>
                  <a:rPr lang="en-US" sz="2300" b="1" dirty="0" smtClean="0">
                    <a:cs typeface="Arial" pitchFamily="34" charset="0"/>
                  </a:rPr>
                  <a:t>  </a:t>
                </a:r>
                <a:r>
                  <a:rPr lang="en-US" sz="2300" b="1" dirty="0" smtClean="0"/>
                  <a:t>=</a:t>
                </a:r>
                <a:endParaRPr lang="en-US" sz="2300" b="1" baseline="-25000" dirty="0" smtClean="0">
                  <a:latin typeface="+mj-lt"/>
                </a:endParaRPr>
              </a:p>
            </p:txBody>
          </p:sp>
        </p:grpSp>
      </p:grp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01925599"/>
              </p:ext>
            </p:extLst>
          </p:nvPr>
        </p:nvGraphicFramePr>
        <p:xfrm>
          <a:off x="612230" y="2367421"/>
          <a:ext cx="6382404" cy="30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637374" y="2551353"/>
            <a:ext cx="528066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54254" y="2304398"/>
            <a:ext cx="11071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200" b="1" dirty="0" err="1" smtClean="0">
                <a:latin typeface="+mj-lt"/>
              </a:rPr>
              <a:t>f</a:t>
            </a:r>
            <a:r>
              <a:rPr lang="en-US" sz="2200" b="1" baseline="-25000" dirty="0" err="1" smtClean="0">
                <a:latin typeface="+mj-lt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=  5</a:t>
            </a:r>
          </a:p>
        </p:txBody>
      </p:sp>
      <p:cxnSp>
        <p:nvCxnSpPr>
          <p:cNvPr id="9" name="Straight Arrow Connector 8"/>
          <p:cNvCxnSpPr>
            <a:stCxn id="25" idx="0"/>
          </p:cNvCxnSpPr>
          <p:nvPr/>
        </p:nvCxnSpPr>
        <p:spPr>
          <a:xfrm flipH="1" flipV="1">
            <a:off x="6826468" y="2703753"/>
            <a:ext cx="152400" cy="3398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31068" y="3043557"/>
            <a:ext cx="289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2200" b="1" dirty="0" smtClean="0">
                <a:latin typeface="Arial Narrow" pitchFamily="34" charset="0"/>
              </a:rPr>
              <a:t>Consumer feeding rate approaches </a:t>
            </a:r>
            <a:r>
              <a:rPr lang="en-US" sz="2200" b="1" dirty="0" err="1" smtClean="0">
                <a:latin typeface="Arial Narrow" pitchFamily="34" charset="0"/>
              </a:rPr>
              <a:t>f</a:t>
            </a:r>
            <a:r>
              <a:rPr lang="en-US" sz="2200" b="1" baseline="-25000" dirty="0" err="1" smtClean="0">
                <a:latin typeface="Arial Narrow" pitchFamily="34" charset="0"/>
              </a:rPr>
              <a:t>max</a:t>
            </a:r>
            <a:r>
              <a:rPr lang="en-US" sz="2200" b="1" dirty="0" smtClean="0">
                <a:latin typeface="Arial Narrow" pitchFamily="34" charset="0"/>
              </a:rPr>
              <a:t> at high resource abundance</a:t>
            </a:r>
          </a:p>
        </p:txBody>
      </p:sp>
    </p:spTree>
    <p:extLst>
      <p:ext uri="{BB962C8B-B14F-4D97-AF65-F5344CB8AC3E}">
        <p14:creationId xmlns="" xmlns:p14="http://schemas.microsoft.com/office/powerpoint/2010/main" val="344334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</TotalTime>
  <Words>2802</Words>
  <Application>Microsoft Office PowerPoint</Application>
  <PresentationFormat>On-screen Show (4:3)</PresentationFormat>
  <Paragraphs>680</Paragraphs>
  <Slides>39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Miehls, Andrea</dc:creator>
  <cp:lastModifiedBy>LaptopAdmin</cp:lastModifiedBy>
  <cp:revision>725</cp:revision>
  <dcterms:created xsi:type="dcterms:W3CDTF">2012-01-18T14:03:44Z</dcterms:created>
  <dcterms:modified xsi:type="dcterms:W3CDTF">2013-11-18T22:14:14Z</dcterms:modified>
</cp:coreProperties>
</file>