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1"/>
  </p:notesMasterIdLst>
  <p:handoutMasterIdLst>
    <p:handoutMasterId r:id="rId32"/>
  </p:handoutMasterIdLst>
  <p:sldIdLst>
    <p:sldId id="262" r:id="rId2"/>
    <p:sldId id="309" r:id="rId3"/>
    <p:sldId id="310" r:id="rId4"/>
    <p:sldId id="312" r:id="rId5"/>
    <p:sldId id="264" r:id="rId6"/>
    <p:sldId id="265" r:id="rId7"/>
    <p:sldId id="266" r:id="rId8"/>
    <p:sldId id="267" r:id="rId9"/>
    <p:sldId id="269" r:id="rId10"/>
    <p:sldId id="275" r:id="rId11"/>
    <p:sldId id="295" r:id="rId12"/>
    <p:sldId id="297" r:id="rId13"/>
    <p:sldId id="277" r:id="rId14"/>
    <p:sldId id="278" r:id="rId15"/>
    <p:sldId id="279" r:id="rId16"/>
    <p:sldId id="280" r:id="rId17"/>
    <p:sldId id="281" r:id="rId18"/>
    <p:sldId id="283" r:id="rId19"/>
    <p:sldId id="282" r:id="rId20"/>
    <p:sldId id="284" r:id="rId21"/>
    <p:sldId id="285" r:id="rId22"/>
    <p:sldId id="286" r:id="rId23"/>
    <p:sldId id="287" r:id="rId24"/>
    <p:sldId id="288" r:id="rId25"/>
    <p:sldId id="289" r:id="rId26"/>
    <p:sldId id="290" r:id="rId27"/>
    <p:sldId id="291" r:id="rId28"/>
    <p:sldId id="292" r:id="rId29"/>
    <p:sldId id="293" r:id="rId30"/>
  </p:sldIdLst>
  <p:sldSz cx="9144000" cy="6858000" type="screen4x3"/>
  <p:notesSz cx="68580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C4B58"/>
    <a:srgbClr val="18414C"/>
    <a:srgbClr val="EBF6F9"/>
    <a:srgbClr val="F3F9FB"/>
    <a:srgbClr val="112D35"/>
    <a:srgbClr val="9933FF"/>
    <a:srgbClr val="00547E"/>
    <a:srgbClr val="000064"/>
    <a:srgbClr val="63A6CF"/>
    <a:srgbClr val="66CC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64" autoAdjust="0"/>
    <p:restoredTop sz="88810" autoAdjust="0"/>
  </p:normalViewPr>
  <p:slideViewPr>
    <p:cSldViewPr>
      <p:cViewPr>
        <p:scale>
          <a:sx n="60" d="100"/>
          <a:sy n="60" d="100"/>
        </p:scale>
        <p:origin x="-1746" y="-46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9FA4B1C-258B-46A1-8275-B61B03884FB5}" type="datetimeFigureOut">
              <a:rPr lang="en-US" smtClean="0"/>
              <a:t>9/19/2013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829967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692AA02-5520-4094-9864-8975EC995B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610099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2CD161E-CF87-4295-8BBA-E14C65E3E1E1}" type="datetimeFigureOut">
              <a:rPr lang="en-US" smtClean="0"/>
              <a:t>9/19/2013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049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15790"/>
            <a:ext cx="5486400" cy="418338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829967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FC82132-8101-4721-A024-5DF1371802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77085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C82132-8101-4721-A024-5DF1371802BD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501306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C82132-8101-4721-A024-5DF1371802BD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501306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Working</a:t>
            </a:r>
            <a:r>
              <a:rPr lang="en-US" baseline="0" dirty="0" smtClean="0"/>
              <a:t> with </a:t>
            </a:r>
            <a:r>
              <a:rPr lang="en-US" u="sng" baseline="0" dirty="0" smtClean="0"/>
              <a:t>individuals</a:t>
            </a:r>
            <a:r>
              <a:rPr lang="en-US" baseline="0" dirty="0" smtClean="0"/>
              <a:t> has certain mathematical consequences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C82132-8101-4721-A024-5DF1371802BD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501306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C82132-8101-4721-A024-5DF1371802BD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501306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C82132-8101-4721-A024-5DF1371802BD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501306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C82132-8101-4721-A024-5DF1371802BD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501306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C82132-8101-4721-A024-5DF1371802BD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501306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C82132-8101-4721-A024-5DF1371802BD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501306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C82132-8101-4721-A024-5DF1371802BD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501306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C82132-8101-4721-A024-5DF1371802BD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501306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C82132-8101-4721-A024-5DF1371802BD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501306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C82132-8101-4721-A024-5DF1371802BD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501306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C82132-8101-4721-A024-5DF1371802BD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501306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C82132-8101-4721-A024-5DF1371802BD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5013064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C82132-8101-4721-A024-5DF1371802BD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5013064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C82132-8101-4721-A024-5DF1371802BD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5013064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C82132-8101-4721-A024-5DF1371802BD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501306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C82132-8101-4721-A024-5DF1371802BD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501306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C82132-8101-4721-A024-5DF1371802BD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501306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C82132-8101-4721-A024-5DF1371802BD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501306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C82132-8101-4721-A024-5DF1371802BD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501306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C82132-8101-4721-A024-5DF1371802BD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501306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C82132-8101-4721-A024-5DF1371802BD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501306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C82132-8101-4721-A024-5DF1371802BD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50130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 userDrawn="1"/>
        </p:nvCxnSpPr>
        <p:spPr>
          <a:xfrm>
            <a:off x="0" y="747252"/>
            <a:ext cx="9144000" cy="0"/>
          </a:xfrm>
          <a:prstGeom prst="line">
            <a:avLst/>
          </a:prstGeom>
          <a:ln w="63500">
            <a:solidFill>
              <a:schemeClr val="accent5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/>
          <p:cNvSpPr/>
          <p:nvPr userDrawn="1"/>
        </p:nvSpPr>
        <p:spPr>
          <a:xfrm>
            <a:off x="7848600" y="457200"/>
            <a:ext cx="1295400" cy="533400"/>
          </a:xfrm>
          <a:prstGeom prst="rect">
            <a:avLst/>
          </a:prstGeom>
          <a:solidFill>
            <a:srgbClr val="1C4B5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b="1">
                <a:latin typeface="Arial Narrow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 b="1">
                <a:solidFill>
                  <a:schemeClr val="tx1">
                    <a:tint val="75000"/>
                  </a:schemeClr>
                </a:solidFill>
                <a:latin typeface="Arial Narrow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7ED0B0-45FE-4C6B-B1B0-58611179683F}" type="datetimeFigureOut">
              <a:rPr lang="en-US" smtClean="0"/>
              <a:t>9/19/2013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71BA29-2A07-4225-8297-8E1A1C961E26}" type="slidenum">
              <a:rPr lang="en-US" smtClean="0"/>
              <a:t>‹#›</a:t>
            </a:fld>
            <a:endParaRPr lang="en-US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347124">
            <a:off x="7799274" y="107070"/>
            <a:ext cx="1246174" cy="996696"/>
          </a:xfrm>
          <a:prstGeom prst="snip2DiagRect">
            <a:avLst>
              <a:gd name="adj1" fmla="val 25851"/>
              <a:gd name="adj2" fmla="val 13213"/>
            </a:avLst>
          </a:prstGeom>
        </p:spPr>
      </p:pic>
      <p:sp>
        <p:nvSpPr>
          <p:cNvPr id="7" name="Rectangle 3"/>
          <p:cNvSpPr>
            <a:spLocks noChangeArrowheads="1"/>
          </p:cNvSpPr>
          <p:nvPr userDrawn="1"/>
        </p:nvSpPr>
        <p:spPr bwMode="auto">
          <a:xfrm>
            <a:off x="0" y="0"/>
            <a:ext cx="9144000" cy="6858000"/>
          </a:xfrm>
          <a:prstGeom prst="rect">
            <a:avLst/>
          </a:prstGeom>
          <a:noFill/>
          <a:ln w="76200">
            <a:solidFill>
              <a:schemeClr val="accent5">
                <a:lumMod val="20000"/>
                <a:lumOff val="80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l"/>
            <a:endParaRPr lang="en-US" u="none"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8471823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7ED0B0-45FE-4C6B-B1B0-58611179683F}" type="datetimeFigureOut">
              <a:rPr lang="en-US" smtClean="0"/>
              <a:t>9/19/2013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71BA29-2A07-4225-8297-8E1A1C961E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63177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7ED0B0-45FE-4C6B-B1B0-58611179683F}" type="datetimeFigureOut">
              <a:rPr lang="en-US" smtClean="0"/>
              <a:t>9/19/2013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71BA29-2A07-4225-8297-8E1A1C961E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20371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7ED0B0-45FE-4C6B-B1B0-58611179683F}" type="datetimeFigureOut">
              <a:rPr lang="en-US" smtClean="0"/>
              <a:t>9/19/2013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71BA29-2A07-4225-8297-8E1A1C961E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092340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7ED0B0-45FE-4C6B-B1B0-58611179683F}" type="datetimeFigureOut">
              <a:rPr lang="en-US" smtClean="0"/>
              <a:t>9/19/2013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71BA29-2A07-4225-8297-8E1A1C961E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80038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7ED0B0-45FE-4C6B-B1B0-58611179683F}" type="datetimeFigureOut">
              <a:rPr lang="en-US" smtClean="0"/>
              <a:t>9/19/2013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71BA29-2A07-4225-8297-8E1A1C961E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262372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7ED0B0-45FE-4C6B-B1B0-58611179683F}" type="datetimeFigureOut">
              <a:rPr lang="en-US" smtClean="0"/>
              <a:t>9/19/2013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71BA29-2A07-4225-8297-8E1A1C961E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317205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7ED0B0-45FE-4C6B-B1B0-58611179683F}" type="datetimeFigureOut">
              <a:rPr lang="en-US" smtClean="0"/>
              <a:t>9/19/2013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71BA29-2A07-4225-8297-8E1A1C961E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135720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7ED0B0-45FE-4C6B-B1B0-58611179683F}" type="datetimeFigureOut">
              <a:rPr lang="en-US" smtClean="0"/>
              <a:t>9/19/2013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71BA29-2A07-4225-8297-8E1A1C961E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85337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7ED0B0-45FE-4C6B-B1B0-58611179683F}" type="datetimeFigureOut">
              <a:rPr lang="en-US" smtClean="0"/>
              <a:t>9/19/2013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71BA29-2A07-4225-8297-8E1A1C961E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82671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7ED0B0-45FE-4C6B-B1B0-58611179683F}" type="datetimeFigureOut">
              <a:rPr lang="en-US" smtClean="0"/>
              <a:t>9/19/2013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71BA29-2A07-4225-8297-8E1A1C961E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07344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C4B5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7ED0B0-45FE-4C6B-B1B0-58611179683F}" type="datetimeFigureOut">
              <a:rPr lang="en-US" smtClean="0"/>
              <a:t>9/19/2013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71BA29-2A07-4225-8297-8E1A1C961E26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0" y="747252"/>
            <a:ext cx="9144000" cy="0"/>
          </a:xfrm>
          <a:prstGeom prst="line">
            <a:avLst/>
          </a:prstGeom>
          <a:ln w="63500">
            <a:solidFill>
              <a:schemeClr val="accent5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 7"/>
          <p:cNvSpPr/>
          <p:nvPr userDrawn="1"/>
        </p:nvSpPr>
        <p:spPr>
          <a:xfrm>
            <a:off x="7848600" y="457200"/>
            <a:ext cx="1295400" cy="533400"/>
          </a:xfrm>
          <a:prstGeom prst="rect">
            <a:avLst/>
          </a:prstGeom>
          <a:solidFill>
            <a:srgbClr val="1C4B5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347124">
            <a:off x="7799274" y="107070"/>
            <a:ext cx="1246174" cy="996696"/>
          </a:xfrm>
          <a:prstGeom prst="snip2DiagRect">
            <a:avLst>
              <a:gd name="adj1" fmla="val 25851"/>
              <a:gd name="adj2" fmla="val 13213"/>
            </a:avLst>
          </a:prstGeom>
        </p:spPr>
      </p:pic>
      <p:sp>
        <p:nvSpPr>
          <p:cNvPr id="10" name="Rectangle 3"/>
          <p:cNvSpPr>
            <a:spLocks noChangeArrowheads="1"/>
          </p:cNvSpPr>
          <p:nvPr userDrawn="1"/>
        </p:nvSpPr>
        <p:spPr bwMode="auto">
          <a:xfrm>
            <a:off x="0" y="0"/>
            <a:ext cx="9144000" cy="6858000"/>
          </a:xfrm>
          <a:prstGeom prst="rect">
            <a:avLst/>
          </a:prstGeom>
          <a:noFill/>
          <a:ln w="76200">
            <a:solidFill>
              <a:schemeClr val="accent5">
                <a:lumMod val="20000"/>
                <a:lumOff val="80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l"/>
            <a:endParaRPr lang="en-US" u="none"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381363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b="1" kern="1200">
          <a:solidFill>
            <a:srgbClr val="39471D"/>
          </a:solidFill>
          <a:latin typeface="Arial Narrow" pitchFamily="34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b="1" kern="1200">
          <a:solidFill>
            <a:srgbClr val="39471D"/>
          </a:solidFill>
          <a:latin typeface="Arial Narrow" pitchFamily="34" charset="0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b="1" kern="1200">
          <a:solidFill>
            <a:srgbClr val="39471D"/>
          </a:solidFill>
          <a:latin typeface="Arial Narrow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b="1" kern="1200">
          <a:solidFill>
            <a:srgbClr val="39471D"/>
          </a:solidFill>
          <a:latin typeface="Arial Narrow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b="1" kern="1200">
          <a:solidFill>
            <a:srgbClr val="39471D"/>
          </a:solidFill>
          <a:latin typeface="Arial Narrow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b="1" kern="1200">
          <a:solidFill>
            <a:srgbClr val="39471D"/>
          </a:solidFill>
          <a:latin typeface="Arial Narrow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6" Type="http://schemas.microsoft.com/office/2007/relationships/hdphoto" Target="../media/hdphoto4.wdp"/><Relationship Id="rId5" Type="http://schemas.openxmlformats.org/officeDocument/2006/relationships/image" Target="../media/image13.png"/><Relationship Id="rId4" Type="http://schemas.microsoft.com/office/2007/relationships/hdphoto" Target="../media/hdphoto3.wdp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5" Type="http://schemas.microsoft.com/office/2007/relationships/hdphoto" Target="../media/hdphoto2.wdp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1066800" y="1418898"/>
            <a:ext cx="7086600" cy="38862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57150">
            <a:solidFill>
              <a:schemeClr val="accent5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1676400" y="2120464"/>
            <a:ext cx="60198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b="1" dirty="0" smtClean="0">
                <a:solidFill>
                  <a:srgbClr val="18414C"/>
                </a:solidFill>
                <a:latin typeface="Arial Narrow" pitchFamily="34" charset="0"/>
              </a:rPr>
              <a:t>FW364 Ecological Problem Solving </a:t>
            </a:r>
            <a:endParaRPr lang="en-US" sz="3000" b="1" dirty="0">
              <a:solidFill>
                <a:srgbClr val="18414C"/>
              </a:solidFill>
              <a:latin typeface="Arial Narrow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537307" y="3415864"/>
            <a:ext cx="6235093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b="1" dirty="0" smtClean="0">
                <a:solidFill>
                  <a:srgbClr val="18414C"/>
                </a:solidFill>
                <a:latin typeface="Arial Narrow" pitchFamily="34" charset="0"/>
              </a:rPr>
              <a:t>Class 8: Population Variation</a:t>
            </a:r>
            <a:endParaRPr lang="en-US" sz="3000" b="1" dirty="0">
              <a:solidFill>
                <a:srgbClr val="18414C"/>
              </a:solidFill>
              <a:latin typeface="Arial Narrow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514600" y="4025464"/>
            <a:ext cx="4037007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b="1" dirty="0" smtClean="0">
                <a:solidFill>
                  <a:srgbClr val="18414C"/>
                </a:solidFill>
                <a:latin typeface="Arial Narrow" pitchFamily="34" charset="0"/>
              </a:rPr>
              <a:t>September 25, 2013</a:t>
            </a:r>
            <a:endParaRPr lang="en-US" sz="3000" b="1" dirty="0">
              <a:solidFill>
                <a:srgbClr val="18414C"/>
              </a:solidFill>
              <a:latin typeface="Arial Narrow" pitchFamily="34" charset="0"/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3042939" y="3111064"/>
            <a:ext cx="3048000" cy="0"/>
          </a:xfrm>
          <a:prstGeom prst="line">
            <a:avLst/>
          </a:prstGeom>
          <a:ln w="38100">
            <a:solidFill>
              <a:schemeClr val="accent5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272612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672664" y="107732"/>
            <a:ext cx="774086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b="1" dirty="0" smtClean="0">
                <a:solidFill>
                  <a:schemeClr val="bg1"/>
                </a:solidFill>
                <a:latin typeface="Arial Narrow" pitchFamily="34" charset="0"/>
              </a:rPr>
              <a:t>Stochastic </a:t>
            </a:r>
            <a:r>
              <a:rPr lang="en-US" sz="3000" b="1" dirty="0">
                <a:solidFill>
                  <a:schemeClr val="bg1"/>
                </a:solidFill>
                <a:latin typeface="Arial Narrow" pitchFamily="34" charset="0"/>
              </a:rPr>
              <a:t>Variation</a:t>
            </a:r>
          </a:p>
        </p:txBody>
      </p:sp>
      <p:sp>
        <p:nvSpPr>
          <p:cNvPr id="2" name="Rectangle 1"/>
          <p:cNvSpPr/>
          <p:nvPr/>
        </p:nvSpPr>
        <p:spPr>
          <a:xfrm>
            <a:off x="152400" y="1295400"/>
            <a:ext cx="8915400" cy="46935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2" algn="ctr"/>
            <a:r>
              <a:rPr lang="en-US" sz="2200" b="1" dirty="0" smtClean="0">
                <a:solidFill>
                  <a:schemeClr val="bg1"/>
                </a:solidFill>
                <a:latin typeface="Arial Narrow" pitchFamily="34" charset="0"/>
              </a:rPr>
              <a:t>There </a:t>
            </a:r>
            <a:r>
              <a:rPr lang="en-US" sz="2200" b="1" dirty="0">
                <a:solidFill>
                  <a:schemeClr val="bg1"/>
                </a:solidFill>
                <a:latin typeface="Arial Narrow" pitchFamily="34" charset="0"/>
              </a:rPr>
              <a:t>is always some </a:t>
            </a:r>
            <a:r>
              <a:rPr lang="en-US" sz="2200" b="1" dirty="0">
                <a:solidFill>
                  <a:srgbClr val="FFFF00"/>
                </a:solidFill>
                <a:latin typeface="Arial Narrow" pitchFamily="34" charset="0"/>
              </a:rPr>
              <a:t>unexplained variation</a:t>
            </a:r>
            <a:r>
              <a:rPr lang="en-US" sz="2200" b="1" dirty="0">
                <a:solidFill>
                  <a:schemeClr val="bg1"/>
                </a:solidFill>
                <a:latin typeface="Arial Narrow" pitchFamily="34" charset="0"/>
              </a:rPr>
              <a:t> in natural ecological </a:t>
            </a:r>
            <a:r>
              <a:rPr lang="en-US" sz="2200" b="1" dirty="0" smtClean="0">
                <a:solidFill>
                  <a:schemeClr val="bg1"/>
                </a:solidFill>
                <a:latin typeface="Arial Narrow" pitchFamily="34" charset="0"/>
              </a:rPr>
              <a:t>systems</a:t>
            </a:r>
          </a:p>
          <a:p>
            <a:pPr marL="0" lvl="2" algn="ctr"/>
            <a:endParaRPr lang="en-US" sz="500" b="1" dirty="0" smtClean="0">
              <a:solidFill>
                <a:schemeClr val="bg1"/>
              </a:solidFill>
              <a:latin typeface="Arial Narrow" pitchFamily="34" charset="0"/>
            </a:endParaRPr>
          </a:p>
          <a:p>
            <a:pPr marL="342900" lvl="2" indent="-342900" algn="ctr">
              <a:buFont typeface="Wingdings"/>
              <a:buChar char="à"/>
            </a:pPr>
            <a:r>
              <a:rPr lang="en-US" sz="2200" b="1" dirty="0" smtClean="0">
                <a:solidFill>
                  <a:schemeClr val="bg1"/>
                </a:solidFill>
                <a:latin typeface="Arial Narrow" pitchFamily="34" charset="0"/>
                <a:sym typeface="Wingdings" pitchFamily="2" charset="2"/>
              </a:rPr>
              <a:t>C</a:t>
            </a:r>
            <a:r>
              <a:rPr lang="en-US" sz="2200" b="1" dirty="0" smtClean="0">
                <a:solidFill>
                  <a:schemeClr val="bg1"/>
                </a:solidFill>
                <a:latin typeface="Arial Narrow" pitchFamily="34" charset="0"/>
              </a:rPr>
              <a:t>an include this “</a:t>
            </a:r>
            <a:r>
              <a:rPr lang="en-US" sz="2200" b="1" dirty="0" smtClean="0">
                <a:solidFill>
                  <a:srgbClr val="FFFF00"/>
                </a:solidFill>
                <a:latin typeface="Arial Narrow" pitchFamily="34" charset="0"/>
              </a:rPr>
              <a:t>randomness</a:t>
            </a:r>
            <a:r>
              <a:rPr lang="en-US" sz="2200" b="1" dirty="0" smtClean="0">
                <a:solidFill>
                  <a:schemeClr val="bg1"/>
                </a:solidFill>
                <a:latin typeface="Arial Narrow" pitchFamily="34" charset="0"/>
              </a:rPr>
              <a:t>” (stochasticity)</a:t>
            </a:r>
          </a:p>
          <a:p>
            <a:pPr marL="0" lvl="2" algn="ctr"/>
            <a:r>
              <a:rPr lang="en-US" sz="2200" b="1" dirty="0" smtClean="0">
                <a:solidFill>
                  <a:schemeClr val="bg1"/>
                </a:solidFill>
                <a:latin typeface="Arial Narrow" pitchFamily="34" charset="0"/>
              </a:rPr>
              <a:t>into population growth models</a:t>
            </a:r>
          </a:p>
          <a:p>
            <a:pPr marL="0" lvl="2" algn="ctr"/>
            <a:endParaRPr lang="en-US" sz="2200" b="1" dirty="0" smtClean="0">
              <a:solidFill>
                <a:schemeClr val="bg1"/>
              </a:solidFill>
              <a:latin typeface="Arial Narrow" pitchFamily="34" charset="0"/>
            </a:endParaRPr>
          </a:p>
          <a:p>
            <a:pPr marL="0" lvl="2" algn="ctr"/>
            <a:r>
              <a:rPr lang="en-US" sz="2200" b="1" u="sng" dirty="0" smtClean="0">
                <a:solidFill>
                  <a:schemeClr val="bg1"/>
                </a:solidFill>
                <a:latin typeface="Arial Narrow" pitchFamily="34" charset="0"/>
              </a:rPr>
              <a:t>Change in perspective</a:t>
            </a:r>
            <a:r>
              <a:rPr lang="en-US" sz="2200" b="1" dirty="0" smtClean="0">
                <a:solidFill>
                  <a:schemeClr val="bg1"/>
                </a:solidFill>
                <a:latin typeface="Arial Narrow" pitchFamily="34" charset="0"/>
              </a:rPr>
              <a:t>:</a:t>
            </a:r>
          </a:p>
          <a:p>
            <a:pPr marL="0" lvl="2" algn="ctr"/>
            <a:endParaRPr lang="en-US" sz="1000" b="1" dirty="0">
              <a:solidFill>
                <a:schemeClr val="bg1"/>
              </a:solidFill>
              <a:latin typeface="Arial Narrow" pitchFamily="34" charset="0"/>
            </a:endParaRPr>
          </a:p>
          <a:p>
            <a:pPr marL="0" lvl="2" algn="ctr"/>
            <a:r>
              <a:rPr lang="en-US" sz="2200" b="1" dirty="0" smtClean="0">
                <a:solidFill>
                  <a:schemeClr val="bg1"/>
                </a:solidFill>
                <a:latin typeface="Arial Narrow" pitchFamily="34" charset="0"/>
              </a:rPr>
              <a:t>We </a:t>
            </a:r>
            <a:r>
              <a:rPr lang="en-US" sz="2200" b="1" dirty="0">
                <a:solidFill>
                  <a:schemeClr val="bg1"/>
                </a:solidFill>
                <a:latin typeface="Arial Narrow" pitchFamily="34" charset="0"/>
              </a:rPr>
              <a:t>are no longer </a:t>
            </a:r>
            <a:r>
              <a:rPr lang="en-US" sz="2200" b="1" u="sng" dirty="0">
                <a:solidFill>
                  <a:schemeClr val="bg1"/>
                </a:solidFill>
                <a:latin typeface="Arial Narrow" pitchFamily="34" charset="0"/>
              </a:rPr>
              <a:t>only</a:t>
            </a:r>
            <a:r>
              <a:rPr lang="en-US" sz="2200" b="1" dirty="0">
                <a:solidFill>
                  <a:schemeClr val="bg1"/>
                </a:solidFill>
                <a:latin typeface="Arial Narrow" pitchFamily="34" charset="0"/>
              </a:rPr>
              <a:t> interested in predicting </a:t>
            </a:r>
            <a:r>
              <a:rPr lang="en-US" sz="2200" b="1" dirty="0" smtClean="0">
                <a:solidFill>
                  <a:schemeClr val="bg1"/>
                </a:solidFill>
                <a:latin typeface="Arial Narrow" pitchFamily="34" charset="0"/>
              </a:rPr>
              <a:t>future population size</a:t>
            </a:r>
          </a:p>
          <a:p>
            <a:pPr marL="0" lvl="2" algn="ctr"/>
            <a:endParaRPr lang="en-US" sz="500" b="1" dirty="0">
              <a:solidFill>
                <a:schemeClr val="bg1"/>
              </a:solidFill>
              <a:latin typeface="Arial Narrow" pitchFamily="34" charset="0"/>
            </a:endParaRPr>
          </a:p>
          <a:p>
            <a:pPr marL="342900" lvl="2" indent="-342900" algn="ctr">
              <a:buFont typeface="Wingdings"/>
              <a:buChar char="à"/>
            </a:pPr>
            <a:r>
              <a:rPr lang="en-US" sz="2200" b="1" dirty="0" smtClean="0">
                <a:solidFill>
                  <a:schemeClr val="bg1"/>
                </a:solidFill>
                <a:latin typeface="Arial Narrow" pitchFamily="34" charset="0"/>
              </a:rPr>
              <a:t>also interested in </a:t>
            </a:r>
            <a:r>
              <a:rPr lang="en-US" sz="2200" b="1" dirty="0">
                <a:solidFill>
                  <a:schemeClr val="bg1"/>
                </a:solidFill>
                <a:latin typeface="Arial Narrow" pitchFamily="34" charset="0"/>
              </a:rPr>
              <a:t>predicting </a:t>
            </a:r>
            <a:r>
              <a:rPr lang="en-US" sz="2200" b="1" dirty="0">
                <a:solidFill>
                  <a:srgbClr val="FFFF00"/>
                </a:solidFill>
                <a:latin typeface="Arial Narrow" pitchFamily="34" charset="0"/>
              </a:rPr>
              <a:t>probabilities</a:t>
            </a:r>
            <a:r>
              <a:rPr lang="en-US" sz="2200" b="1" dirty="0">
                <a:solidFill>
                  <a:schemeClr val="bg1"/>
                </a:solidFill>
                <a:latin typeface="Arial Narrow" pitchFamily="34" charset="0"/>
              </a:rPr>
              <a:t> </a:t>
            </a:r>
            <a:r>
              <a:rPr lang="en-US" sz="2200" b="1" dirty="0" smtClean="0">
                <a:solidFill>
                  <a:schemeClr val="bg1"/>
                </a:solidFill>
                <a:latin typeface="Arial Narrow" pitchFamily="34" charset="0"/>
              </a:rPr>
              <a:t>of how the population</a:t>
            </a:r>
          </a:p>
          <a:p>
            <a:pPr marL="0" lvl="2" algn="ctr"/>
            <a:r>
              <a:rPr lang="en-US" sz="2200" b="1" dirty="0" smtClean="0">
                <a:solidFill>
                  <a:schemeClr val="bg1"/>
                </a:solidFill>
                <a:latin typeface="Arial Narrow" pitchFamily="34" charset="0"/>
              </a:rPr>
              <a:t>will behave in the future</a:t>
            </a:r>
            <a:endParaRPr lang="en-US" sz="2200" b="1" dirty="0">
              <a:solidFill>
                <a:schemeClr val="bg1"/>
              </a:solidFill>
              <a:latin typeface="Arial Narrow" pitchFamily="34" charset="0"/>
            </a:endParaRPr>
          </a:p>
          <a:p>
            <a:pPr marL="0" lvl="3" algn="ctr"/>
            <a:endParaRPr lang="en-US" sz="2200" b="1" dirty="0" smtClean="0">
              <a:solidFill>
                <a:schemeClr val="bg1"/>
              </a:solidFill>
              <a:latin typeface="Arial Narrow" pitchFamily="34" charset="0"/>
            </a:endParaRPr>
          </a:p>
          <a:p>
            <a:pPr marL="0" lvl="3" algn="ctr"/>
            <a:r>
              <a:rPr lang="en-US" sz="2200" b="1" dirty="0" smtClean="0">
                <a:solidFill>
                  <a:schemeClr val="bg1"/>
                </a:solidFill>
                <a:latin typeface="Arial Narrow" pitchFamily="34" charset="0"/>
              </a:rPr>
              <a:t>I.e., Will no longer </a:t>
            </a:r>
            <a:r>
              <a:rPr lang="en-US" sz="2200" b="1" dirty="0">
                <a:solidFill>
                  <a:schemeClr val="bg1"/>
                </a:solidFill>
                <a:latin typeface="Arial Narrow" pitchFamily="34" charset="0"/>
              </a:rPr>
              <a:t>say </a:t>
            </a:r>
            <a:r>
              <a:rPr lang="en-US" sz="2200" b="1" dirty="0" smtClean="0">
                <a:solidFill>
                  <a:schemeClr val="bg1"/>
                </a:solidFill>
                <a:latin typeface="Arial Narrow" pitchFamily="34" charset="0"/>
              </a:rPr>
              <a:t>the </a:t>
            </a:r>
            <a:r>
              <a:rPr lang="en-US" sz="2200" b="1" dirty="0">
                <a:solidFill>
                  <a:schemeClr val="bg1"/>
                </a:solidFill>
                <a:latin typeface="Arial Narrow" pitchFamily="34" charset="0"/>
              </a:rPr>
              <a:t>population will </a:t>
            </a:r>
            <a:r>
              <a:rPr lang="en-US" sz="2200" b="1" dirty="0" smtClean="0">
                <a:solidFill>
                  <a:schemeClr val="bg1"/>
                </a:solidFill>
                <a:latin typeface="Arial Narrow" pitchFamily="34" charset="0"/>
              </a:rPr>
              <a:t>be, e.g., 2,067 muskox in </a:t>
            </a:r>
            <a:r>
              <a:rPr lang="en-US" sz="2200" b="1" dirty="0">
                <a:solidFill>
                  <a:schemeClr val="bg1"/>
                </a:solidFill>
                <a:latin typeface="Arial Narrow" pitchFamily="34" charset="0"/>
              </a:rPr>
              <a:t>the </a:t>
            </a:r>
            <a:r>
              <a:rPr lang="en-US" sz="2200" b="1" dirty="0" smtClean="0">
                <a:solidFill>
                  <a:schemeClr val="bg1"/>
                </a:solidFill>
                <a:latin typeface="Arial Narrow" pitchFamily="34" charset="0"/>
              </a:rPr>
              <a:t>future</a:t>
            </a:r>
          </a:p>
          <a:p>
            <a:pPr marL="0" lvl="3" algn="ctr"/>
            <a:endParaRPr lang="en-US" sz="1000" b="1" dirty="0" smtClean="0">
              <a:solidFill>
                <a:schemeClr val="bg1"/>
              </a:solidFill>
              <a:latin typeface="Arial Narrow" pitchFamily="34" charset="0"/>
            </a:endParaRPr>
          </a:p>
          <a:p>
            <a:pPr marL="0" lvl="3" algn="ctr"/>
            <a:r>
              <a:rPr lang="en-US" sz="2200" b="1" dirty="0" smtClean="0">
                <a:solidFill>
                  <a:schemeClr val="bg1"/>
                </a:solidFill>
                <a:latin typeface="Arial Narrow" pitchFamily="34" charset="0"/>
              </a:rPr>
              <a:t>Instead, we describe </a:t>
            </a:r>
            <a:r>
              <a:rPr lang="en-US" sz="2200" b="1" dirty="0">
                <a:solidFill>
                  <a:schemeClr val="bg1"/>
                </a:solidFill>
                <a:latin typeface="Arial Narrow" pitchFamily="34" charset="0"/>
              </a:rPr>
              <a:t>the </a:t>
            </a:r>
            <a:r>
              <a:rPr lang="en-US" sz="2200" b="1" dirty="0">
                <a:solidFill>
                  <a:srgbClr val="FFFF00"/>
                </a:solidFill>
                <a:latin typeface="Arial Narrow" pitchFamily="34" charset="0"/>
              </a:rPr>
              <a:t>chances</a:t>
            </a:r>
            <a:r>
              <a:rPr lang="en-US" sz="2200" b="1" dirty="0">
                <a:solidFill>
                  <a:schemeClr val="bg1"/>
                </a:solidFill>
                <a:latin typeface="Arial Narrow" pitchFamily="34" charset="0"/>
              </a:rPr>
              <a:t> of the </a:t>
            </a:r>
            <a:r>
              <a:rPr lang="en-US" sz="2200" b="1" dirty="0" smtClean="0">
                <a:solidFill>
                  <a:schemeClr val="bg1"/>
                </a:solidFill>
                <a:latin typeface="Arial Narrow" pitchFamily="34" charset="0"/>
              </a:rPr>
              <a:t>future population </a:t>
            </a:r>
            <a:r>
              <a:rPr lang="en-US" sz="2200" b="1" dirty="0">
                <a:solidFill>
                  <a:schemeClr val="bg1"/>
                </a:solidFill>
                <a:latin typeface="Arial Narrow" pitchFamily="34" charset="0"/>
              </a:rPr>
              <a:t>being </a:t>
            </a:r>
            <a:r>
              <a:rPr lang="en-US" sz="2200" b="1" dirty="0" smtClean="0">
                <a:solidFill>
                  <a:schemeClr val="bg1"/>
                </a:solidFill>
                <a:latin typeface="Arial Narrow" pitchFamily="34" charset="0"/>
              </a:rPr>
              <a:t>2,067 muskox</a:t>
            </a:r>
          </a:p>
          <a:p>
            <a:pPr marL="0" lvl="3" algn="ctr"/>
            <a:endParaRPr lang="en-US" sz="500" b="1" dirty="0" smtClean="0">
              <a:solidFill>
                <a:schemeClr val="bg1"/>
              </a:solidFill>
              <a:latin typeface="Arial Narrow" pitchFamily="34" charset="0"/>
            </a:endParaRPr>
          </a:p>
          <a:p>
            <a:pPr marL="0" lvl="3" algn="ctr"/>
            <a:r>
              <a:rPr lang="en-US" sz="2200" b="1" dirty="0" smtClean="0">
                <a:solidFill>
                  <a:schemeClr val="bg1"/>
                </a:solidFill>
                <a:latin typeface="Arial Narrow" pitchFamily="34" charset="0"/>
              </a:rPr>
              <a:t>Could also describe the </a:t>
            </a:r>
            <a:r>
              <a:rPr lang="en-US" sz="2200" b="1" dirty="0" smtClean="0">
                <a:solidFill>
                  <a:srgbClr val="FFFF00"/>
                </a:solidFill>
                <a:latin typeface="Arial Narrow" pitchFamily="34" charset="0"/>
              </a:rPr>
              <a:t>chances</a:t>
            </a:r>
            <a:r>
              <a:rPr lang="en-US" sz="2200" b="1" dirty="0" smtClean="0">
                <a:solidFill>
                  <a:schemeClr val="bg1"/>
                </a:solidFill>
                <a:latin typeface="Arial Narrow" pitchFamily="34" charset="0"/>
              </a:rPr>
              <a:t> the population will go </a:t>
            </a:r>
            <a:r>
              <a:rPr lang="en-US" sz="2200" b="1" u="sng" dirty="0" smtClean="0">
                <a:solidFill>
                  <a:schemeClr val="bg1"/>
                </a:solidFill>
                <a:latin typeface="Arial Narrow" pitchFamily="34" charset="0"/>
              </a:rPr>
              <a:t>extinct</a:t>
            </a:r>
            <a:r>
              <a:rPr lang="en-US" sz="2200" b="1" dirty="0" smtClean="0">
                <a:solidFill>
                  <a:schemeClr val="bg1"/>
                </a:solidFill>
                <a:latin typeface="Arial Narrow" pitchFamily="34" charset="0"/>
              </a:rPr>
              <a:t> or </a:t>
            </a:r>
            <a:r>
              <a:rPr lang="en-US" sz="2200" b="1" u="sng" dirty="0" smtClean="0">
                <a:solidFill>
                  <a:schemeClr val="bg1"/>
                </a:solidFill>
                <a:latin typeface="Arial Narrow" pitchFamily="34" charset="0"/>
              </a:rPr>
              <a:t>explode</a:t>
            </a:r>
            <a:endParaRPr lang="en-US" sz="2200" b="1" u="sng" dirty="0">
              <a:solidFill>
                <a:schemeClr val="bg1"/>
              </a:solidFill>
              <a:latin typeface="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504852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672664" y="107732"/>
            <a:ext cx="774086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b="1" dirty="0" smtClean="0">
                <a:solidFill>
                  <a:schemeClr val="bg1"/>
                </a:solidFill>
                <a:latin typeface="Arial Narrow" pitchFamily="34" charset="0"/>
              </a:rPr>
              <a:t>Stochastic </a:t>
            </a:r>
            <a:r>
              <a:rPr lang="en-US" sz="3000" b="1" dirty="0">
                <a:solidFill>
                  <a:schemeClr val="bg1"/>
                </a:solidFill>
                <a:latin typeface="Arial Narrow" pitchFamily="34" charset="0"/>
              </a:rPr>
              <a:t>Variation</a:t>
            </a:r>
          </a:p>
        </p:txBody>
      </p:sp>
      <p:sp>
        <p:nvSpPr>
          <p:cNvPr id="3" name="Rectangle 2"/>
          <p:cNvSpPr/>
          <p:nvPr/>
        </p:nvSpPr>
        <p:spPr>
          <a:xfrm>
            <a:off x="152400" y="3062168"/>
            <a:ext cx="8915400" cy="15388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3"/>
            <a:r>
              <a:rPr lang="en-US" sz="2200" b="1" dirty="0" smtClean="0">
                <a:solidFill>
                  <a:schemeClr val="bg1"/>
                </a:solidFill>
                <a:latin typeface="Arial Narrow" pitchFamily="34" charset="0"/>
              </a:rPr>
              <a:t>With </a:t>
            </a:r>
            <a:r>
              <a:rPr lang="en-US" sz="2200" b="1" dirty="0">
                <a:solidFill>
                  <a:schemeClr val="bg1"/>
                </a:solidFill>
                <a:latin typeface="Arial Narrow" pitchFamily="34" charset="0"/>
              </a:rPr>
              <a:t>perfect knowledge (not possible) about the population and its environment, we could just plug in values for </a:t>
            </a:r>
            <a:r>
              <a:rPr lang="el-GR" sz="2400" b="1" dirty="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+mj-lt"/>
              </a:rPr>
              <a:t>λ</a:t>
            </a:r>
            <a:r>
              <a:rPr lang="en-US" sz="2200" b="1" dirty="0" smtClean="0">
                <a:solidFill>
                  <a:schemeClr val="bg1"/>
                </a:solidFill>
                <a:latin typeface="Arial Narrow" pitchFamily="34" charset="0"/>
              </a:rPr>
              <a:t> (or </a:t>
            </a:r>
            <a:r>
              <a:rPr lang="en-US" sz="2400" b="1" dirty="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+mj-lt"/>
              </a:rPr>
              <a:t>r</a:t>
            </a: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  <a:cs typeface="Arial" pitchFamily="34" charset="0"/>
              </a:rPr>
              <a:t>)</a:t>
            </a:r>
            <a:r>
              <a:rPr lang="en-US" sz="2200" b="1" dirty="0" smtClean="0">
                <a:solidFill>
                  <a:schemeClr val="bg1"/>
                </a:solidFill>
                <a:latin typeface="Arial Narrow" pitchFamily="34" charset="0"/>
              </a:rPr>
              <a:t> </a:t>
            </a:r>
            <a:r>
              <a:rPr lang="en-US" sz="2200" b="1" dirty="0">
                <a:solidFill>
                  <a:schemeClr val="bg1"/>
                </a:solidFill>
                <a:latin typeface="Arial Narrow" pitchFamily="34" charset="0"/>
              </a:rPr>
              <a:t>into a </a:t>
            </a:r>
            <a:r>
              <a:rPr lang="en-US" sz="2200" b="1" dirty="0" smtClean="0">
                <a:solidFill>
                  <a:schemeClr val="bg1"/>
                </a:solidFill>
                <a:latin typeface="Arial Narrow" pitchFamily="34" charset="0"/>
              </a:rPr>
              <a:t>deterministic model 	if </a:t>
            </a:r>
            <a:r>
              <a:rPr lang="el-GR" sz="2400" b="1" dirty="0" smtClean="0">
                <a:solidFill>
                  <a:srgbClr val="4F81BD">
                    <a:lumMod val="40000"/>
                    <a:lumOff val="60000"/>
                  </a:srgbClr>
                </a:solidFill>
              </a:rPr>
              <a:t>λ</a:t>
            </a:r>
            <a:r>
              <a:rPr lang="en-US" sz="2400" b="1" dirty="0" smtClean="0">
                <a:solidFill>
                  <a:srgbClr val="4F81BD">
                    <a:lumMod val="40000"/>
                    <a:lumOff val="60000"/>
                  </a:srgbClr>
                </a:solidFill>
              </a:rPr>
              <a:t> &gt; 1</a:t>
            </a:r>
            <a:r>
              <a:rPr lang="en-US" sz="2200" b="1" dirty="0" smtClean="0">
                <a:solidFill>
                  <a:schemeClr val="bg1"/>
                </a:solidFill>
                <a:latin typeface="Arial Narrow" pitchFamily="34" charset="0"/>
              </a:rPr>
              <a:t>, then ?</a:t>
            </a:r>
          </a:p>
          <a:p>
            <a:pPr marL="0" lvl="3"/>
            <a:r>
              <a:rPr lang="en-US" sz="2200" b="1" dirty="0" smtClean="0">
                <a:solidFill>
                  <a:schemeClr val="bg1"/>
                </a:solidFill>
                <a:latin typeface="Arial Narrow" pitchFamily="34" charset="0"/>
              </a:rPr>
              <a:t>	if </a:t>
            </a:r>
            <a:r>
              <a:rPr lang="el-GR" sz="2400" b="1" dirty="0" smtClean="0">
                <a:solidFill>
                  <a:srgbClr val="4F81BD">
                    <a:lumMod val="40000"/>
                    <a:lumOff val="60000"/>
                  </a:srgbClr>
                </a:solidFill>
              </a:rPr>
              <a:t>λ</a:t>
            </a:r>
            <a:r>
              <a:rPr lang="en-US" sz="2400" b="1" dirty="0" smtClean="0">
                <a:solidFill>
                  <a:srgbClr val="4F81BD">
                    <a:lumMod val="40000"/>
                    <a:lumOff val="60000"/>
                  </a:srgbClr>
                </a:solidFill>
              </a:rPr>
              <a:t> &lt; 1</a:t>
            </a:r>
            <a:r>
              <a:rPr lang="en-US" sz="2200" b="1" dirty="0" smtClean="0">
                <a:solidFill>
                  <a:schemeClr val="bg1"/>
                </a:solidFill>
                <a:latin typeface="Arial Narrow" pitchFamily="34" charset="0"/>
              </a:rPr>
              <a:t>, then ?</a:t>
            </a:r>
            <a:endParaRPr lang="en-US" sz="2200" b="1" dirty="0">
              <a:solidFill>
                <a:schemeClr val="bg1"/>
              </a:solidFill>
              <a:latin typeface="Arial Narrow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796506" y="990600"/>
            <a:ext cx="7467600" cy="17851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2" algn="ctr"/>
            <a:r>
              <a:rPr lang="en-US" sz="2300" b="1" dirty="0" smtClean="0">
                <a:solidFill>
                  <a:schemeClr val="bg1"/>
                </a:solidFill>
                <a:latin typeface="Arial Narrow" pitchFamily="34" charset="0"/>
              </a:rPr>
              <a:t>Example: </a:t>
            </a:r>
            <a:r>
              <a:rPr lang="en-US" sz="2300" b="1" dirty="0" smtClean="0">
                <a:solidFill>
                  <a:srgbClr val="FFFF00"/>
                </a:solidFill>
                <a:latin typeface="Arial Narrow" pitchFamily="34" charset="0"/>
              </a:rPr>
              <a:t>Conservation </a:t>
            </a:r>
            <a:r>
              <a:rPr lang="en-US" sz="2300" b="1" dirty="0">
                <a:solidFill>
                  <a:srgbClr val="FFFF00"/>
                </a:solidFill>
                <a:latin typeface="Arial Narrow" pitchFamily="34" charset="0"/>
              </a:rPr>
              <a:t>of rare </a:t>
            </a:r>
            <a:r>
              <a:rPr lang="en-US" sz="2300" b="1" dirty="0" smtClean="0">
                <a:solidFill>
                  <a:srgbClr val="FFFF00"/>
                </a:solidFill>
                <a:latin typeface="Arial Narrow" pitchFamily="34" charset="0"/>
              </a:rPr>
              <a:t>species</a:t>
            </a:r>
            <a:endParaRPr lang="en-US" sz="2300" b="1" dirty="0">
              <a:solidFill>
                <a:srgbClr val="FFFF00"/>
              </a:solidFill>
              <a:latin typeface="Arial Narrow" pitchFamily="34" charset="0"/>
            </a:endParaRPr>
          </a:p>
          <a:p>
            <a:pPr marL="0" lvl="2" algn="ctr"/>
            <a:endParaRPr lang="en-US" sz="2200" b="1" dirty="0" smtClean="0">
              <a:solidFill>
                <a:schemeClr val="bg1"/>
              </a:solidFill>
              <a:latin typeface="Arial Narrow" pitchFamily="34" charset="0"/>
            </a:endParaRPr>
          </a:p>
          <a:p>
            <a:pPr marL="0" lvl="2" algn="ctr"/>
            <a:r>
              <a:rPr lang="en-US" sz="2200" b="1" u="sng" dirty="0" smtClean="0">
                <a:solidFill>
                  <a:schemeClr val="bg1"/>
                </a:solidFill>
                <a:latin typeface="Arial Narrow" pitchFamily="34" charset="0"/>
              </a:rPr>
              <a:t>Important question</a:t>
            </a:r>
            <a:r>
              <a:rPr lang="en-US" sz="2200" b="1" dirty="0" smtClean="0">
                <a:solidFill>
                  <a:schemeClr val="bg1"/>
                </a:solidFill>
                <a:latin typeface="Arial Narrow" pitchFamily="34" charset="0"/>
              </a:rPr>
              <a:t>:</a:t>
            </a:r>
            <a:endParaRPr lang="en-US" sz="2200" b="1" dirty="0">
              <a:solidFill>
                <a:schemeClr val="bg1"/>
              </a:solidFill>
              <a:latin typeface="Arial Narrow" pitchFamily="34" charset="0"/>
            </a:endParaRPr>
          </a:p>
          <a:p>
            <a:pPr marL="0" lvl="2" algn="ctr"/>
            <a:r>
              <a:rPr lang="en-US" sz="2200" b="1" dirty="0" smtClean="0">
                <a:solidFill>
                  <a:schemeClr val="bg1"/>
                </a:solidFill>
                <a:latin typeface="Arial Narrow" pitchFamily="34" charset="0"/>
              </a:rPr>
              <a:t>Given </a:t>
            </a:r>
            <a:r>
              <a:rPr lang="en-US" sz="2200" b="1" dirty="0">
                <a:solidFill>
                  <a:schemeClr val="bg1"/>
                </a:solidFill>
                <a:latin typeface="Arial Narrow" pitchFamily="34" charset="0"/>
              </a:rPr>
              <a:t>a species that is rare, what are the </a:t>
            </a:r>
            <a:r>
              <a:rPr lang="en-US" sz="2200" b="1" dirty="0" smtClean="0">
                <a:solidFill>
                  <a:schemeClr val="bg1"/>
                </a:solidFill>
                <a:latin typeface="Arial Narrow" pitchFamily="34" charset="0"/>
              </a:rPr>
              <a:t>chances</a:t>
            </a:r>
          </a:p>
          <a:p>
            <a:pPr marL="0" lvl="2" algn="ctr"/>
            <a:r>
              <a:rPr lang="en-US" sz="2200" b="1" dirty="0" smtClean="0">
                <a:solidFill>
                  <a:schemeClr val="bg1"/>
                </a:solidFill>
                <a:latin typeface="Arial Narrow" pitchFamily="34" charset="0"/>
              </a:rPr>
              <a:t>that </a:t>
            </a:r>
            <a:r>
              <a:rPr lang="en-US" sz="2200" b="1" dirty="0">
                <a:solidFill>
                  <a:schemeClr val="bg1"/>
                </a:solidFill>
                <a:latin typeface="Arial Narrow" pitchFamily="34" charset="0"/>
              </a:rPr>
              <a:t>the population will go extinct in the future</a:t>
            </a:r>
            <a:r>
              <a:rPr lang="en-US" sz="2200" b="1" dirty="0" smtClean="0">
                <a:solidFill>
                  <a:schemeClr val="bg1"/>
                </a:solidFill>
                <a:latin typeface="Arial Narrow" pitchFamily="34" charset="0"/>
              </a:rPr>
              <a:t>?</a:t>
            </a: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056693"/>
            <a:ext cx="1233774" cy="924507"/>
          </a:xfrm>
          <a:prstGeom prst="rect">
            <a:avLst/>
          </a:prstGeom>
          <a:noFill/>
          <a:ln w="28575">
            <a:solidFill>
              <a:schemeClr val="accent5">
                <a:lumMod val="20000"/>
                <a:lumOff val="80000"/>
              </a:scheme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70447" y="1066800"/>
            <a:ext cx="1192553" cy="857566"/>
          </a:xfrm>
          <a:prstGeom prst="rect">
            <a:avLst/>
          </a:prstGeom>
          <a:noFill/>
          <a:ln w="28575">
            <a:solidFill>
              <a:schemeClr val="accent5">
                <a:lumMod val="20000"/>
                <a:lumOff val="80000"/>
              </a:scheme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536901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672664" y="107732"/>
            <a:ext cx="774086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b="1" dirty="0" smtClean="0">
                <a:solidFill>
                  <a:schemeClr val="bg1"/>
                </a:solidFill>
                <a:latin typeface="Arial Narrow" pitchFamily="34" charset="0"/>
              </a:rPr>
              <a:t>Stochastic </a:t>
            </a:r>
            <a:r>
              <a:rPr lang="en-US" sz="3000" b="1" dirty="0">
                <a:solidFill>
                  <a:schemeClr val="bg1"/>
                </a:solidFill>
                <a:latin typeface="Arial Narrow" pitchFamily="34" charset="0"/>
              </a:rPr>
              <a:t>Variation</a:t>
            </a:r>
          </a:p>
        </p:txBody>
      </p:sp>
      <p:sp>
        <p:nvSpPr>
          <p:cNvPr id="3" name="Rectangle 2"/>
          <p:cNvSpPr/>
          <p:nvPr/>
        </p:nvSpPr>
        <p:spPr>
          <a:xfrm>
            <a:off x="152400" y="3062168"/>
            <a:ext cx="8915400" cy="27084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3"/>
            <a:r>
              <a:rPr lang="en-US" sz="2200" b="1" dirty="0" smtClean="0">
                <a:solidFill>
                  <a:schemeClr val="bg1"/>
                </a:solidFill>
                <a:latin typeface="Arial Narrow" pitchFamily="34" charset="0"/>
              </a:rPr>
              <a:t>With </a:t>
            </a:r>
            <a:r>
              <a:rPr lang="en-US" sz="2200" b="1" dirty="0">
                <a:solidFill>
                  <a:schemeClr val="bg1"/>
                </a:solidFill>
                <a:latin typeface="Arial Narrow" pitchFamily="34" charset="0"/>
              </a:rPr>
              <a:t>perfect knowledge (not possible) about the population and its environment, we could just plug in values for </a:t>
            </a:r>
            <a:r>
              <a:rPr lang="el-GR" sz="2400" b="1" dirty="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+mj-lt"/>
              </a:rPr>
              <a:t>λ</a:t>
            </a:r>
            <a:r>
              <a:rPr lang="en-US" sz="2200" b="1" dirty="0" smtClean="0">
                <a:solidFill>
                  <a:schemeClr val="bg1"/>
                </a:solidFill>
                <a:latin typeface="Arial Narrow" pitchFamily="34" charset="0"/>
              </a:rPr>
              <a:t> (or </a:t>
            </a:r>
            <a:r>
              <a:rPr lang="en-US" sz="2400" b="1" dirty="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+mj-lt"/>
              </a:rPr>
              <a:t>r</a:t>
            </a:r>
            <a:r>
              <a:rPr lang="en-US" sz="2200" b="1" dirty="0" smtClean="0">
                <a:solidFill>
                  <a:schemeClr val="bg1"/>
                </a:solidFill>
                <a:latin typeface="Arial Narrow" pitchFamily="34" charset="0"/>
                <a:cs typeface="Arial" pitchFamily="34" charset="0"/>
              </a:rPr>
              <a:t>)</a:t>
            </a:r>
            <a:r>
              <a:rPr lang="en-US" sz="2200" b="1" dirty="0" smtClean="0">
                <a:solidFill>
                  <a:schemeClr val="bg1"/>
                </a:solidFill>
                <a:latin typeface="Arial Narrow" pitchFamily="34" charset="0"/>
              </a:rPr>
              <a:t> </a:t>
            </a:r>
            <a:r>
              <a:rPr lang="en-US" sz="2200" b="1" dirty="0">
                <a:solidFill>
                  <a:schemeClr val="bg1"/>
                </a:solidFill>
                <a:latin typeface="Arial Narrow" pitchFamily="34" charset="0"/>
              </a:rPr>
              <a:t>into a deterministic model </a:t>
            </a:r>
            <a:r>
              <a:rPr lang="en-US" sz="2200" b="1" dirty="0" smtClean="0">
                <a:solidFill>
                  <a:schemeClr val="bg1"/>
                </a:solidFill>
                <a:latin typeface="Arial Narrow" pitchFamily="34" charset="0"/>
              </a:rPr>
              <a:t>	if </a:t>
            </a:r>
            <a:r>
              <a:rPr lang="el-GR" sz="2400" b="1" dirty="0" smtClean="0">
                <a:solidFill>
                  <a:srgbClr val="4F81BD">
                    <a:lumMod val="40000"/>
                    <a:lumOff val="60000"/>
                  </a:srgbClr>
                </a:solidFill>
              </a:rPr>
              <a:t>λ</a:t>
            </a:r>
            <a:r>
              <a:rPr lang="en-US" sz="2400" b="1" dirty="0" smtClean="0">
                <a:solidFill>
                  <a:srgbClr val="4F81BD">
                    <a:lumMod val="40000"/>
                    <a:lumOff val="60000"/>
                  </a:srgbClr>
                </a:solidFill>
              </a:rPr>
              <a:t> &gt; 1</a:t>
            </a:r>
            <a:r>
              <a:rPr lang="en-US" sz="2200" b="1" dirty="0" smtClean="0">
                <a:solidFill>
                  <a:schemeClr val="bg1"/>
                </a:solidFill>
                <a:latin typeface="Arial Narrow" pitchFamily="34" charset="0"/>
              </a:rPr>
              <a:t>, </a:t>
            </a:r>
            <a:r>
              <a:rPr lang="en-US" sz="2200" b="1" dirty="0">
                <a:solidFill>
                  <a:schemeClr val="bg1"/>
                </a:solidFill>
                <a:latin typeface="Arial Narrow" pitchFamily="34" charset="0"/>
              </a:rPr>
              <a:t>then population </a:t>
            </a:r>
            <a:r>
              <a:rPr lang="en-US" sz="2200" b="1" u="sng" dirty="0">
                <a:solidFill>
                  <a:schemeClr val="bg1"/>
                </a:solidFill>
                <a:latin typeface="Arial Narrow" pitchFamily="34" charset="0"/>
              </a:rPr>
              <a:t>will not</a:t>
            </a:r>
            <a:r>
              <a:rPr lang="en-US" sz="2200" b="1" dirty="0">
                <a:solidFill>
                  <a:schemeClr val="bg1"/>
                </a:solidFill>
                <a:latin typeface="Arial Narrow" pitchFamily="34" charset="0"/>
              </a:rPr>
              <a:t> go extinct </a:t>
            </a:r>
            <a:r>
              <a:rPr lang="en-US" sz="2200" b="1" dirty="0" smtClean="0">
                <a:solidFill>
                  <a:schemeClr val="bg1"/>
                </a:solidFill>
                <a:latin typeface="Arial Narrow" pitchFamily="34" charset="0"/>
              </a:rPr>
              <a:t>deterministically</a:t>
            </a:r>
          </a:p>
          <a:p>
            <a:pPr marL="0" lvl="3"/>
            <a:r>
              <a:rPr lang="en-US" sz="2200" b="1" dirty="0">
                <a:solidFill>
                  <a:schemeClr val="bg1"/>
                </a:solidFill>
                <a:latin typeface="Arial Narrow" pitchFamily="34" charset="0"/>
              </a:rPr>
              <a:t>	</a:t>
            </a:r>
            <a:r>
              <a:rPr lang="en-US" sz="2200" b="1" dirty="0" smtClean="0">
                <a:solidFill>
                  <a:schemeClr val="bg1"/>
                </a:solidFill>
                <a:latin typeface="Arial Narrow" pitchFamily="34" charset="0"/>
              </a:rPr>
              <a:t>if </a:t>
            </a:r>
            <a:r>
              <a:rPr lang="el-GR" sz="2400" b="1" dirty="0">
                <a:solidFill>
                  <a:srgbClr val="4F81BD">
                    <a:lumMod val="40000"/>
                    <a:lumOff val="60000"/>
                  </a:srgbClr>
                </a:solidFill>
              </a:rPr>
              <a:t>λ</a:t>
            </a:r>
            <a:r>
              <a:rPr lang="en-US" sz="2400" b="1" dirty="0">
                <a:solidFill>
                  <a:srgbClr val="4F81BD">
                    <a:lumMod val="40000"/>
                    <a:lumOff val="60000"/>
                  </a:srgbClr>
                </a:solidFill>
              </a:rPr>
              <a:t> </a:t>
            </a:r>
            <a:r>
              <a:rPr lang="en-US" sz="2400" b="1" dirty="0" smtClean="0">
                <a:solidFill>
                  <a:srgbClr val="4F81BD">
                    <a:lumMod val="40000"/>
                    <a:lumOff val="60000"/>
                  </a:srgbClr>
                </a:solidFill>
              </a:rPr>
              <a:t>&lt; </a:t>
            </a:r>
            <a:r>
              <a:rPr lang="en-US" sz="2400" b="1" dirty="0">
                <a:solidFill>
                  <a:srgbClr val="4F81BD">
                    <a:lumMod val="40000"/>
                    <a:lumOff val="60000"/>
                  </a:srgbClr>
                </a:solidFill>
              </a:rPr>
              <a:t>1</a:t>
            </a:r>
            <a:r>
              <a:rPr lang="en-US" sz="2200" b="1" dirty="0">
                <a:solidFill>
                  <a:schemeClr val="bg1"/>
                </a:solidFill>
                <a:latin typeface="Arial Narrow" pitchFamily="34" charset="0"/>
              </a:rPr>
              <a:t>, then population </a:t>
            </a:r>
            <a:r>
              <a:rPr lang="en-US" sz="2200" b="1" u="sng" dirty="0">
                <a:solidFill>
                  <a:schemeClr val="bg1"/>
                </a:solidFill>
                <a:latin typeface="Arial Narrow" pitchFamily="34" charset="0"/>
              </a:rPr>
              <a:t>will</a:t>
            </a:r>
            <a:r>
              <a:rPr lang="en-US" sz="2200" b="1" dirty="0">
                <a:solidFill>
                  <a:schemeClr val="bg1"/>
                </a:solidFill>
                <a:latin typeface="Arial Narrow" pitchFamily="34" charset="0"/>
              </a:rPr>
              <a:t> </a:t>
            </a:r>
            <a:r>
              <a:rPr lang="en-US" sz="2200" b="1" dirty="0" smtClean="0">
                <a:solidFill>
                  <a:schemeClr val="bg1"/>
                </a:solidFill>
                <a:latin typeface="Arial Narrow" pitchFamily="34" charset="0"/>
              </a:rPr>
              <a:t>go </a:t>
            </a:r>
            <a:r>
              <a:rPr lang="en-US" sz="2200" b="1" dirty="0">
                <a:solidFill>
                  <a:schemeClr val="bg1"/>
                </a:solidFill>
                <a:latin typeface="Arial Narrow" pitchFamily="34" charset="0"/>
              </a:rPr>
              <a:t>extinct deterministically</a:t>
            </a:r>
          </a:p>
          <a:p>
            <a:pPr marL="0" lvl="3"/>
            <a:endParaRPr lang="en-US" sz="2200" b="1" dirty="0" smtClean="0">
              <a:solidFill>
                <a:schemeClr val="bg1"/>
              </a:solidFill>
              <a:latin typeface="Arial Narrow" pitchFamily="34" charset="0"/>
            </a:endParaRPr>
          </a:p>
          <a:p>
            <a:pPr marL="0" lvl="3"/>
            <a:r>
              <a:rPr lang="en-US" sz="2200" b="1" dirty="0" smtClean="0">
                <a:solidFill>
                  <a:schemeClr val="bg1"/>
                </a:solidFill>
                <a:latin typeface="Arial Narrow" pitchFamily="34" charset="0"/>
              </a:rPr>
              <a:t>Without </a:t>
            </a:r>
            <a:r>
              <a:rPr lang="en-US" sz="2200" b="1" dirty="0">
                <a:solidFill>
                  <a:schemeClr val="bg1"/>
                </a:solidFill>
                <a:latin typeface="Arial Narrow" pitchFamily="34" charset="0"/>
              </a:rPr>
              <a:t>perfect knowledge (</a:t>
            </a:r>
            <a:r>
              <a:rPr lang="en-US" sz="2200" b="1" dirty="0" smtClean="0">
                <a:solidFill>
                  <a:schemeClr val="bg1"/>
                </a:solidFill>
                <a:latin typeface="Arial Narrow" pitchFamily="34" charset="0"/>
              </a:rPr>
              <a:t>realistic), we determine the </a:t>
            </a:r>
            <a:r>
              <a:rPr lang="en-US" sz="2200" b="1" dirty="0" smtClean="0">
                <a:solidFill>
                  <a:srgbClr val="FFFF00"/>
                </a:solidFill>
                <a:latin typeface="Arial Narrow" pitchFamily="34" charset="0"/>
              </a:rPr>
              <a:t>risks</a:t>
            </a:r>
            <a:r>
              <a:rPr lang="en-US" sz="2200" b="1" dirty="0" smtClean="0">
                <a:solidFill>
                  <a:schemeClr val="bg1"/>
                </a:solidFill>
                <a:latin typeface="Arial Narrow" pitchFamily="34" charset="0"/>
              </a:rPr>
              <a:t> </a:t>
            </a:r>
            <a:r>
              <a:rPr lang="en-US" sz="2200" b="1" dirty="0">
                <a:solidFill>
                  <a:schemeClr val="bg1"/>
                </a:solidFill>
                <a:latin typeface="Arial Narrow" pitchFamily="34" charset="0"/>
              </a:rPr>
              <a:t>of </a:t>
            </a:r>
            <a:r>
              <a:rPr lang="en-US" sz="2200" b="1" dirty="0" smtClean="0">
                <a:solidFill>
                  <a:schemeClr val="bg1"/>
                </a:solidFill>
                <a:latin typeface="Arial Narrow" pitchFamily="34" charset="0"/>
              </a:rPr>
              <a:t>extinction</a:t>
            </a:r>
          </a:p>
          <a:p>
            <a:pPr marL="0" lvl="3"/>
            <a:endParaRPr lang="en-US" sz="1000" b="1" dirty="0" smtClean="0">
              <a:solidFill>
                <a:schemeClr val="bg1"/>
              </a:solidFill>
              <a:latin typeface="Arial Narrow" pitchFamily="34" charset="0"/>
            </a:endParaRPr>
          </a:p>
          <a:p>
            <a:pPr marL="0" lvl="3"/>
            <a:r>
              <a:rPr lang="en-US" sz="2200" b="1" dirty="0" smtClean="0">
                <a:solidFill>
                  <a:schemeClr val="bg1"/>
                </a:solidFill>
                <a:latin typeface="Arial Narrow" pitchFamily="34" charset="0"/>
              </a:rPr>
              <a:t>	In reality, could </a:t>
            </a:r>
            <a:r>
              <a:rPr lang="en-US" sz="2200" b="1" dirty="0">
                <a:solidFill>
                  <a:schemeClr val="bg1"/>
                </a:solidFill>
                <a:latin typeface="Arial Narrow" pitchFamily="34" charset="0"/>
              </a:rPr>
              <a:t>a population with an average </a:t>
            </a:r>
            <a:r>
              <a:rPr lang="el-GR" sz="2200" b="1" dirty="0">
                <a:solidFill>
                  <a:srgbClr val="4F81BD">
                    <a:lumMod val="40000"/>
                    <a:lumOff val="60000"/>
                  </a:srgbClr>
                </a:solidFill>
              </a:rPr>
              <a:t>λ</a:t>
            </a:r>
            <a:r>
              <a:rPr lang="en-US" sz="2200" b="1" dirty="0">
                <a:solidFill>
                  <a:srgbClr val="4F81BD">
                    <a:lumMod val="40000"/>
                    <a:lumOff val="60000"/>
                  </a:srgbClr>
                </a:solidFill>
              </a:rPr>
              <a:t> &gt; 1 </a:t>
            </a:r>
            <a:r>
              <a:rPr lang="en-US" sz="2200" b="1" dirty="0">
                <a:solidFill>
                  <a:schemeClr val="bg1"/>
                </a:solidFill>
                <a:latin typeface="Arial Narrow" pitchFamily="34" charset="0"/>
              </a:rPr>
              <a:t>go extinct</a:t>
            </a:r>
            <a:r>
              <a:rPr lang="en-US" sz="2200" b="1" dirty="0" smtClean="0">
                <a:solidFill>
                  <a:schemeClr val="bg1"/>
                </a:solidFill>
                <a:latin typeface="Arial Narrow" pitchFamily="34" charset="0"/>
              </a:rPr>
              <a:t>?</a:t>
            </a:r>
            <a:endParaRPr lang="en-US" sz="2200" b="1" dirty="0">
              <a:solidFill>
                <a:schemeClr val="bg1"/>
              </a:solidFill>
              <a:latin typeface="Arial Narrow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796506" y="990600"/>
            <a:ext cx="7467600" cy="17851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2" algn="ctr"/>
            <a:r>
              <a:rPr lang="en-US" sz="2300" b="1" dirty="0" smtClean="0">
                <a:solidFill>
                  <a:schemeClr val="bg1"/>
                </a:solidFill>
                <a:latin typeface="Arial Narrow" pitchFamily="34" charset="0"/>
              </a:rPr>
              <a:t>Example: </a:t>
            </a:r>
            <a:r>
              <a:rPr lang="en-US" sz="2300" b="1" dirty="0" smtClean="0">
                <a:solidFill>
                  <a:srgbClr val="FFFF00"/>
                </a:solidFill>
                <a:latin typeface="Arial Narrow" pitchFamily="34" charset="0"/>
              </a:rPr>
              <a:t>Conservation </a:t>
            </a:r>
            <a:r>
              <a:rPr lang="en-US" sz="2300" b="1" dirty="0">
                <a:solidFill>
                  <a:srgbClr val="FFFF00"/>
                </a:solidFill>
                <a:latin typeface="Arial Narrow" pitchFamily="34" charset="0"/>
              </a:rPr>
              <a:t>of rare </a:t>
            </a:r>
            <a:r>
              <a:rPr lang="en-US" sz="2300" b="1" dirty="0" smtClean="0">
                <a:solidFill>
                  <a:srgbClr val="FFFF00"/>
                </a:solidFill>
                <a:latin typeface="Arial Narrow" pitchFamily="34" charset="0"/>
              </a:rPr>
              <a:t>species</a:t>
            </a:r>
            <a:endParaRPr lang="en-US" sz="2300" b="1" dirty="0">
              <a:solidFill>
                <a:srgbClr val="FFFF00"/>
              </a:solidFill>
              <a:latin typeface="Arial Narrow" pitchFamily="34" charset="0"/>
            </a:endParaRPr>
          </a:p>
          <a:p>
            <a:pPr marL="0" lvl="2" algn="ctr"/>
            <a:endParaRPr lang="en-US" sz="2200" b="1" dirty="0" smtClean="0">
              <a:solidFill>
                <a:schemeClr val="bg1"/>
              </a:solidFill>
              <a:latin typeface="Arial Narrow" pitchFamily="34" charset="0"/>
            </a:endParaRPr>
          </a:p>
          <a:p>
            <a:pPr marL="0" lvl="2" algn="ctr"/>
            <a:r>
              <a:rPr lang="en-US" sz="2200" b="1" u="sng" dirty="0" smtClean="0">
                <a:solidFill>
                  <a:schemeClr val="bg1"/>
                </a:solidFill>
                <a:latin typeface="Arial Narrow" pitchFamily="34" charset="0"/>
              </a:rPr>
              <a:t>Important question</a:t>
            </a:r>
            <a:r>
              <a:rPr lang="en-US" sz="2200" b="1" dirty="0" smtClean="0">
                <a:solidFill>
                  <a:schemeClr val="bg1"/>
                </a:solidFill>
                <a:latin typeface="Arial Narrow" pitchFamily="34" charset="0"/>
              </a:rPr>
              <a:t>:</a:t>
            </a:r>
            <a:endParaRPr lang="en-US" sz="2200" b="1" dirty="0">
              <a:solidFill>
                <a:schemeClr val="bg1"/>
              </a:solidFill>
              <a:latin typeface="Arial Narrow" pitchFamily="34" charset="0"/>
            </a:endParaRPr>
          </a:p>
          <a:p>
            <a:pPr marL="0" lvl="2" algn="ctr"/>
            <a:r>
              <a:rPr lang="en-US" sz="2200" b="1" dirty="0" smtClean="0">
                <a:solidFill>
                  <a:schemeClr val="bg1"/>
                </a:solidFill>
                <a:latin typeface="Arial Narrow" pitchFamily="34" charset="0"/>
              </a:rPr>
              <a:t>Given </a:t>
            </a:r>
            <a:r>
              <a:rPr lang="en-US" sz="2200" b="1" dirty="0">
                <a:solidFill>
                  <a:schemeClr val="bg1"/>
                </a:solidFill>
                <a:latin typeface="Arial Narrow" pitchFamily="34" charset="0"/>
              </a:rPr>
              <a:t>a species that is rare, what are the </a:t>
            </a:r>
            <a:r>
              <a:rPr lang="en-US" sz="2200" b="1" dirty="0" smtClean="0">
                <a:solidFill>
                  <a:schemeClr val="bg1"/>
                </a:solidFill>
                <a:latin typeface="Arial Narrow" pitchFamily="34" charset="0"/>
              </a:rPr>
              <a:t>chances</a:t>
            </a:r>
          </a:p>
          <a:p>
            <a:pPr marL="0" lvl="2" algn="ctr"/>
            <a:r>
              <a:rPr lang="en-US" sz="2200" b="1" dirty="0" smtClean="0">
                <a:solidFill>
                  <a:schemeClr val="bg1"/>
                </a:solidFill>
                <a:latin typeface="Arial Narrow" pitchFamily="34" charset="0"/>
              </a:rPr>
              <a:t>that </a:t>
            </a:r>
            <a:r>
              <a:rPr lang="en-US" sz="2200" b="1" dirty="0">
                <a:solidFill>
                  <a:schemeClr val="bg1"/>
                </a:solidFill>
                <a:latin typeface="Arial Narrow" pitchFamily="34" charset="0"/>
              </a:rPr>
              <a:t>the population will go extinct in the future</a:t>
            </a:r>
            <a:r>
              <a:rPr lang="en-US" sz="2200" b="1" dirty="0" smtClean="0">
                <a:solidFill>
                  <a:schemeClr val="bg1"/>
                </a:solidFill>
                <a:latin typeface="Arial Narrow" pitchFamily="34" charset="0"/>
              </a:rPr>
              <a:t>?</a:t>
            </a: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056693"/>
            <a:ext cx="1233774" cy="924507"/>
          </a:xfrm>
          <a:prstGeom prst="rect">
            <a:avLst/>
          </a:prstGeom>
          <a:noFill/>
          <a:ln w="28575">
            <a:solidFill>
              <a:schemeClr val="accent5">
                <a:lumMod val="20000"/>
                <a:lumOff val="80000"/>
              </a:scheme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70447" y="1066800"/>
            <a:ext cx="1192553" cy="857566"/>
          </a:xfrm>
          <a:prstGeom prst="rect">
            <a:avLst/>
          </a:prstGeom>
          <a:noFill/>
          <a:ln w="28575">
            <a:solidFill>
              <a:schemeClr val="accent5">
                <a:lumMod val="20000"/>
                <a:lumOff val="80000"/>
              </a:scheme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137323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672664" y="107732"/>
            <a:ext cx="774086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b="1" dirty="0" smtClean="0">
                <a:solidFill>
                  <a:schemeClr val="bg1"/>
                </a:solidFill>
                <a:latin typeface="Arial Narrow" pitchFamily="34" charset="0"/>
              </a:rPr>
              <a:t>Stochastic </a:t>
            </a:r>
            <a:r>
              <a:rPr lang="en-US" sz="3000" b="1" dirty="0">
                <a:solidFill>
                  <a:schemeClr val="bg1"/>
                </a:solidFill>
                <a:latin typeface="Arial Narrow" pitchFamily="34" charset="0"/>
              </a:rPr>
              <a:t>Variation</a:t>
            </a:r>
          </a:p>
        </p:txBody>
      </p:sp>
      <p:sp>
        <p:nvSpPr>
          <p:cNvPr id="3" name="Rectangle 2"/>
          <p:cNvSpPr/>
          <p:nvPr/>
        </p:nvSpPr>
        <p:spPr>
          <a:xfrm>
            <a:off x="291664" y="3142833"/>
            <a:ext cx="8699936" cy="32932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3"/>
            <a:r>
              <a:rPr lang="en-US" sz="2200" b="1" u="sng" dirty="0" smtClean="0">
                <a:solidFill>
                  <a:schemeClr val="bg1"/>
                </a:solidFill>
                <a:latin typeface="Arial Narrow" pitchFamily="34" charset="0"/>
              </a:rPr>
              <a:t>New goal</a:t>
            </a:r>
            <a:r>
              <a:rPr lang="en-US" sz="2200" b="1" dirty="0" smtClean="0">
                <a:solidFill>
                  <a:schemeClr val="bg1"/>
                </a:solidFill>
                <a:latin typeface="Arial Narrow" pitchFamily="34" charset="0"/>
              </a:rPr>
              <a:t> is to answer </a:t>
            </a:r>
            <a:r>
              <a:rPr lang="en-US" sz="2200" b="1" dirty="0">
                <a:solidFill>
                  <a:schemeClr val="bg1"/>
                </a:solidFill>
                <a:latin typeface="Arial Narrow" pitchFamily="34" charset="0"/>
              </a:rPr>
              <a:t>questions like: </a:t>
            </a:r>
          </a:p>
          <a:p>
            <a:pPr marL="0" lvl="4">
              <a:tabLst>
                <a:tab pos="465138" algn="l"/>
              </a:tabLst>
            </a:pPr>
            <a:endParaRPr lang="en-US" sz="1000" b="1" dirty="0" smtClean="0">
              <a:solidFill>
                <a:schemeClr val="bg1"/>
              </a:solidFill>
              <a:latin typeface="Arial Narrow" pitchFamily="34" charset="0"/>
            </a:endParaRPr>
          </a:p>
          <a:p>
            <a:pPr marL="0" lvl="4">
              <a:tabLst>
                <a:tab pos="465138" algn="l"/>
              </a:tabLst>
            </a:pPr>
            <a:r>
              <a:rPr lang="en-US" sz="2200" b="1" dirty="0" smtClean="0">
                <a:solidFill>
                  <a:schemeClr val="bg1"/>
                </a:solidFill>
                <a:latin typeface="Arial Narrow" pitchFamily="34" charset="0"/>
              </a:rPr>
              <a:t>	What </a:t>
            </a:r>
            <a:r>
              <a:rPr lang="en-US" sz="2200" b="1" dirty="0">
                <a:solidFill>
                  <a:schemeClr val="bg1"/>
                </a:solidFill>
                <a:latin typeface="Arial Narrow" pitchFamily="34" charset="0"/>
              </a:rPr>
              <a:t>is the </a:t>
            </a:r>
            <a:r>
              <a:rPr lang="en-US" sz="2200" b="1" dirty="0" smtClean="0">
                <a:solidFill>
                  <a:schemeClr val="bg1"/>
                </a:solidFill>
                <a:latin typeface="Arial Narrow" pitchFamily="34" charset="0"/>
              </a:rPr>
              <a:t>“worst-case” scenario</a:t>
            </a:r>
            <a:r>
              <a:rPr lang="en-US" sz="2200" b="1" dirty="0">
                <a:solidFill>
                  <a:schemeClr val="bg1"/>
                </a:solidFill>
                <a:latin typeface="Arial Narrow" pitchFamily="34" charset="0"/>
              </a:rPr>
              <a:t>?</a:t>
            </a:r>
          </a:p>
          <a:p>
            <a:pPr marL="0" lvl="4">
              <a:tabLst>
                <a:tab pos="465138" algn="l"/>
              </a:tabLst>
            </a:pPr>
            <a:r>
              <a:rPr lang="en-US" sz="2200" b="1" dirty="0" smtClean="0">
                <a:solidFill>
                  <a:schemeClr val="bg1"/>
                </a:solidFill>
                <a:latin typeface="Arial Narrow" pitchFamily="34" charset="0"/>
              </a:rPr>
              <a:t>	What </a:t>
            </a:r>
            <a:r>
              <a:rPr lang="en-US" sz="2200" b="1" dirty="0">
                <a:solidFill>
                  <a:schemeClr val="bg1"/>
                </a:solidFill>
                <a:latin typeface="Arial Narrow" pitchFamily="34" charset="0"/>
              </a:rPr>
              <a:t>is the risk of extinction if we: </a:t>
            </a:r>
          </a:p>
          <a:p>
            <a:pPr marL="1257300" lvl="7" indent="-342900">
              <a:buFont typeface="Arial" pitchFamily="34" charset="0"/>
              <a:buChar char="•"/>
            </a:pPr>
            <a:r>
              <a:rPr lang="en-US" sz="2200" b="1" dirty="0" smtClean="0">
                <a:solidFill>
                  <a:schemeClr val="bg1"/>
                </a:solidFill>
                <a:latin typeface="Arial Narrow" pitchFamily="34" charset="0"/>
              </a:rPr>
              <a:t>do </a:t>
            </a:r>
            <a:r>
              <a:rPr lang="en-US" sz="2200" b="1" dirty="0">
                <a:solidFill>
                  <a:schemeClr val="bg1"/>
                </a:solidFill>
                <a:latin typeface="Arial Narrow" pitchFamily="34" charset="0"/>
              </a:rPr>
              <a:t>nothing </a:t>
            </a:r>
            <a:r>
              <a:rPr lang="en-US" sz="2200" b="1" dirty="0" smtClean="0">
                <a:solidFill>
                  <a:schemeClr val="bg1"/>
                </a:solidFill>
                <a:latin typeface="Arial Narrow" pitchFamily="34" charset="0"/>
              </a:rPr>
              <a:t>(text </a:t>
            </a:r>
            <a:r>
              <a:rPr lang="en-US" sz="2200" b="1" dirty="0">
                <a:solidFill>
                  <a:schemeClr val="bg1"/>
                </a:solidFill>
                <a:latin typeface="Arial Narrow" pitchFamily="34" charset="0"/>
              </a:rPr>
              <a:t>calls this </a:t>
            </a:r>
            <a:r>
              <a:rPr lang="en-US" sz="2200" b="1" dirty="0" smtClean="0">
                <a:solidFill>
                  <a:schemeClr val="bg1"/>
                </a:solidFill>
                <a:latin typeface="Arial Narrow" pitchFamily="34" charset="0"/>
              </a:rPr>
              <a:t>“background risk”)?</a:t>
            </a:r>
            <a:endParaRPr lang="en-US" sz="2200" b="1" dirty="0">
              <a:solidFill>
                <a:schemeClr val="bg1"/>
              </a:solidFill>
              <a:latin typeface="Arial Narrow" pitchFamily="34" charset="0"/>
            </a:endParaRPr>
          </a:p>
          <a:p>
            <a:pPr marL="1257300" lvl="7" indent="-342900">
              <a:buFont typeface="Arial" pitchFamily="34" charset="0"/>
              <a:buChar char="•"/>
            </a:pPr>
            <a:r>
              <a:rPr lang="en-US" sz="2200" b="1" dirty="0" smtClean="0">
                <a:solidFill>
                  <a:schemeClr val="bg1"/>
                </a:solidFill>
                <a:latin typeface="Arial Narrow" pitchFamily="34" charset="0"/>
              </a:rPr>
              <a:t>protect </a:t>
            </a:r>
            <a:r>
              <a:rPr lang="en-US" sz="2200" b="1" dirty="0">
                <a:solidFill>
                  <a:schemeClr val="bg1"/>
                </a:solidFill>
                <a:latin typeface="Arial Narrow" pitchFamily="34" charset="0"/>
              </a:rPr>
              <a:t>the species in some way </a:t>
            </a:r>
            <a:r>
              <a:rPr lang="en-US" sz="2200" b="1" dirty="0" smtClean="0">
                <a:solidFill>
                  <a:schemeClr val="bg1"/>
                </a:solidFill>
                <a:latin typeface="Arial Narrow" pitchFamily="34" charset="0"/>
              </a:rPr>
              <a:t>(e.g., habitat </a:t>
            </a:r>
            <a:r>
              <a:rPr lang="en-US" sz="2200" b="1" dirty="0">
                <a:solidFill>
                  <a:schemeClr val="bg1"/>
                </a:solidFill>
                <a:latin typeface="Arial Narrow" pitchFamily="34" charset="0"/>
              </a:rPr>
              <a:t>preservation</a:t>
            </a:r>
            <a:r>
              <a:rPr lang="en-US" sz="2200" b="1" dirty="0" smtClean="0">
                <a:solidFill>
                  <a:schemeClr val="bg1"/>
                </a:solidFill>
                <a:latin typeface="Arial Narrow" pitchFamily="34" charset="0"/>
              </a:rPr>
              <a:t>)?</a:t>
            </a:r>
            <a:endParaRPr lang="en-US" sz="2200" b="1" dirty="0">
              <a:solidFill>
                <a:schemeClr val="bg1"/>
              </a:solidFill>
              <a:latin typeface="Arial Narrow" pitchFamily="34" charset="0"/>
            </a:endParaRPr>
          </a:p>
          <a:p>
            <a:pPr marL="1257300" lvl="7" indent="-342900">
              <a:buFont typeface="Arial" pitchFamily="34" charset="0"/>
              <a:buChar char="•"/>
            </a:pPr>
            <a:r>
              <a:rPr lang="en-US" sz="2200" b="1" dirty="0" smtClean="0">
                <a:solidFill>
                  <a:schemeClr val="bg1"/>
                </a:solidFill>
                <a:latin typeface="Arial Narrow" pitchFamily="34" charset="0"/>
              </a:rPr>
              <a:t>actively </a:t>
            </a:r>
            <a:r>
              <a:rPr lang="en-US" sz="2200" b="1" dirty="0">
                <a:solidFill>
                  <a:schemeClr val="bg1"/>
                </a:solidFill>
                <a:latin typeface="Arial Narrow" pitchFamily="34" charset="0"/>
              </a:rPr>
              <a:t>manage </a:t>
            </a:r>
            <a:r>
              <a:rPr lang="en-US" sz="2200" b="1" dirty="0" smtClean="0">
                <a:solidFill>
                  <a:schemeClr val="bg1"/>
                </a:solidFill>
                <a:latin typeface="Arial Narrow" pitchFamily="34" charset="0"/>
              </a:rPr>
              <a:t>(e.g., try </a:t>
            </a:r>
            <a:r>
              <a:rPr lang="en-US" sz="2200" b="1" dirty="0">
                <a:solidFill>
                  <a:schemeClr val="bg1"/>
                </a:solidFill>
                <a:latin typeface="Arial Narrow" pitchFamily="34" charset="0"/>
              </a:rPr>
              <a:t>to increase birth </a:t>
            </a:r>
            <a:r>
              <a:rPr lang="en-US" sz="2200" b="1" dirty="0" smtClean="0">
                <a:solidFill>
                  <a:schemeClr val="bg1"/>
                </a:solidFill>
                <a:latin typeface="Arial Narrow" pitchFamily="34" charset="0"/>
              </a:rPr>
              <a:t>rates)?</a:t>
            </a:r>
          </a:p>
          <a:p>
            <a:pPr marL="0" lvl="5">
              <a:tabLst>
                <a:tab pos="457200" algn="l"/>
              </a:tabLst>
            </a:pPr>
            <a:r>
              <a:rPr lang="en-US" sz="2200" b="1" dirty="0">
                <a:solidFill>
                  <a:schemeClr val="bg1"/>
                </a:solidFill>
                <a:latin typeface="Arial Narrow" pitchFamily="34" charset="0"/>
              </a:rPr>
              <a:t>	</a:t>
            </a:r>
            <a:r>
              <a:rPr lang="en-US" b="1" dirty="0" smtClean="0">
                <a:solidFill>
                  <a:schemeClr val="bg1"/>
                </a:solidFill>
                <a:latin typeface="Arial Narrow" pitchFamily="34" charset="0"/>
              </a:rPr>
              <a:t>(not just questions about exact population size in future)</a:t>
            </a:r>
          </a:p>
          <a:p>
            <a:pPr marL="0" lvl="5">
              <a:tabLst>
                <a:tab pos="457200" algn="l"/>
              </a:tabLst>
            </a:pPr>
            <a:endParaRPr lang="en-US" sz="2200" b="1" dirty="0">
              <a:solidFill>
                <a:schemeClr val="bg1"/>
              </a:solidFill>
              <a:latin typeface="Arial Narrow" pitchFamily="34" charset="0"/>
            </a:endParaRPr>
          </a:p>
          <a:p>
            <a:pPr marL="0" lvl="5"/>
            <a:r>
              <a:rPr lang="en-US" sz="2200" b="1" dirty="0" smtClean="0">
                <a:solidFill>
                  <a:schemeClr val="bg1"/>
                </a:solidFill>
                <a:latin typeface="Arial Narrow" pitchFamily="34" charset="0"/>
              </a:rPr>
              <a:t>These management </a:t>
            </a:r>
            <a:r>
              <a:rPr lang="en-US" sz="2200" b="1" dirty="0">
                <a:solidFill>
                  <a:schemeClr val="bg1"/>
                </a:solidFill>
                <a:latin typeface="Arial Narrow" pitchFamily="34" charset="0"/>
              </a:rPr>
              <a:t>scenarios </a:t>
            </a:r>
            <a:r>
              <a:rPr lang="en-US" sz="2200" b="1" dirty="0" smtClean="0">
                <a:solidFill>
                  <a:schemeClr val="bg1"/>
                </a:solidFill>
                <a:latin typeface="Arial Narrow" pitchFamily="34" charset="0"/>
              </a:rPr>
              <a:t>can </a:t>
            </a:r>
            <a:r>
              <a:rPr lang="en-US" sz="2200" b="1" dirty="0">
                <a:solidFill>
                  <a:schemeClr val="bg1"/>
                </a:solidFill>
                <a:latin typeface="Arial Narrow" pitchFamily="34" charset="0"/>
              </a:rPr>
              <a:t>be </a:t>
            </a:r>
            <a:r>
              <a:rPr lang="en-US" sz="2200" b="1" u="sng" dirty="0">
                <a:solidFill>
                  <a:schemeClr val="bg1"/>
                </a:solidFill>
                <a:latin typeface="Arial Narrow" pitchFamily="34" charset="0"/>
              </a:rPr>
              <a:t>evaluated</a:t>
            </a:r>
            <a:r>
              <a:rPr lang="en-US" sz="2200" b="1" dirty="0">
                <a:solidFill>
                  <a:schemeClr val="bg1"/>
                </a:solidFill>
                <a:latin typeface="Arial Narrow" pitchFamily="34" charset="0"/>
              </a:rPr>
              <a:t> </a:t>
            </a:r>
            <a:r>
              <a:rPr lang="en-US" sz="2200" b="1" dirty="0" smtClean="0">
                <a:solidFill>
                  <a:schemeClr val="bg1"/>
                </a:solidFill>
                <a:latin typeface="Arial Narrow" pitchFamily="34" charset="0"/>
              </a:rPr>
              <a:t>with stochastic </a:t>
            </a:r>
            <a:r>
              <a:rPr lang="en-US" sz="2200" b="1" dirty="0">
                <a:solidFill>
                  <a:schemeClr val="bg1"/>
                </a:solidFill>
                <a:latin typeface="Arial Narrow" pitchFamily="34" charset="0"/>
              </a:rPr>
              <a:t>models</a:t>
            </a:r>
          </a:p>
        </p:txBody>
      </p:sp>
      <p:sp>
        <p:nvSpPr>
          <p:cNvPr id="4" name="Rectangle 3"/>
          <p:cNvSpPr/>
          <p:nvPr/>
        </p:nvSpPr>
        <p:spPr>
          <a:xfrm>
            <a:off x="796506" y="990600"/>
            <a:ext cx="7467600" cy="17851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2" algn="ctr"/>
            <a:r>
              <a:rPr lang="en-US" sz="2300" b="1" dirty="0" smtClean="0">
                <a:solidFill>
                  <a:schemeClr val="bg1"/>
                </a:solidFill>
                <a:latin typeface="Arial Narrow" pitchFamily="34" charset="0"/>
              </a:rPr>
              <a:t>Example: </a:t>
            </a:r>
            <a:r>
              <a:rPr lang="en-US" sz="2300" b="1" dirty="0" smtClean="0">
                <a:solidFill>
                  <a:srgbClr val="FFFF00"/>
                </a:solidFill>
                <a:latin typeface="Arial Narrow" pitchFamily="34" charset="0"/>
              </a:rPr>
              <a:t>Conservation </a:t>
            </a:r>
            <a:r>
              <a:rPr lang="en-US" sz="2300" b="1" dirty="0">
                <a:solidFill>
                  <a:srgbClr val="FFFF00"/>
                </a:solidFill>
                <a:latin typeface="Arial Narrow" pitchFamily="34" charset="0"/>
              </a:rPr>
              <a:t>of rare </a:t>
            </a:r>
            <a:r>
              <a:rPr lang="en-US" sz="2300" b="1" dirty="0" smtClean="0">
                <a:solidFill>
                  <a:srgbClr val="FFFF00"/>
                </a:solidFill>
                <a:latin typeface="Arial Narrow" pitchFamily="34" charset="0"/>
              </a:rPr>
              <a:t>species</a:t>
            </a:r>
            <a:endParaRPr lang="en-US" sz="2300" b="1" dirty="0">
              <a:solidFill>
                <a:srgbClr val="FFFF00"/>
              </a:solidFill>
              <a:latin typeface="Arial Narrow" pitchFamily="34" charset="0"/>
            </a:endParaRPr>
          </a:p>
          <a:p>
            <a:pPr marL="0" lvl="2" algn="ctr"/>
            <a:endParaRPr lang="en-US" sz="2200" b="1" dirty="0" smtClean="0">
              <a:solidFill>
                <a:schemeClr val="bg1"/>
              </a:solidFill>
              <a:latin typeface="Arial Narrow" pitchFamily="34" charset="0"/>
            </a:endParaRPr>
          </a:p>
          <a:p>
            <a:pPr marL="0" lvl="2" algn="ctr"/>
            <a:r>
              <a:rPr lang="en-US" sz="2200" b="1" u="sng" dirty="0" smtClean="0">
                <a:solidFill>
                  <a:schemeClr val="bg1"/>
                </a:solidFill>
                <a:latin typeface="Arial Narrow" pitchFamily="34" charset="0"/>
              </a:rPr>
              <a:t>Important question</a:t>
            </a:r>
            <a:r>
              <a:rPr lang="en-US" sz="2200" b="1" dirty="0" smtClean="0">
                <a:solidFill>
                  <a:schemeClr val="bg1"/>
                </a:solidFill>
                <a:latin typeface="Arial Narrow" pitchFamily="34" charset="0"/>
              </a:rPr>
              <a:t>:</a:t>
            </a:r>
            <a:endParaRPr lang="en-US" sz="2200" b="1" dirty="0">
              <a:solidFill>
                <a:schemeClr val="bg1"/>
              </a:solidFill>
              <a:latin typeface="Arial Narrow" pitchFamily="34" charset="0"/>
            </a:endParaRPr>
          </a:p>
          <a:p>
            <a:pPr marL="0" lvl="2" algn="ctr"/>
            <a:r>
              <a:rPr lang="en-US" sz="2200" b="1" dirty="0" smtClean="0">
                <a:solidFill>
                  <a:schemeClr val="bg1"/>
                </a:solidFill>
                <a:latin typeface="Arial Narrow" pitchFamily="34" charset="0"/>
              </a:rPr>
              <a:t>Given </a:t>
            </a:r>
            <a:r>
              <a:rPr lang="en-US" sz="2200" b="1" dirty="0">
                <a:solidFill>
                  <a:schemeClr val="bg1"/>
                </a:solidFill>
                <a:latin typeface="Arial Narrow" pitchFamily="34" charset="0"/>
              </a:rPr>
              <a:t>a species that is rare, what are the </a:t>
            </a:r>
            <a:r>
              <a:rPr lang="en-US" sz="2200" b="1" dirty="0" smtClean="0">
                <a:solidFill>
                  <a:schemeClr val="bg1"/>
                </a:solidFill>
                <a:latin typeface="Arial Narrow" pitchFamily="34" charset="0"/>
              </a:rPr>
              <a:t>chances</a:t>
            </a:r>
          </a:p>
          <a:p>
            <a:pPr marL="0" lvl="2" algn="ctr"/>
            <a:r>
              <a:rPr lang="en-US" sz="2200" b="1" dirty="0" smtClean="0">
                <a:solidFill>
                  <a:schemeClr val="bg1"/>
                </a:solidFill>
                <a:latin typeface="Arial Narrow" pitchFamily="34" charset="0"/>
              </a:rPr>
              <a:t>that </a:t>
            </a:r>
            <a:r>
              <a:rPr lang="en-US" sz="2200" b="1" dirty="0">
                <a:solidFill>
                  <a:schemeClr val="bg1"/>
                </a:solidFill>
                <a:latin typeface="Arial Narrow" pitchFamily="34" charset="0"/>
              </a:rPr>
              <a:t>the population will go extinct in the future</a:t>
            </a:r>
            <a:r>
              <a:rPr lang="en-US" sz="2200" b="1" dirty="0" smtClean="0">
                <a:solidFill>
                  <a:schemeClr val="bg1"/>
                </a:solidFill>
                <a:latin typeface="Arial Narrow" pitchFamily="34" charset="0"/>
              </a:rPr>
              <a:t>?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056693"/>
            <a:ext cx="1233774" cy="924507"/>
          </a:xfrm>
          <a:prstGeom prst="rect">
            <a:avLst/>
          </a:prstGeom>
          <a:noFill/>
          <a:ln w="28575">
            <a:solidFill>
              <a:schemeClr val="accent5">
                <a:lumMod val="20000"/>
                <a:lumOff val="80000"/>
              </a:scheme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70447" y="1066800"/>
            <a:ext cx="1192553" cy="857566"/>
          </a:xfrm>
          <a:prstGeom prst="rect">
            <a:avLst/>
          </a:prstGeom>
          <a:noFill/>
          <a:ln w="28575">
            <a:solidFill>
              <a:schemeClr val="accent5">
                <a:lumMod val="20000"/>
                <a:lumOff val="80000"/>
              </a:scheme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985745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672664" y="107732"/>
            <a:ext cx="774086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b="1" dirty="0" smtClean="0">
                <a:solidFill>
                  <a:schemeClr val="bg1"/>
                </a:solidFill>
                <a:latin typeface="Arial Narrow" pitchFamily="34" charset="0"/>
              </a:rPr>
              <a:t>Stochastic </a:t>
            </a:r>
            <a:r>
              <a:rPr lang="en-US" sz="3000" b="1" dirty="0">
                <a:solidFill>
                  <a:schemeClr val="bg1"/>
                </a:solidFill>
                <a:latin typeface="Arial Narrow" pitchFamily="34" charset="0"/>
              </a:rPr>
              <a:t>Variation</a:t>
            </a:r>
          </a:p>
        </p:txBody>
      </p:sp>
      <p:sp>
        <p:nvSpPr>
          <p:cNvPr id="4" name="Rectangle 3"/>
          <p:cNvSpPr/>
          <p:nvPr/>
        </p:nvSpPr>
        <p:spPr>
          <a:xfrm>
            <a:off x="796506" y="990600"/>
            <a:ext cx="7467600" cy="17851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2" algn="ctr"/>
            <a:r>
              <a:rPr lang="en-US" sz="2300" b="1" dirty="0" smtClean="0">
                <a:solidFill>
                  <a:schemeClr val="bg1"/>
                </a:solidFill>
                <a:latin typeface="Arial Narrow" pitchFamily="34" charset="0"/>
              </a:rPr>
              <a:t>Example: </a:t>
            </a:r>
            <a:r>
              <a:rPr lang="en-US" sz="2300" b="1" dirty="0" smtClean="0">
                <a:solidFill>
                  <a:srgbClr val="FFFF00"/>
                </a:solidFill>
                <a:latin typeface="Arial Narrow" pitchFamily="34" charset="0"/>
              </a:rPr>
              <a:t>Conservation </a:t>
            </a:r>
            <a:r>
              <a:rPr lang="en-US" sz="2300" b="1" dirty="0">
                <a:solidFill>
                  <a:srgbClr val="FFFF00"/>
                </a:solidFill>
                <a:latin typeface="Arial Narrow" pitchFamily="34" charset="0"/>
              </a:rPr>
              <a:t>of rare </a:t>
            </a:r>
            <a:r>
              <a:rPr lang="en-US" sz="2300" b="1" dirty="0" smtClean="0">
                <a:solidFill>
                  <a:srgbClr val="FFFF00"/>
                </a:solidFill>
                <a:latin typeface="Arial Narrow" pitchFamily="34" charset="0"/>
              </a:rPr>
              <a:t>species</a:t>
            </a:r>
            <a:endParaRPr lang="en-US" sz="2300" b="1" dirty="0">
              <a:solidFill>
                <a:srgbClr val="FFFF00"/>
              </a:solidFill>
              <a:latin typeface="Arial Narrow" pitchFamily="34" charset="0"/>
            </a:endParaRPr>
          </a:p>
          <a:p>
            <a:pPr marL="0" lvl="2" algn="ctr"/>
            <a:endParaRPr lang="en-US" sz="2200" b="1" dirty="0" smtClean="0">
              <a:solidFill>
                <a:schemeClr val="bg1"/>
              </a:solidFill>
              <a:latin typeface="Arial Narrow" pitchFamily="34" charset="0"/>
            </a:endParaRPr>
          </a:p>
          <a:p>
            <a:pPr marL="0" lvl="2" algn="ctr"/>
            <a:r>
              <a:rPr lang="en-US" sz="2200" b="1" u="sng" dirty="0" smtClean="0">
                <a:solidFill>
                  <a:schemeClr val="bg1"/>
                </a:solidFill>
                <a:latin typeface="Arial Narrow" pitchFamily="34" charset="0"/>
              </a:rPr>
              <a:t>Important question</a:t>
            </a:r>
            <a:r>
              <a:rPr lang="en-US" sz="2200" b="1" dirty="0" smtClean="0">
                <a:solidFill>
                  <a:schemeClr val="bg1"/>
                </a:solidFill>
                <a:latin typeface="Arial Narrow" pitchFamily="34" charset="0"/>
              </a:rPr>
              <a:t>:</a:t>
            </a:r>
            <a:endParaRPr lang="en-US" sz="2200" b="1" dirty="0">
              <a:solidFill>
                <a:schemeClr val="bg1"/>
              </a:solidFill>
              <a:latin typeface="Arial Narrow" pitchFamily="34" charset="0"/>
            </a:endParaRPr>
          </a:p>
          <a:p>
            <a:pPr marL="0" lvl="2" algn="ctr"/>
            <a:r>
              <a:rPr lang="en-US" sz="2200" b="1" dirty="0" smtClean="0">
                <a:solidFill>
                  <a:schemeClr val="bg1"/>
                </a:solidFill>
                <a:latin typeface="Arial Narrow" pitchFamily="34" charset="0"/>
              </a:rPr>
              <a:t>Given </a:t>
            </a:r>
            <a:r>
              <a:rPr lang="en-US" sz="2200" b="1" dirty="0">
                <a:solidFill>
                  <a:schemeClr val="bg1"/>
                </a:solidFill>
                <a:latin typeface="Arial Narrow" pitchFamily="34" charset="0"/>
              </a:rPr>
              <a:t>a species that is rare, what are the </a:t>
            </a:r>
            <a:r>
              <a:rPr lang="en-US" sz="2200" b="1" dirty="0" smtClean="0">
                <a:solidFill>
                  <a:schemeClr val="bg1"/>
                </a:solidFill>
                <a:latin typeface="Arial Narrow" pitchFamily="34" charset="0"/>
              </a:rPr>
              <a:t>chances</a:t>
            </a:r>
          </a:p>
          <a:p>
            <a:pPr marL="0" lvl="2" algn="ctr"/>
            <a:r>
              <a:rPr lang="en-US" sz="2200" b="1" dirty="0" smtClean="0">
                <a:solidFill>
                  <a:schemeClr val="bg1"/>
                </a:solidFill>
                <a:latin typeface="Arial Narrow" pitchFamily="34" charset="0"/>
              </a:rPr>
              <a:t>that </a:t>
            </a:r>
            <a:r>
              <a:rPr lang="en-US" sz="2200" b="1" dirty="0">
                <a:solidFill>
                  <a:schemeClr val="bg1"/>
                </a:solidFill>
                <a:latin typeface="Arial Narrow" pitchFamily="34" charset="0"/>
              </a:rPr>
              <a:t>the population will go extinct in the future</a:t>
            </a:r>
            <a:r>
              <a:rPr lang="en-US" sz="2200" b="1" dirty="0" smtClean="0">
                <a:solidFill>
                  <a:schemeClr val="bg1"/>
                </a:solidFill>
                <a:latin typeface="Arial Narrow" pitchFamily="34" charset="0"/>
              </a:rPr>
              <a:t>?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056693"/>
            <a:ext cx="1233774" cy="924507"/>
          </a:xfrm>
          <a:prstGeom prst="rect">
            <a:avLst/>
          </a:prstGeom>
          <a:noFill/>
          <a:ln w="28575">
            <a:solidFill>
              <a:schemeClr val="accent5">
                <a:lumMod val="20000"/>
                <a:lumOff val="80000"/>
              </a:scheme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70447" y="1066800"/>
            <a:ext cx="1192553" cy="857566"/>
          </a:xfrm>
          <a:prstGeom prst="rect">
            <a:avLst/>
          </a:prstGeom>
          <a:noFill/>
          <a:ln w="28575">
            <a:solidFill>
              <a:schemeClr val="accent5">
                <a:lumMod val="20000"/>
                <a:lumOff val="80000"/>
              </a:scheme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Rectangle 7"/>
          <p:cNvSpPr/>
          <p:nvPr/>
        </p:nvSpPr>
        <p:spPr>
          <a:xfrm>
            <a:off x="304800" y="2971800"/>
            <a:ext cx="8465756" cy="35814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57150">
            <a:solidFill>
              <a:schemeClr val="accent5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590023" y="3107591"/>
            <a:ext cx="7944377" cy="3293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u="sng" dirty="0" smtClean="0">
                <a:latin typeface="Arial Narrow" pitchFamily="34" charset="0"/>
              </a:rPr>
              <a:t>Main Point</a:t>
            </a:r>
            <a:r>
              <a:rPr lang="en-US" sz="2400" b="1" dirty="0" smtClean="0">
                <a:latin typeface="Arial Narrow" pitchFamily="34" charset="0"/>
              </a:rPr>
              <a:t>:</a:t>
            </a:r>
          </a:p>
          <a:p>
            <a:pPr algn="ctr"/>
            <a:endParaRPr lang="en-US" sz="1000" b="1" dirty="0">
              <a:latin typeface="Arial Narrow" pitchFamily="34" charset="0"/>
            </a:endParaRPr>
          </a:p>
          <a:p>
            <a:pPr algn="ctr"/>
            <a:r>
              <a:rPr lang="en-US" sz="2400" b="1" dirty="0" smtClean="0">
                <a:latin typeface="Arial Narrow" pitchFamily="34" charset="0"/>
              </a:rPr>
              <a:t>We never have perfect knowledge about natural populations, so we need </a:t>
            </a:r>
            <a:r>
              <a:rPr lang="en-US" sz="2400" b="1" u="sng" dirty="0" smtClean="0">
                <a:latin typeface="Arial Narrow" pitchFamily="34" charset="0"/>
              </a:rPr>
              <a:t>stochastic</a:t>
            </a:r>
            <a:r>
              <a:rPr lang="en-US" sz="2400" b="1" dirty="0" smtClean="0">
                <a:latin typeface="Arial Narrow" pitchFamily="34" charset="0"/>
              </a:rPr>
              <a:t> versions of population growth models</a:t>
            </a:r>
          </a:p>
          <a:p>
            <a:pPr algn="ctr"/>
            <a:endParaRPr lang="en-US" sz="1500" b="1" dirty="0">
              <a:latin typeface="Arial Narrow" pitchFamily="34" charset="0"/>
            </a:endParaRPr>
          </a:p>
          <a:p>
            <a:pPr algn="ctr"/>
            <a:r>
              <a:rPr lang="en-US" sz="2400" b="1" dirty="0" smtClean="0">
                <a:latin typeface="Arial Narrow" pitchFamily="34" charset="0"/>
              </a:rPr>
              <a:t>i.e., need models that include outcomes that can occur due to </a:t>
            </a:r>
            <a:r>
              <a:rPr lang="en-US" sz="2400" b="1" u="sng" dirty="0" smtClean="0">
                <a:latin typeface="Arial Narrow" pitchFamily="34" charset="0"/>
              </a:rPr>
              <a:t>chance</a:t>
            </a:r>
            <a:r>
              <a:rPr lang="en-US" sz="2400" b="1" dirty="0" smtClean="0">
                <a:latin typeface="Arial Narrow" pitchFamily="34" charset="0"/>
              </a:rPr>
              <a:t> in real life</a:t>
            </a:r>
          </a:p>
          <a:p>
            <a:pPr algn="ctr"/>
            <a:endParaRPr lang="en-US" sz="1500" b="1" dirty="0">
              <a:latin typeface="Arial Narrow" pitchFamily="34" charset="0"/>
            </a:endParaRPr>
          </a:p>
          <a:p>
            <a:pPr algn="ctr"/>
            <a:r>
              <a:rPr lang="en-US" sz="2400" b="1" dirty="0" smtClean="0">
                <a:latin typeface="Arial Narrow" pitchFamily="34" charset="0"/>
                <a:sym typeface="Wingdings" pitchFamily="2" charset="2"/>
              </a:rPr>
              <a:t>Using those models, we can obtain some knowledge about the</a:t>
            </a:r>
          </a:p>
          <a:p>
            <a:pPr algn="ctr"/>
            <a:r>
              <a:rPr lang="en-US" sz="2400" b="1" u="sng" dirty="0" smtClean="0">
                <a:latin typeface="Arial Narrow" pitchFamily="34" charset="0"/>
                <a:sym typeface="Wingdings" pitchFamily="2" charset="2"/>
              </a:rPr>
              <a:t>risks</a:t>
            </a:r>
            <a:r>
              <a:rPr lang="en-US" sz="2400" b="1" dirty="0" smtClean="0">
                <a:latin typeface="Arial Narrow" pitchFamily="34" charset="0"/>
                <a:sym typeface="Wingdings" pitchFamily="2" charset="2"/>
              </a:rPr>
              <a:t> of “bad things” happening</a:t>
            </a:r>
            <a:endParaRPr lang="en-US" sz="2400" b="1" dirty="0" smtClean="0">
              <a:latin typeface="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831802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672664" y="107732"/>
            <a:ext cx="774086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b="1" dirty="0" smtClean="0">
                <a:solidFill>
                  <a:schemeClr val="bg1"/>
                </a:solidFill>
                <a:latin typeface="Arial Narrow" pitchFamily="34" charset="0"/>
              </a:rPr>
              <a:t>Stochastic </a:t>
            </a:r>
            <a:r>
              <a:rPr lang="en-US" sz="3000" b="1" dirty="0">
                <a:solidFill>
                  <a:schemeClr val="bg1"/>
                </a:solidFill>
                <a:latin typeface="Arial Narrow" pitchFamily="34" charset="0"/>
              </a:rPr>
              <a:t>Variation</a:t>
            </a:r>
          </a:p>
        </p:txBody>
      </p:sp>
      <p:sp>
        <p:nvSpPr>
          <p:cNvPr id="10" name="Rectangle 9"/>
          <p:cNvSpPr/>
          <p:nvPr/>
        </p:nvSpPr>
        <p:spPr>
          <a:xfrm>
            <a:off x="304800" y="1066800"/>
            <a:ext cx="8465756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2" algn="ctr"/>
            <a:r>
              <a:rPr lang="en-US" sz="2500" b="1" dirty="0" smtClean="0">
                <a:solidFill>
                  <a:schemeClr val="bg1"/>
                </a:solidFill>
                <a:latin typeface="Arial Narrow" pitchFamily="34" charset="0"/>
              </a:rPr>
              <a:t>Two types of </a:t>
            </a:r>
            <a:r>
              <a:rPr lang="en-US" sz="2500" b="1" u="sng" dirty="0" smtClean="0">
                <a:solidFill>
                  <a:schemeClr val="bg1"/>
                </a:solidFill>
                <a:latin typeface="Arial Narrow" pitchFamily="34" charset="0"/>
              </a:rPr>
              <a:t>stochastic variation</a:t>
            </a:r>
            <a:r>
              <a:rPr lang="en-US" sz="2500" b="1" dirty="0" smtClean="0">
                <a:solidFill>
                  <a:schemeClr val="bg1"/>
                </a:solidFill>
                <a:latin typeface="Arial Narrow" pitchFamily="34" charset="0"/>
              </a:rPr>
              <a:t> that we can include in models:</a:t>
            </a:r>
            <a:endParaRPr lang="en-US" sz="2500" b="1" u="sng" dirty="0" smtClean="0">
              <a:solidFill>
                <a:schemeClr val="bg1"/>
              </a:solidFill>
              <a:latin typeface="Arial Narrow" pitchFamily="34" charset="0"/>
            </a:endParaRPr>
          </a:p>
          <a:p>
            <a:pPr marL="0" lvl="2" algn="ctr"/>
            <a:endParaRPr lang="en-US" sz="2500" b="1" dirty="0">
              <a:solidFill>
                <a:schemeClr val="bg1"/>
              </a:solidFill>
              <a:latin typeface="Arial Narrow" pitchFamily="34" charset="0"/>
            </a:endParaRPr>
          </a:p>
          <a:p>
            <a:pPr marL="0" lvl="2" algn="ctr"/>
            <a:r>
              <a:rPr lang="en-US" sz="2500" b="1" dirty="0" smtClean="0">
                <a:solidFill>
                  <a:srgbClr val="FFFF00"/>
                </a:solidFill>
                <a:latin typeface="Arial Narrow" pitchFamily="34" charset="0"/>
              </a:rPr>
              <a:t>Demographic</a:t>
            </a:r>
            <a:r>
              <a:rPr lang="en-US" sz="2500" b="1" dirty="0" smtClean="0">
                <a:solidFill>
                  <a:schemeClr val="bg1"/>
                </a:solidFill>
                <a:latin typeface="Arial Narrow" pitchFamily="34" charset="0"/>
              </a:rPr>
              <a:t> stochasticity</a:t>
            </a:r>
          </a:p>
          <a:p>
            <a:pPr marL="0" lvl="2" algn="ctr"/>
            <a:r>
              <a:rPr lang="en-US" sz="2500" b="1" dirty="0" smtClean="0">
                <a:solidFill>
                  <a:srgbClr val="FFFF00"/>
                </a:solidFill>
                <a:latin typeface="Arial Narrow" pitchFamily="34" charset="0"/>
              </a:rPr>
              <a:t>Environmental </a:t>
            </a:r>
            <a:r>
              <a:rPr lang="en-US" sz="2500" b="1" dirty="0" smtClean="0">
                <a:solidFill>
                  <a:schemeClr val="bg1"/>
                </a:solidFill>
                <a:latin typeface="Arial Narrow" pitchFamily="34" charset="0"/>
              </a:rPr>
              <a:t>stochasticity</a:t>
            </a:r>
          </a:p>
        </p:txBody>
      </p:sp>
      <p:sp>
        <p:nvSpPr>
          <p:cNvPr id="13" name="Rectangle 12"/>
          <p:cNvSpPr/>
          <p:nvPr/>
        </p:nvSpPr>
        <p:spPr>
          <a:xfrm>
            <a:off x="228600" y="2924413"/>
            <a:ext cx="8763000" cy="32008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2"/>
            <a:r>
              <a:rPr lang="en-US" sz="2500" b="1" dirty="0" smtClean="0">
                <a:solidFill>
                  <a:srgbClr val="FFFF00"/>
                </a:solidFill>
                <a:latin typeface="Arial Narrow" pitchFamily="34" charset="0"/>
              </a:rPr>
              <a:t>Demographic</a:t>
            </a:r>
            <a:r>
              <a:rPr lang="en-US" sz="2500" b="1" dirty="0" smtClean="0">
                <a:solidFill>
                  <a:schemeClr val="bg1"/>
                </a:solidFill>
                <a:latin typeface="Arial Narrow" pitchFamily="34" charset="0"/>
              </a:rPr>
              <a:t> stochasticity:</a:t>
            </a:r>
          </a:p>
          <a:p>
            <a:pPr marL="0" lvl="2"/>
            <a:endParaRPr lang="en-US" sz="500" b="1" dirty="0" smtClean="0">
              <a:solidFill>
                <a:schemeClr val="bg1"/>
              </a:solidFill>
              <a:latin typeface="Arial Narrow" pitchFamily="34" charset="0"/>
            </a:endParaRPr>
          </a:p>
          <a:p>
            <a:pPr marL="0" lvl="2">
              <a:tabLst>
                <a:tab pos="344488" algn="l"/>
              </a:tabLst>
            </a:pPr>
            <a:r>
              <a:rPr lang="en-US" sz="2300" b="1" dirty="0">
                <a:solidFill>
                  <a:schemeClr val="bg1"/>
                </a:solidFill>
                <a:latin typeface="Arial Narrow" pitchFamily="34" charset="0"/>
              </a:rPr>
              <a:t>	</a:t>
            </a:r>
            <a:r>
              <a:rPr lang="en-US" sz="2300" b="1" dirty="0" smtClean="0">
                <a:solidFill>
                  <a:schemeClr val="bg1"/>
                </a:solidFill>
                <a:latin typeface="Arial Narrow" pitchFamily="34" charset="0"/>
              </a:rPr>
              <a:t>Variation in the average chances of survivorship and 	reproduction that occurs because a population is made up of a 	finite, integer number of </a:t>
            </a:r>
            <a:r>
              <a:rPr lang="en-US" sz="2300" b="1" u="sng" dirty="0" smtClean="0">
                <a:solidFill>
                  <a:schemeClr val="bg1"/>
                </a:solidFill>
                <a:latin typeface="Arial Narrow" pitchFamily="34" charset="0"/>
              </a:rPr>
              <a:t>individuals</a:t>
            </a:r>
            <a:r>
              <a:rPr lang="en-US" sz="2300" b="1" dirty="0" smtClean="0">
                <a:solidFill>
                  <a:schemeClr val="bg1"/>
                </a:solidFill>
                <a:latin typeface="Arial Narrow" pitchFamily="34" charset="0"/>
              </a:rPr>
              <a:t>, each with different characteristics</a:t>
            </a:r>
          </a:p>
          <a:p>
            <a:pPr marL="0" lvl="2"/>
            <a:endParaRPr lang="en-US" sz="2500" b="1" dirty="0" smtClean="0">
              <a:solidFill>
                <a:schemeClr val="bg1"/>
              </a:solidFill>
              <a:latin typeface="Arial Narrow" pitchFamily="34" charset="0"/>
            </a:endParaRPr>
          </a:p>
          <a:p>
            <a:pPr marL="0" lvl="2"/>
            <a:r>
              <a:rPr lang="en-US" sz="2500" b="1" dirty="0" smtClean="0">
                <a:solidFill>
                  <a:srgbClr val="FFFF00"/>
                </a:solidFill>
                <a:latin typeface="Arial Narrow" pitchFamily="34" charset="0"/>
              </a:rPr>
              <a:t>Environmental </a:t>
            </a:r>
            <a:r>
              <a:rPr lang="en-US" sz="2500" b="1" dirty="0" smtClean="0">
                <a:solidFill>
                  <a:schemeClr val="bg1"/>
                </a:solidFill>
                <a:latin typeface="Arial Narrow" pitchFamily="34" charset="0"/>
              </a:rPr>
              <a:t>stochasticity:</a:t>
            </a:r>
          </a:p>
          <a:p>
            <a:pPr marL="0" lvl="2"/>
            <a:endParaRPr lang="en-US" sz="500" b="1" dirty="0" smtClean="0">
              <a:solidFill>
                <a:schemeClr val="bg1"/>
              </a:solidFill>
              <a:latin typeface="Arial Narrow" pitchFamily="34" charset="0"/>
            </a:endParaRPr>
          </a:p>
          <a:p>
            <a:pPr marL="0" lvl="2">
              <a:tabLst>
                <a:tab pos="344488" algn="l"/>
              </a:tabLst>
            </a:pPr>
            <a:r>
              <a:rPr lang="en-US" sz="2500" b="1" dirty="0">
                <a:solidFill>
                  <a:schemeClr val="bg1"/>
                </a:solidFill>
                <a:latin typeface="Arial Narrow" pitchFamily="34" charset="0"/>
              </a:rPr>
              <a:t>	</a:t>
            </a:r>
            <a:r>
              <a:rPr lang="en-US" sz="2300" b="1" dirty="0">
                <a:solidFill>
                  <a:schemeClr val="bg1"/>
                </a:solidFill>
                <a:latin typeface="Arial Narrow" pitchFamily="34" charset="0"/>
              </a:rPr>
              <a:t>U</a:t>
            </a:r>
            <a:r>
              <a:rPr lang="en-US" sz="2300" b="1" dirty="0" smtClean="0">
                <a:solidFill>
                  <a:schemeClr val="bg1"/>
                </a:solidFill>
                <a:latin typeface="Arial Narrow" pitchFamily="34" charset="0"/>
              </a:rPr>
              <a:t>npredictable change in the </a:t>
            </a:r>
            <a:r>
              <a:rPr lang="en-US" sz="2300" b="1" u="sng" dirty="0" smtClean="0">
                <a:solidFill>
                  <a:schemeClr val="bg1"/>
                </a:solidFill>
                <a:latin typeface="Arial Narrow" pitchFamily="34" charset="0"/>
              </a:rPr>
              <a:t>environment</a:t>
            </a:r>
            <a:r>
              <a:rPr lang="en-US" sz="2300" b="1" dirty="0" smtClean="0">
                <a:solidFill>
                  <a:schemeClr val="bg1"/>
                </a:solidFill>
                <a:latin typeface="Arial Narrow" pitchFamily="34" charset="0"/>
              </a:rPr>
              <a:t> in time and space</a:t>
            </a:r>
          </a:p>
          <a:p>
            <a:pPr marL="0" lvl="2">
              <a:tabLst>
                <a:tab pos="344488" algn="l"/>
              </a:tabLst>
            </a:pPr>
            <a:r>
              <a:rPr lang="en-US" sz="2300" b="1" dirty="0">
                <a:solidFill>
                  <a:schemeClr val="bg1"/>
                </a:solidFill>
                <a:latin typeface="Arial Narrow" pitchFamily="34" charset="0"/>
              </a:rPr>
              <a:t>	</a:t>
            </a:r>
            <a:r>
              <a:rPr lang="en-US" sz="2300" b="1" dirty="0" smtClean="0">
                <a:solidFill>
                  <a:schemeClr val="bg1"/>
                </a:solidFill>
                <a:latin typeface="Arial Narrow" pitchFamily="34" charset="0"/>
              </a:rPr>
              <a:t>	e.g., years of unusually low snowfall</a:t>
            </a:r>
          </a:p>
        </p:txBody>
      </p:sp>
      <p:sp>
        <p:nvSpPr>
          <p:cNvPr id="2" name="Rectangle 1"/>
          <p:cNvSpPr/>
          <p:nvPr/>
        </p:nvSpPr>
        <p:spPr>
          <a:xfrm>
            <a:off x="152400" y="2895601"/>
            <a:ext cx="8839200" cy="1828800"/>
          </a:xfrm>
          <a:prstGeom prst="rect">
            <a:avLst/>
          </a:prstGeom>
          <a:noFill/>
          <a:ln w="28575"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19256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672664" y="107732"/>
            <a:ext cx="774086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b="1" dirty="0" smtClean="0">
                <a:solidFill>
                  <a:schemeClr val="bg1"/>
                </a:solidFill>
                <a:latin typeface="Arial Narrow" pitchFamily="34" charset="0"/>
              </a:rPr>
              <a:t>Demographic Stochasticity</a:t>
            </a:r>
            <a:endParaRPr lang="en-US" sz="3000" b="1" dirty="0">
              <a:solidFill>
                <a:schemeClr val="bg1"/>
              </a:solidFill>
              <a:latin typeface="Arial Narrow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81000" y="1034296"/>
            <a:ext cx="8305800" cy="16773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 algn="ctr"/>
            <a:r>
              <a:rPr lang="en-US" sz="2200" b="1" dirty="0" smtClean="0">
                <a:solidFill>
                  <a:schemeClr val="bg1"/>
                </a:solidFill>
                <a:latin typeface="Arial Narrow" pitchFamily="34" charset="0"/>
              </a:rPr>
              <a:t>Results </a:t>
            </a:r>
            <a:r>
              <a:rPr lang="en-US" sz="2200" b="1" dirty="0">
                <a:solidFill>
                  <a:schemeClr val="bg1"/>
                </a:solidFill>
                <a:latin typeface="Arial Narrow" pitchFamily="34" charset="0"/>
              </a:rPr>
              <a:t>from the fact that populations are made up of </a:t>
            </a:r>
            <a:r>
              <a:rPr lang="en-US" sz="2200" b="1" dirty="0" smtClean="0">
                <a:solidFill>
                  <a:srgbClr val="FFFF00"/>
                </a:solidFill>
                <a:latin typeface="Arial Narrow" pitchFamily="34" charset="0"/>
              </a:rPr>
              <a:t>individuals</a:t>
            </a:r>
          </a:p>
          <a:p>
            <a:pPr marL="0" lvl="1" algn="ctr"/>
            <a:r>
              <a:rPr lang="en-US" sz="1500" b="1" dirty="0" smtClean="0">
                <a:solidFill>
                  <a:schemeClr val="bg1"/>
                </a:solidFill>
                <a:latin typeface="Arial Narrow" pitchFamily="34" charset="0"/>
              </a:rPr>
              <a:t> </a:t>
            </a:r>
            <a:endParaRPr lang="en-US" sz="1500" b="1" dirty="0">
              <a:solidFill>
                <a:schemeClr val="bg1"/>
              </a:solidFill>
              <a:latin typeface="Arial Narrow" pitchFamily="34" charset="0"/>
            </a:endParaRPr>
          </a:p>
          <a:p>
            <a:pPr marL="0" lvl="2" algn="ctr"/>
            <a:r>
              <a:rPr lang="en-US" sz="2200" b="1" u="sng" dirty="0">
                <a:solidFill>
                  <a:schemeClr val="bg1"/>
                </a:solidFill>
                <a:latin typeface="Arial Narrow" pitchFamily="34" charset="0"/>
              </a:rPr>
              <a:t>I</a:t>
            </a:r>
            <a:r>
              <a:rPr lang="en-US" sz="2200" b="1" u="sng" dirty="0" smtClean="0">
                <a:solidFill>
                  <a:schemeClr val="bg1"/>
                </a:solidFill>
                <a:latin typeface="Arial Narrow" pitchFamily="34" charset="0"/>
              </a:rPr>
              <a:t>ndividuals vary</a:t>
            </a:r>
            <a:r>
              <a:rPr lang="en-US" sz="2200" b="1" dirty="0" smtClean="0">
                <a:solidFill>
                  <a:schemeClr val="bg1"/>
                </a:solidFill>
                <a:latin typeface="Arial Narrow" pitchFamily="34" charset="0"/>
              </a:rPr>
              <a:t>:</a:t>
            </a:r>
          </a:p>
          <a:p>
            <a:pPr marL="0" lvl="2" algn="ctr"/>
            <a:r>
              <a:rPr lang="en-US" sz="2200" b="1" dirty="0" smtClean="0">
                <a:solidFill>
                  <a:schemeClr val="bg1"/>
                </a:solidFill>
                <a:latin typeface="Arial Narrow" pitchFamily="34" charset="0"/>
              </a:rPr>
              <a:t>There </a:t>
            </a:r>
            <a:r>
              <a:rPr lang="en-US" sz="2200" b="1" dirty="0">
                <a:solidFill>
                  <a:schemeClr val="bg1"/>
                </a:solidFill>
                <a:latin typeface="Arial Narrow" pitchFamily="34" charset="0"/>
              </a:rPr>
              <a:t>is an average </a:t>
            </a:r>
            <a:r>
              <a:rPr lang="en-US" sz="2200" b="1" dirty="0" smtClean="0">
                <a:solidFill>
                  <a:schemeClr val="bg1"/>
                </a:solidFill>
                <a:latin typeface="Arial Narrow" pitchFamily="34" charset="0"/>
              </a:rPr>
              <a:t>per capita birth rate (average for </a:t>
            </a:r>
            <a:r>
              <a:rPr lang="en-US" sz="2200" b="1" u="sng" dirty="0" smtClean="0">
                <a:solidFill>
                  <a:schemeClr val="bg1"/>
                </a:solidFill>
                <a:latin typeface="Arial Narrow" pitchFamily="34" charset="0"/>
              </a:rPr>
              <a:t>population</a:t>
            </a:r>
            <a:r>
              <a:rPr lang="en-US" sz="2200" b="1" dirty="0" smtClean="0">
                <a:solidFill>
                  <a:schemeClr val="bg1"/>
                </a:solidFill>
                <a:latin typeface="Arial Narrow" pitchFamily="34" charset="0"/>
              </a:rPr>
              <a:t>), </a:t>
            </a:r>
            <a:r>
              <a:rPr lang="en-US" sz="2200" b="1" dirty="0">
                <a:solidFill>
                  <a:schemeClr val="bg1"/>
                </a:solidFill>
                <a:latin typeface="Arial Narrow" pitchFamily="34" charset="0"/>
              </a:rPr>
              <a:t>but </a:t>
            </a:r>
            <a:r>
              <a:rPr lang="en-US" sz="2200" b="1" u="sng" dirty="0">
                <a:solidFill>
                  <a:schemeClr val="bg1"/>
                </a:solidFill>
                <a:latin typeface="Arial Narrow" pitchFamily="34" charset="0"/>
              </a:rPr>
              <a:t>individuals</a:t>
            </a:r>
            <a:r>
              <a:rPr lang="en-US" sz="2200" b="1" dirty="0">
                <a:solidFill>
                  <a:schemeClr val="bg1"/>
                </a:solidFill>
                <a:latin typeface="Arial Narrow" pitchFamily="34" charset="0"/>
              </a:rPr>
              <a:t> </a:t>
            </a:r>
            <a:r>
              <a:rPr lang="en-US" sz="2200" b="1" dirty="0" smtClean="0">
                <a:solidFill>
                  <a:schemeClr val="bg1"/>
                </a:solidFill>
                <a:latin typeface="Arial Narrow" pitchFamily="34" charset="0"/>
              </a:rPr>
              <a:t>vary in </a:t>
            </a:r>
            <a:r>
              <a:rPr lang="en-US" sz="2200" b="1" dirty="0">
                <a:solidFill>
                  <a:schemeClr val="bg1"/>
                </a:solidFill>
                <a:latin typeface="Arial Narrow" pitchFamily="34" charset="0"/>
              </a:rPr>
              <a:t>how many offspring they </a:t>
            </a:r>
            <a:r>
              <a:rPr lang="en-US" sz="2200" b="1" dirty="0" smtClean="0">
                <a:solidFill>
                  <a:schemeClr val="bg1"/>
                </a:solidFill>
                <a:latin typeface="Arial Narrow" pitchFamily="34" charset="0"/>
              </a:rPr>
              <a:t>produce</a:t>
            </a:r>
          </a:p>
        </p:txBody>
      </p:sp>
      <p:grpSp>
        <p:nvGrpSpPr>
          <p:cNvPr id="85" name="Group 84"/>
          <p:cNvGrpSpPr/>
          <p:nvPr/>
        </p:nvGrpSpPr>
        <p:grpSpPr>
          <a:xfrm>
            <a:off x="381000" y="2895600"/>
            <a:ext cx="7315200" cy="1659147"/>
            <a:chOff x="381000" y="2895600"/>
            <a:chExt cx="7315200" cy="1659147"/>
          </a:xfrm>
        </p:grpSpPr>
        <p:pic>
          <p:nvPicPr>
            <p:cNvPr id="3074" name="Picture 2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10000" b="90000" l="10000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440" t="8182" r="9167" b="7942"/>
            <a:stretch/>
          </p:blipFill>
          <p:spPr bwMode="auto">
            <a:xfrm>
              <a:off x="2780580" y="2895600"/>
              <a:ext cx="1552755" cy="127671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3075" name="Picture 3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0" b="100000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4034051">
              <a:off x="3305971" y="3332844"/>
              <a:ext cx="398158" cy="31347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45" name="Rectangle 44"/>
            <p:cNvSpPr/>
            <p:nvPr/>
          </p:nvSpPr>
          <p:spPr>
            <a:xfrm>
              <a:off x="2961736" y="4106607"/>
              <a:ext cx="1173192" cy="43088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lvl="1" algn="ctr"/>
              <a:r>
                <a:rPr lang="en-US" sz="2200" b="1" dirty="0" smtClean="0">
                  <a:solidFill>
                    <a:schemeClr val="bg1"/>
                  </a:solidFill>
                  <a:latin typeface="Arial Narrow" pitchFamily="34" charset="0"/>
                </a:rPr>
                <a:t>Mom 1</a:t>
              </a:r>
            </a:p>
          </p:txBody>
        </p:sp>
        <p:pic>
          <p:nvPicPr>
            <p:cNvPr id="46" name="Picture 2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10000" b="90000" l="10000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440" t="8182" r="9167" b="7942"/>
            <a:stretch/>
          </p:blipFill>
          <p:spPr bwMode="auto">
            <a:xfrm>
              <a:off x="4467045" y="2895600"/>
              <a:ext cx="1552755" cy="127671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47" name="Picture 3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0" b="100000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4034051">
              <a:off x="4808405" y="3251942"/>
              <a:ext cx="398158" cy="31347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48" name="Picture 3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0" b="100000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4034051">
              <a:off x="5163223" y="3256644"/>
              <a:ext cx="398158" cy="31347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50" name="Rectangle 49"/>
            <p:cNvSpPr/>
            <p:nvPr/>
          </p:nvSpPr>
          <p:spPr>
            <a:xfrm>
              <a:off x="4648201" y="4106607"/>
              <a:ext cx="1173192" cy="43088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lvl="1" algn="ctr"/>
              <a:r>
                <a:rPr lang="en-US" sz="2200" b="1" dirty="0" smtClean="0">
                  <a:solidFill>
                    <a:schemeClr val="bg1"/>
                  </a:solidFill>
                  <a:latin typeface="Arial Narrow" pitchFamily="34" charset="0"/>
                </a:rPr>
                <a:t>Mom 2</a:t>
              </a:r>
            </a:p>
          </p:txBody>
        </p:sp>
        <p:pic>
          <p:nvPicPr>
            <p:cNvPr id="51" name="Picture 2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10000" b="90000" l="10000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440" t="8182" r="9167" b="7942"/>
            <a:stretch/>
          </p:blipFill>
          <p:spPr bwMode="auto">
            <a:xfrm>
              <a:off x="6143445" y="2912853"/>
              <a:ext cx="1552755" cy="127671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52" name="Picture 3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0" b="100000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4034051">
              <a:off x="6484805" y="3269195"/>
              <a:ext cx="398158" cy="31347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53" name="Picture 3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0" b="100000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4034051">
              <a:off x="6839623" y="3200954"/>
              <a:ext cx="398158" cy="31347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54" name="Picture 3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0" b="100000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4034051">
              <a:off x="6723770" y="3456101"/>
              <a:ext cx="398158" cy="31347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55" name="Rectangle 54"/>
            <p:cNvSpPr/>
            <p:nvPr/>
          </p:nvSpPr>
          <p:spPr>
            <a:xfrm>
              <a:off x="6324601" y="4123860"/>
              <a:ext cx="1173192" cy="43088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lvl="1" algn="ctr"/>
              <a:r>
                <a:rPr lang="en-US" sz="2200" b="1" dirty="0" smtClean="0">
                  <a:solidFill>
                    <a:schemeClr val="bg1"/>
                  </a:solidFill>
                  <a:latin typeface="Arial Narrow" pitchFamily="34" charset="0"/>
                </a:rPr>
                <a:t>Mom 3</a:t>
              </a:r>
            </a:p>
          </p:txBody>
        </p:sp>
        <p:sp>
          <p:nvSpPr>
            <p:cNvPr id="56" name="Rectangle 55"/>
            <p:cNvSpPr/>
            <p:nvPr/>
          </p:nvSpPr>
          <p:spPr>
            <a:xfrm>
              <a:off x="381000" y="3176668"/>
              <a:ext cx="2399580" cy="76944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lvl="1"/>
              <a:r>
                <a:rPr lang="en-US" sz="2200" b="1" u="sng" dirty="0" smtClean="0">
                  <a:solidFill>
                    <a:schemeClr val="bg1"/>
                  </a:solidFill>
                  <a:latin typeface="Arial Narrow" pitchFamily="34" charset="0"/>
                </a:rPr>
                <a:t>Among</a:t>
              </a:r>
              <a:r>
                <a:rPr lang="en-US" sz="2200" b="1" dirty="0" smtClean="0">
                  <a:solidFill>
                    <a:schemeClr val="bg1"/>
                  </a:solidFill>
                  <a:latin typeface="Arial Narrow" pitchFamily="34" charset="0"/>
                </a:rPr>
                <a:t> individuals:</a:t>
              </a:r>
            </a:p>
            <a:p>
              <a:pPr marL="0" lvl="1"/>
              <a:r>
                <a:rPr lang="en-US" sz="2200" b="1" dirty="0" smtClean="0">
                  <a:solidFill>
                    <a:schemeClr val="bg1"/>
                  </a:solidFill>
                  <a:latin typeface="Arial Narrow" pitchFamily="34" charset="0"/>
                </a:rPr>
                <a:t>(within Year 1)</a:t>
              </a:r>
            </a:p>
          </p:txBody>
        </p:sp>
      </p:grpSp>
      <p:grpSp>
        <p:nvGrpSpPr>
          <p:cNvPr id="86" name="Group 85"/>
          <p:cNvGrpSpPr/>
          <p:nvPr/>
        </p:nvGrpSpPr>
        <p:grpSpPr>
          <a:xfrm>
            <a:off x="343423" y="4537494"/>
            <a:ext cx="7391597" cy="2055174"/>
            <a:chOff x="343423" y="4537494"/>
            <a:chExt cx="7391597" cy="2055174"/>
          </a:xfrm>
        </p:grpSpPr>
        <p:sp>
          <p:nvSpPr>
            <p:cNvPr id="57" name="Rectangle 56"/>
            <p:cNvSpPr/>
            <p:nvPr/>
          </p:nvSpPr>
          <p:spPr>
            <a:xfrm>
              <a:off x="343423" y="5226355"/>
              <a:ext cx="2933177" cy="76944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lvl="1"/>
              <a:r>
                <a:rPr lang="en-US" sz="2200" b="1" u="sng" dirty="0" smtClean="0">
                  <a:solidFill>
                    <a:schemeClr val="bg1"/>
                  </a:solidFill>
                  <a:latin typeface="Arial Narrow" pitchFamily="34" charset="0"/>
                </a:rPr>
                <a:t>Within</a:t>
              </a:r>
              <a:r>
                <a:rPr lang="en-US" sz="2200" b="1" dirty="0" smtClean="0">
                  <a:solidFill>
                    <a:schemeClr val="bg1"/>
                  </a:solidFill>
                  <a:latin typeface="Arial Narrow" pitchFamily="34" charset="0"/>
                </a:rPr>
                <a:t> an individual:</a:t>
              </a:r>
            </a:p>
            <a:p>
              <a:pPr marL="0" lvl="1"/>
              <a:r>
                <a:rPr lang="en-US" sz="2200" b="1" dirty="0" smtClean="0">
                  <a:solidFill>
                    <a:schemeClr val="bg1"/>
                  </a:solidFill>
                  <a:latin typeface="Arial Narrow" pitchFamily="34" charset="0"/>
                </a:rPr>
                <a:t>(Mom 2 </a:t>
              </a:r>
              <a:r>
                <a:rPr lang="en-US" sz="2200" b="1" u="sng" dirty="0" smtClean="0">
                  <a:solidFill>
                    <a:schemeClr val="bg1"/>
                  </a:solidFill>
                  <a:latin typeface="Arial Narrow" pitchFamily="34" charset="0"/>
                </a:rPr>
                <a:t>across</a:t>
              </a:r>
              <a:r>
                <a:rPr lang="en-US" sz="2200" b="1" dirty="0" smtClean="0">
                  <a:solidFill>
                    <a:schemeClr val="bg1"/>
                  </a:solidFill>
                  <a:latin typeface="Arial Narrow" pitchFamily="34" charset="0"/>
                </a:rPr>
                <a:t> years)</a:t>
              </a:r>
            </a:p>
          </p:txBody>
        </p:sp>
        <p:sp>
          <p:nvSpPr>
            <p:cNvPr id="67" name="Rectangle 66"/>
            <p:cNvSpPr/>
            <p:nvPr/>
          </p:nvSpPr>
          <p:spPr>
            <a:xfrm>
              <a:off x="3017809" y="6144528"/>
              <a:ext cx="1173192" cy="43088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lvl="1" algn="ctr"/>
              <a:r>
                <a:rPr lang="en-US" sz="2200" b="1" dirty="0" smtClean="0">
                  <a:solidFill>
                    <a:schemeClr val="bg1"/>
                  </a:solidFill>
                  <a:latin typeface="Arial Narrow" pitchFamily="34" charset="0"/>
                </a:rPr>
                <a:t>Year 1</a:t>
              </a:r>
            </a:p>
          </p:txBody>
        </p:sp>
        <p:pic>
          <p:nvPicPr>
            <p:cNvPr id="68" name="Picture 2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10000" b="90000" l="10000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440" t="8182" r="9167" b="7942"/>
            <a:stretch/>
          </p:blipFill>
          <p:spPr bwMode="auto">
            <a:xfrm>
              <a:off x="4505865" y="4933521"/>
              <a:ext cx="1552755" cy="127671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69" name="Picture 3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0" b="100000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4034051">
              <a:off x="4847225" y="5289863"/>
              <a:ext cx="398158" cy="31347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70" name="Picture 3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0" b="100000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4034051">
              <a:off x="5202043" y="5294565"/>
              <a:ext cx="398158" cy="31347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71" name="Rectangle 70"/>
            <p:cNvSpPr/>
            <p:nvPr/>
          </p:nvSpPr>
          <p:spPr>
            <a:xfrm>
              <a:off x="4687021" y="6144528"/>
              <a:ext cx="1173192" cy="43088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lvl="1" algn="ctr"/>
              <a:r>
                <a:rPr lang="en-US" sz="2200" b="1" dirty="0" smtClean="0">
                  <a:solidFill>
                    <a:schemeClr val="bg1"/>
                  </a:solidFill>
                  <a:latin typeface="Arial Narrow" pitchFamily="34" charset="0"/>
                </a:rPr>
                <a:t>Year 2</a:t>
              </a:r>
            </a:p>
          </p:txBody>
        </p:sp>
        <p:pic>
          <p:nvPicPr>
            <p:cNvPr id="72" name="Picture 2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10000" b="90000" l="10000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440" t="8182" r="9167" b="7942"/>
            <a:stretch/>
          </p:blipFill>
          <p:spPr bwMode="auto">
            <a:xfrm>
              <a:off x="6182265" y="4950774"/>
              <a:ext cx="1552755" cy="127671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73" name="Picture 3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0" b="100000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4034051">
              <a:off x="6742159" y="5353512"/>
              <a:ext cx="398158" cy="31347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76" name="Rectangle 75"/>
            <p:cNvSpPr/>
            <p:nvPr/>
          </p:nvSpPr>
          <p:spPr>
            <a:xfrm>
              <a:off x="6363421" y="6161781"/>
              <a:ext cx="1173192" cy="43088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lvl="1" algn="ctr"/>
              <a:r>
                <a:rPr lang="en-US" sz="2200" b="1" dirty="0" smtClean="0">
                  <a:solidFill>
                    <a:schemeClr val="bg1"/>
                  </a:solidFill>
                  <a:latin typeface="Arial Narrow" pitchFamily="34" charset="0"/>
                </a:rPr>
                <a:t>Year 3</a:t>
              </a:r>
            </a:p>
          </p:txBody>
        </p:sp>
        <p:pic>
          <p:nvPicPr>
            <p:cNvPr id="77" name="Picture 2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10000" b="90000" l="10000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440" t="8182" r="9167" b="7942"/>
            <a:stretch/>
          </p:blipFill>
          <p:spPr bwMode="auto">
            <a:xfrm>
              <a:off x="2866845" y="4976652"/>
              <a:ext cx="1552755" cy="127671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78" name="Picture 3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0" b="100000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4034051">
              <a:off x="3208205" y="5332994"/>
              <a:ext cx="398158" cy="31347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79" name="Picture 3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0" b="100000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4034051">
              <a:off x="3563023" y="5337696"/>
              <a:ext cx="398158" cy="31347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80" name="Picture 3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0" b="100000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4034051">
              <a:off x="5065759" y="5505912"/>
              <a:ext cx="398158" cy="31347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5" name="Left Bracket 4"/>
            <p:cNvSpPr/>
            <p:nvPr/>
          </p:nvSpPr>
          <p:spPr>
            <a:xfrm rot="5400000">
              <a:off x="5126489" y="2582345"/>
              <a:ext cx="309762" cy="4829660"/>
            </a:xfrm>
            <a:prstGeom prst="leftBracket">
              <a:avLst/>
            </a:prstGeom>
            <a:ln w="28575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81" name="Straight Connector 80"/>
            <p:cNvCxnSpPr>
              <a:stCxn id="50" idx="2"/>
              <a:endCxn id="5" idx="1"/>
            </p:cNvCxnSpPr>
            <p:nvPr/>
          </p:nvCxnSpPr>
          <p:spPr>
            <a:xfrm>
              <a:off x="5234797" y="4537494"/>
              <a:ext cx="0" cy="304800"/>
            </a:xfrm>
            <a:prstGeom prst="line">
              <a:avLst/>
            </a:prstGeom>
            <a:ln w="28575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5640602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672664" y="107732"/>
            <a:ext cx="774086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b="1" dirty="0" smtClean="0">
                <a:solidFill>
                  <a:schemeClr val="bg1"/>
                </a:solidFill>
                <a:latin typeface="Arial Narrow" pitchFamily="34" charset="0"/>
              </a:rPr>
              <a:t>Demographic Stochasticity</a:t>
            </a:r>
            <a:endParaRPr lang="en-US" sz="3000" b="1" dirty="0">
              <a:solidFill>
                <a:schemeClr val="bg1"/>
              </a:solidFill>
              <a:latin typeface="Arial Narrow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28600" y="2035076"/>
            <a:ext cx="861060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2" algn="ctr"/>
            <a:r>
              <a:rPr lang="en-US" sz="2200" b="1" u="sng" dirty="0" smtClean="0">
                <a:solidFill>
                  <a:schemeClr val="bg1"/>
                </a:solidFill>
                <a:latin typeface="Arial Narrow" pitchFamily="34" charset="0"/>
              </a:rPr>
              <a:t>Cannot </a:t>
            </a:r>
            <a:r>
              <a:rPr lang="en-US" sz="2200" b="1" u="sng" dirty="0">
                <a:solidFill>
                  <a:schemeClr val="bg1"/>
                </a:solidFill>
                <a:latin typeface="Arial Narrow" pitchFamily="34" charset="0"/>
              </a:rPr>
              <a:t>directly apply average proportional rates to an </a:t>
            </a:r>
            <a:r>
              <a:rPr lang="en-US" sz="2200" b="1" u="sng" dirty="0" smtClean="0">
                <a:solidFill>
                  <a:schemeClr val="bg1"/>
                </a:solidFill>
                <a:latin typeface="Arial Narrow" pitchFamily="34" charset="0"/>
              </a:rPr>
              <a:t>individual</a:t>
            </a:r>
            <a:r>
              <a:rPr lang="en-US" sz="2200" b="1" dirty="0" smtClean="0">
                <a:solidFill>
                  <a:schemeClr val="bg1"/>
                </a:solidFill>
                <a:latin typeface="Arial Narrow" pitchFamily="34" charset="0"/>
              </a:rPr>
              <a:t>:</a:t>
            </a:r>
          </a:p>
          <a:p>
            <a:pPr marL="0" lvl="2" algn="ctr"/>
            <a:endParaRPr lang="en-US" sz="2200" b="1" dirty="0" smtClean="0">
              <a:solidFill>
                <a:schemeClr val="bg1"/>
              </a:solidFill>
              <a:latin typeface="Arial Narrow" pitchFamily="34" charset="0"/>
            </a:endParaRPr>
          </a:p>
          <a:p>
            <a:pPr marL="0" lvl="2" algn="ctr"/>
            <a:r>
              <a:rPr lang="en-US" sz="2200" b="1" dirty="0" smtClean="0">
                <a:solidFill>
                  <a:schemeClr val="bg1"/>
                </a:solidFill>
                <a:latin typeface="Arial Narrow" pitchFamily="34" charset="0"/>
              </a:rPr>
              <a:t>e.g., cannot apply </a:t>
            </a:r>
            <a:r>
              <a:rPr lang="en-US" sz="2400" b="1" dirty="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+mj-lt"/>
              </a:rPr>
              <a:t>b’ = 1.5</a:t>
            </a:r>
            <a:r>
              <a:rPr lang="en-US" sz="2200" b="1" dirty="0" smtClean="0">
                <a:solidFill>
                  <a:schemeClr val="bg1"/>
                </a:solidFill>
                <a:latin typeface="Arial Narrow" pitchFamily="34" charset="0"/>
              </a:rPr>
              <a:t> and </a:t>
            </a:r>
            <a:r>
              <a:rPr lang="en-US" sz="2400" b="1" dirty="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+mj-lt"/>
              </a:rPr>
              <a:t>d’ = 0.20</a:t>
            </a:r>
            <a:r>
              <a:rPr lang="en-US" sz="2200" b="1" dirty="0" smtClean="0">
                <a:solidFill>
                  <a:schemeClr val="bg1"/>
                </a:solidFill>
                <a:latin typeface="Arial Narrow" pitchFamily="34" charset="0"/>
              </a:rPr>
              <a:t> to an individual</a:t>
            </a:r>
            <a:endParaRPr lang="en-US" sz="2200" b="1" dirty="0">
              <a:solidFill>
                <a:schemeClr val="bg1"/>
              </a:solidFill>
              <a:latin typeface="Arial Narrow" pitchFamily="34" charset="0"/>
            </a:endParaRPr>
          </a:p>
          <a:p>
            <a:pPr marL="0" lvl="2" algn="ctr"/>
            <a:r>
              <a:rPr lang="en-US" sz="2200" b="1" dirty="0" smtClean="0">
                <a:solidFill>
                  <a:schemeClr val="bg1"/>
                </a:solidFill>
                <a:latin typeface="Arial Narrow" pitchFamily="34" charset="0"/>
                <a:sym typeface="Wingdings" pitchFamily="2" charset="2"/>
              </a:rPr>
              <a:t>because i</a:t>
            </a:r>
            <a:r>
              <a:rPr lang="en-US" sz="2200" b="1" dirty="0" smtClean="0">
                <a:solidFill>
                  <a:schemeClr val="bg1"/>
                </a:solidFill>
                <a:latin typeface="Arial Narrow" pitchFamily="34" charset="0"/>
              </a:rPr>
              <a:t>ndividuals </a:t>
            </a:r>
            <a:r>
              <a:rPr lang="en-US" sz="2200" b="1" dirty="0">
                <a:solidFill>
                  <a:schemeClr val="bg1"/>
                </a:solidFill>
                <a:latin typeface="Arial Narrow" pitchFamily="34" charset="0"/>
              </a:rPr>
              <a:t>cannot </a:t>
            </a:r>
            <a:r>
              <a:rPr lang="en-US" sz="2200" b="1" dirty="0" smtClean="0">
                <a:solidFill>
                  <a:schemeClr val="bg1"/>
                </a:solidFill>
                <a:latin typeface="Arial Narrow" pitchFamily="34" charset="0"/>
              </a:rPr>
              <a:t>reproduce or die </a:t>
            </a:r>
            <a:r>
              <a:rPr lang="en-US" sz="2200" b="1" dirty="0">
                <a:solidFill>
                  <a:schemeClr val="bg1"/>
                </a:solidFill>
                <a:latin typeface="Arial Narrow" pitchFamily="34" charset="0"/>
              </a:rPr>
              <a:t>in </a:t>
            </a:r>
            <a:r>
              <a:rPr lang="en-US" sz="2200" b="1" dirty="0" smtClean="0">
                <a:solidFill>
                  <a:schemeClr val="bg1"/>
                </a:solidFill>
                <a:latin typeface="Arial Narrow" pitchFamily="34" charset="0"/>
              </a:rPr>
              <a:t>proportions:</a:t>
            </a:r>
          </a:p>
          <a:p>
            <a:pPr marL="0" lvl="2" algn="ctr"/>
            <a:endParaRPr lang="en-US" sz="1000" b="1" dirty="0" smtClean="0">
              <a:solidFill>
                <a:schemeClr val="bg1"/>
              </a:solidFill>
              <a:latin typeface="Arial Narrow" pitchFamily="34" charset="0"/>
            </a:endParaRPr>
          </a:p>
          <a:p>
            <a:pPr marL="0" lvl="3" algn="ctr"/>
            <a:r>
              <a:rPr lang="en-US" sz="2200" b="1" dirty="0">
                <a:solidFill>
                  <a:schemeClr val="bg1"/>
                </a:solidFill>
                <a:latin typeface="Arial Narrow" pitchFamily="34" charset="0"/>
              </a:rPr>
              <a:t>an individual can have 1 or 2 </a:t>
            </a:r>
            <a:r>
              <a:rPr lang="en-US" sz="2200" b="1" dirty="0" smtClean="0">
                <a:solidFill>
                  <a:schemeClr val="bg1"/>
                </a:solidFill>
                <a:latin typeface="Arial Narrow" pitchFamily="34" charset="0"/>
              </a:rPr>
              <a:t>offspring; </a:t>
            </a:r>
            <a:r>
              <a:rPr lang="en-US" sz="2200" b="1" dirty="0">
                <a:solidFill>
                  <a:schemeClr val="bg1"/>
                </a:solidFill>
                <a:latin typeface="Arial Narrow" pitchFamily="34" charset="0"/>
              </a:rPr>
              <a:t>it cannot produce 1.5 </a:t>
            </a:r>
            <a:r>
              <a:rPr lang="en-US" sz="2200" b="1" dirty="0" smtClean="0">
                <a:solidFill>
                  <a:schemeClr val="bg1"/>
                </a:solidFill>
                <a:latin typeface="Arial Narrow" pitchFamily="34" charset="0"/>
              </a:rPr>
              <a:t>offspring</a:t>
            </a:r>
            <a:endParaRPr lang="en-US" sz="2200" b="1" dirty="0">
              <a:solidFill>
                <a:schemeClr val="bg1"/>
              </a:solidFill>
              <a:latin typeface="Arial Narrow" pitchFamily="34" charset="0"/>
            </a:endParaRPr>
          </a:p>
          <a:p>
            <a:pPr marL="0" lvl="3" algn="ctr"/>
            <a:r>
              <a:rPr lang="en-US" sz="2200" b="1" dirty="0" smtClean="0">
                <a:solidFill>
                  <a:schemeClr val="bg1"/>
                </a:solidFill>
                <a:latin typeface="Arial Narrow" pitchFamily="34" charset="0"/>
              </a:rPr>
              <a:t>an </a:t>
            </a:r>
            <a:r>
              <a:rPr lang="en-US" sz="2200" b="1" dirty="0">
                <a:solidFill>
                  <a:schemeClr val="bg1"/>
                </a:solidFill>
                <a:latin typeface="Arial Narrow" pitchFamily="34" charset="0"/>
              </a:rPr>
              <a:t>individual either dies or </a:t>
            </a:r>
            <a:r>
              <a:rPr lang="en-US" sz="2200" b="1" dirty="0" smtClean="0">
                <a:solidFill>
                  <a:schemeClr val="bg1"/>
                </a:solidFill>
                <a:latin typeface="Arial Narrow" pitchFamily="34" charset="0"/>
              </a:rPr>
              <a:t>not; </a:t>
            </a:r>
            <a:r>
              <a:rPr lang="en-US" sz="2200" b="1" dirty="0">
                <a:solidFill>
                  <a:schemeClr val="bg1"/>
                </a:solidFill>
                <a:latin typeface="Arial Narrow" pitchFamily="34" charset="0"/>
              </a:rPr>
              <a:t>it </a:t>
            </a:r>
            <a:r>
              <a:rPr lang="en-US" sz="2200" b="1" dirty="0" smtClean="0">
                <a:solidFill>
                  <a:schemeClr val="bg1"/>
                </a:solidFill>
                <a:latin typeface="Arial Narrow" pitchFamily="34" charset="0"/>
              </a:rPr>
              <a:t>cannot </a:t>
            </a:r>
            <a:r>
              <a:rPr lang="en-US" sz="2200" b="1" dirty="0">
                <a:solidFill>
                  <a:schemeClr val="bg1"/>
                </a:solidFill>
                <a:latin typeface="Arial Narrow" pitchFamily="34" charset="0"/>
              </a:rPr>
              <a:t>be 20% </a:t>
            </a:r>
            <a:r>
              <a:rPr lang="en-US" sz="2200" b="1" dirty="0" smtClean="0">
                <a:solidFill>
                  <a:schemeClr val="bg1"/>
                </a:solidFill>
                <a:latin typeface="Arial Narrow" pitchFamily="34" charset="0"/>
              </a:rPr>
              <a:t>dead</a:t>
            </a:r>
          </a:p>
        </p:txBody>
      </p:sp>
      <p:sp>
        <p:nvSpPr>
          <p:cNvPr id="19" name="Rectangle 18"/>
          <p:cNvSpPr/>
          <p:nvPr/>
        </p:nvSpPr>
        <p:spPr>
          <a:xfrm>
            <a:off x="381000" y="1034296"/>
            <a:ext cx="8305800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 algn="ctr"/>
            <a:r>
              <a:rPr lang="en-US" sz="2200" b="1" dirty="0" smtClean="0">
                <a:solidFill>
                  <a:schemeClr val="bg1"/>
                </a:solidFill>
                <a:latin typeface="Arial Narrow" pitchFamily="34" charset="0"/>
              </a:rPr>
              <a:t>Results </a:t>
            </a:r>
            <a:r>
              <a:rPr lang="en-US" sz="2200" b="1" dirty="0">
                <a:solidFill>
                  <a:schemeClr val="bg1"/>
                </a:solidFill>
                <a:latin typeface="Arial Narrow" pitchFamily="34" charset="0"/>
              </a:rPr>
              <a:t>from the fact that populations are made up of </a:t>
            </a:r>
            <a:r>
              <a:rPr lang="en-US" sz="2200" b="1" dirty="0" smtClean="0">
                <a:solidFill>
                  <a:srgbClr val="FFFF00"/>
                </a:solidFill>
                <a:latin typeface="Arial Narrow" pitchFamily="34" charset="0"/>
              </a:rPr>
              <a:t>individuals</a:t>
            </a:r>
          </a:p>
        </p:txBody>
      </p:sp>
      <p:sp>
        <p:nvSpPr>
          <p:cNvPr id="20" name="Rectangle 19"/>
          <p:cNvSpPr/>
          <p:nvPr/>
        </p:nvSpPr>
        <p:spPr>
          <a:xfrm>
            <a:off x="228600" y="4869359"/>
            <a:ext cx="861060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 algn="ctr"/>
            <a:r>
              <a:rPr lang="en-US" sz="2200" b="1" dirty="0" smtClean="0">
                <a:solidFill>
                  <a:schemeClr val="bg1"/>
                </a:solidFill>
                <a:latin typeface="Arial Narrow" pitchFamily="34" charset="0"/>
                <a:sym typeface="Wingdings" pitchFamily="2" charset="2"/>
              </a:rPr>
              <a:t> </a:t>
            </a:r>
            <a:r>
              <a:rPr lang="en-US" sz="2200" b="1" dirty="0" smtClean="0">
                <a:solidFill>
                  <a:schemeClr val="bg1"/>
                </a:solidFill>
                <a:latin typeface="Arial Narrow" pitchFamily="34" charset="0"/>
              </a:rPr>
              <a:t>The </a:t>
            </a:r>
            <a:r>
              <a:rPr lang="en-US" sz="2200" b="1" dirty="0">
                <a:solidFill>
                  <a:schemeClr val="bg1"/>
                </a:solidFill>
                <a:latin typeface="Arial Narrow" pitchFamily="34" charset="0"/>
              </a:rPr>
              <a:t>models we've used so far rely on </a:t>
            </a:r>
            <a:r>
              <a:rPr lang="en-US" sz="2200" b="1" u="sng" dirty="0">
                <a:solidFill>
                  <a:schemeClr val="bg1"/>
                </a:solidFill>
                <a:latin typeface="Arial Narrow" pitchFamily="34" charset="0"/>
              </a:rPr>
              <a:t>population</a:t>
            </a:r>
            <a:r>
              <a:rPr lang="en-US" sz="2200" b="1" dirty="0">
                <a:solidFill>
                  <a:schemeClr val="bg1"/>
                </a:solidFill>
                <a:latin typeface="Arial Narrow" pitchFamily="34" charset="0"/>
              </a:rPr>
              <a:t> averages (less </a:t>
            </a:r>
            <a:r>
              <a:rPr lang="en-US" sz="2200" b="1" dirty="0" smtClean="0">
                <a:solidFill>
                  <a:schemeClr val="bg1"/>
                </a:solidFill>
                <a:latin typeface="Arial Narrow" pitchFamily="34" charset="0"/>
              </a:rPr>
              <a:t>realistic)</a:t>
            </a:r>
          </a:p>
          <a:p>
            <a:pPr marL="0" lvl="1" algn="ctr"/>
            <a:r>
              <a:rPr lang="en-US" sz="2200" b="1" dirty="0">
                <a:solidFill>
                  <a:schemeClr val="bg1"/>
                </a:solidFill>
                <a:latin typeface="Arial Narrow" pitchFamily="34" charset="0"/>
              </a:rPr>
              <a:t>a</a:t>
            </a:r>
            <a:r>
              <a:rPr lang="en-US" sz="2200" b="1" dirty="0" smtClean="0">
                <a:solidFill>
                  <a:schemeClr val="bg1"/>
                </a:solidFill>
                <a:latin typeface="Arial Narrow" pitchFamily="34" charset="0"/>
              </a:rPr>
              <a:t>nd, therefore, </a:t>
            </a:r>
            <a:r>
              <a:rPr lang="en-US" sz="2200" b="1" u="sng" dirty="0">
                <a:solidFill>
                  <a:schemeClr val="bg1"/>
                </a:solidFill>
                <a:latin typeface="Arial Narrow" pitchFamily="34" charset="0"/>
              </a:rPr>
              <a:t>ignore variation among </a:t>
            </a:r>
            <a:r>
              <a:rPr lang="en-US" sz="2200" b="1" u="sng" dirty="0" smtClean="0">
                <a:solidFill>
                  <a:schemeClr val="bg1"/>
                </a:solidFill>
                <a:latin typeface="Arial Narrow" pitchFamily="34" charset="0"/>
              </a:rPr>
              <a:t>individuals</a:t>
            </a:r>
            <a:endParaRPr lang="en-US" sz="2200" b="1" u="sng" dirty="0">
              <a:solidFill>
                <a:schemeClr val="bg1"/>
              </a:solidFill>
              <a:latin typeface="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712956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/>
          <p:cNvSpPr/>
          <p:nvPr/>
        </p:nvSpPr>
        <p:spPr>
          <a:xfrm>
            <a:off x="333188" y="5284113"/>
            <a:ext cx="8465756" cy="7620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57150">
            <a:solidFill>
              <a:schemeClr val="accent5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672664" y="107732"/>
            <a:ext cx="774086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b="1" dirty="0" smtClean="0">
                <a:solidFill>
                  <a:schemeClr val="bg1"/>
                </a:solidFill>
                <a:latin typeface="Arial Narrow" pitchFamily="34" charset="0"/>
              </a:rPr>
              <a:t>Demographic Stochasticity</a:t>
            </a:r>
            <a:endParaRPr lang="en-US" sz="3000" b="1" dirty="0">
              <a:solidFill>
                <a:schemeClr val="bg1"/>
              </a:solidFill>
              <a:latin typeface="Arial Narrow" pitchFamily="34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152400" y="4191000"/>
            <a:ext cx="8915400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3" algn="ctr"/>
            <a:r>
              <a:rPr lang="en-US" sz="2200" b="1" dirty="0" smtClean="0">
                <a:solidFill>
                  <a:schemeClr val="bg1"/>
                </a:solidFill>
                <a:latin typeface="Arial Narrow" pitchFamily="34" charset="0"/>
              </a:rPr>
              <a:t>Likely the population will grow by 4 or 5 muskox, but not 4.7 muskox</a:t>
            </a:r>
          </a:p>
        </p:txBody>
      </p:sp>
      <p:sp>
        <p:nvSpPr>
          <p:cNvPr id="19" name="Rectangle 18"/>
          <p:cNvSpPr/>
          <p:nvPr/>
        </p:nvSpPr>
        <p:spPr>
          <a:xfrm>
            <a:off x="381000" y="1034296"/>
            <a:ext cx="8305800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 algn="ctr"/>
            <a:r>
              <a:rPr lang="en-US" sz="2200" b="1" dirty="0" smtClean="0">
                <a:solidFill>
                  <a:schemeClr val="bg1"/>
                </a:solidFill>
                <a:latin typeface="Arial Narrow" pitchFamily="34" charset="0"/>
              </a:rPr>
              <a:t>Results </a:t>
            </a:r>
            <a:r>
              <a:rPr lang="en-US" sz="2200" b="1" dirty="0">
                <a:solidFill>
                  <a:schemeClr val="bg1"/>
                </a:solidFill>
                <a:latin typeface="Arial Narrow" pitchFamily="34" charset="0"/>
              </a:rPr>
              <a:t>from the fact that populations are made up of </a:t>
            </a:r>
            <a:r>
              <a:rPr lang="en-US" sz="2200" b="1" dirty="0" smtClean="0">
                <a:solidFill>
                  <a:srgbClr val="FFFF00"/>
                </a:solidFill>
                <a:latin typeface="Arial Narrow" pitchFamily="34" charset="0"/>
              </a:rPr>
              <a:t>individuals</a:t>
            </a:r>
          </a:p>
        </p:txBody>
      </p:sp>
      <p:sp>
        <p:nvSpPr>
          <p:cNvPr id="10" name="Rectangle 9"/>
          <p:cNvSpPr/>
          <p:nvPr/>
        </p:nvSpPr>
        <p:spPr>
          <a:xfrm>
            <a:off x="1524000" y="1752600"/>
            <a:ext cx="6032740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3" algn="ctr"/>
            <a:r>
              <a:rPr lang="en-US" sz="2200" b="1" u="sng" dirty="0" smtClean="0">
                <a:solidFill>
                  <a:schemeClr val="bg1"/>
                </a:solidFill>
                <a:latin typeface="Arial Narrow" pitchFamily="34" charset="0"/>
              </a:rPr>
              <a:t>Example</a:t>
            </a:r>
            <a:r>
              <a:rPr lang="en-US" sz="2200" b="1" dirty="0" smtClean="0">
                <a:solidFill>
                  <a:schemeClr val="bg1"/>
                </a:solidFill>
                <a:latin typeface="Arial Narrow" pitchFamily="34" charset="0"/>
              </a:rPr>
              <a:t>:</a:t>
            </a:r>
            <a:endParaRPr lang="en-US" sz="2200" b="1" dirty="0">
              <a:solidFill>
                <a:schemeClr val="bg1"/>
              </a:solidFill>
              <a:latin typeface="Arial Narrow" pitchFamily="34" charset="0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76200" y="2662535"/>
            <a:ext cx="8839200" cy="1002131"/>
            <a:chOff x="76200" y="2662535"/>
            <a:chExt cx="8839200" cy="1002131"/>
          </a:xfrm>
        </p:grpSpPr>
        <p:sp>
          <p:nvSpPr>
            <p:cNvPr id="6" name="Rectangle 5"/>
            <p:cNvSpPr/>
            <p:nvPr/>
          </p:nvSpPr>
          <p:spPr>
            <a:xfrm>
              <a:off x="76200" y="3185011"/>
              <a:ext cx="2469569" cy="47705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ctr"/>
              <a:r>
                <a:rPr lang="en-US" sz="2500" b="1" dirty="0" smtClean="0">
                  <a:solidFill>
                    <a:schemeClr val="accent5">
                      <a:lumMod val="40000"/>
                      <a:lumOff val="60000"/>
                    </a:schemeClr>
                  </a:solidFill>
                  <a:latin typeface="+mj-lt"/>
                </a:rPr>
                <a:t>N</a:t>
              </a:r>
              <a:r>
                <a:rPr lang="en-US" sz="2500" b="1" baseline="-25000" dirty="0" smtClean="0">
                  <a:solidFill>
                    <a:schemeClr val="accent5">
                      <a:lumMod val="40000"/>
                      <a:lumOff val="60000"/>
                    </a:schemeClr>
                  </a:solidFill>
                  <a:latin typeface="+mj-lt"/>
                </a:rPr>
                <a:t>1937</a:t>
              </a:r>
              <a:r>
                <a:rPr lang="en-US" sz="2500" b="1" dirty="0" smtClean="0">
                  <a:solidFill>
                    <a:schemeClr val="accent5">
                      <a:lumMod val="40000"/>
                      <a:lumOff val="60000"/>
                    </a:schemeClr>
                  </a:solidFill>
                  <a:latin typeface="+mj-lt"/>
                </a:rPr>
                <a:t> = </a:t>
              </a:r>
              <a:r>
                <a:rPr lang="en-US" sz="2500" b="1" dirty="0" smtClean="0">
                  <a:solidFill>
                    <a:schemeClr val="accent5">
                      <a:lumMod val="40000"/>
                      <a:lumOff val="60000"/>
                    </a:schemeClr>
                  </a:solidFill>
                </a:rPr>
                <a:t>N</a:t>
              </a:r>
              <a:r>
                <a:rPr lang="en-US" sz="2500" b="1" baseline="-25000" dirty="0" smtClean="0">
                  <a:solidFill>
                    <a:schemeClr val="accent5">
                      <a:lumMod val="40000"/>
                      <a:lumOff val="60000"/>
                    </a:schemeClr>
                  </a:solidFill>
                </a:rPr>
                <a:t>1936 </a:t>
              </a:r>
              <a:r>
                <a:rPr lang="el-GR" sz="2500" b="1" dirty="0" smtClean="0">
                  <a:solidFill>
                    <a:schemeClr val="accent5">
                      <a:lumMod val="40000"/>
                      <a:lumOff val="60000"/>
                    </a:schemeClr>
                  </a:solidFill>
                </a:rPr>
                <a:t>λ</a:t>
              </a:r>
              <a:endParaRPr lang="en-US" sz="2500" b="1" baseline="30000" dirty="0" smtClean="0">
                <a:solidFill>
                  <a:schemeClr val="accent5">
                    <a:lumMod val="40000"/>
                    <a:lumOff val="60000"/>
                  </a:schemeClr>
                </a:solidFill>
                <a:latin typeface="+mj-lt"/>
              </a:endParaRPr>
            </a:p>
          </p:txBody>
        </p:sp>
        <p:sp>
          <p:nvSpPr>
            <p:cNvPr id="13" name="Rectangle 12"/>
            <p:cNvSpPr/>
            <p:nvPr/>
          </p:nvSpPr>
          <p:spPr>
            <a:xfrm>
              <a:off x="1552754" y="2662535"/>
              <a:ext cx="6032740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lvl="3" algn="ctr"/>
              <a:r>
                <a:rPr lang="en-US" sz="2200" b="1" dirty="0" smtClean="0">
                  <a:solidFill>
                    <a:schemeClr val="bg1"/>
                  </a:solidFill>
                  <a:latin typeface="Arial Narrow" pitchFamily="34" charset="0"/>
                </a:rPr>
                <a:t>31 muskox in 1936, with </a:t>
              </a:r>
              <a:r>
                <a:rPr lang="el-GR" sz="2400" b="1" dirty="0" smtClean="0">
                  <a:solidFill>
                    <a:schemeClr val="accent1">
                      <a:lumMod val="40000"/>
                      <a:lumOff val="60000"/>
                    </a:schemeClr>
                  </a:solidFill>
                  <a:latin typeface="+mj-lt"/>
                </a:rPr>
                <a:t>λ</a:t>
              </a:r>
              <a:r>
                <a:rPr lang="en-US" sz="2200" b="1" dirty="0" smtClean="0">
                  <a:solidFill>
                    <a:schemeClr val="bg1"/>
                  </a:solidFill>
                  <a:latin typeface="Arial Narrow" pitchFamily="34" charset="0"/>
                </a:rPr>
                <a:t> = 1.15</a:t>
              </a:r>
              <a:endParaRPr lang="en-US" sz="2200" b="1" dirty="0">
                <a:solidFill>
                  <a:schemeClr val="bg1"/>
                </a:solidFill>
                <a:latin typeface="Arial Narrow" pitchFamily="34" charset="0"/>
              </a:endParaRPr>
            </a:p>
          </p:txBody>
        </p:sp>
        <p:sp>
          <p:nvSpPr>
            <p:cNvPr id="15" name="Rectangle 14"/>
            <p:cNvSpPr/>
            <p:nvPr/>
          </p:nvSpPr>
          <p:spPr>
            <a:xfrm>
              <a:off x="2819763" y="3185011"/>
              <a:ext cx="2895237" cy="47705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ctr"/>
              <a:r>
                <a:rPr lang="en-US" sz="2500" b="1" dirty="0" smtClean="0">
                  <a:solidFill>
                    <a:schemeClr val="accent5">
                      <a:lumMod val="40000"/>
                      <a:lumOff val="60000"/>
                    </a:schemeClr>
                  </a:solidFill>
                  <a:latin typeface="+mj-lt"/>
                </a:rPr>
                <a:t>N</a:t>
              </a:r>
              <a:r>
                <a:rPr lang="en-US" sz="2500" b="1" baseline="-25000" dirty="0" smtClean="0">
                  <a:solidFill>
                    <a:schemeClr val="accent5">
                      <a:lumMod val="40000"/>
                      <a:lumOff val="60000"/>
                    </a:schemeClr>
                  </a:solidFill>
                  <a:latin typeface="+mj-lt"/>
                </a:rPr>
                <a:t>1937</a:t>
              </a:r>
              <a:r>
                <a:rPr lang="en-US" sz="2500" b="1" dirty="0" smtClean="0">
                  <a:solidFill>
                    <a:schemeClr val="accent5">
                      <a:lumMod val="40000"/>
                      <a:lumOff val="60000"/>
                    </a:schemeClr>
                  </a:solidFill>
                  <a:latin typeface="+mj-lt"/>
                </a:rPr>
                <a:t> = </a:t>
              </a:r>
              <a:r>
                <a:rPr lang="en-US" sz="2500" b="1" dirty="0" smtClean="0">
                  <a:solidFill>
                    <a:schemeClr val="accent5">
                      <a:lumMod val="40000"/>
                      <a:lumOff val="60000"/>
                    </a:schemeClr>
                  </a:solidFill>
                </a:rPr>
                <a:t>31 * 1.15</a:t>
              </a:r>
              <a:endParaRPr lang="en-US" sz="2500" b="1" baseline="30000" dirty="0" smtClean="0">
                <a:solidFill>
                  <a:schemeClr val="accent5">
                    <a:lumMod val="40000"/>
                    <a:lumOff val="60000"/>
                  </a:schemeClr>
                </a:solidFill>
                <a:latin typeface="+mj-lt"/>
              </a:endParaRPr>
            </a:p>
          </p:txBody>
        </p:sp>
        <p:sp>
          <p:nvSpPr>
            <p:cNvPr id="16" name="Rectangle 15"/>
            <p:cNvSpPr/>
            <p:nvPr/>
          </p:nvSpPr>
          <p:spPr>
            <a:xfrm>
              <a:off x="6020163" y="3187612"/>
              <a:ext cx="2895237" cy="47705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ctr"/>
              <a:r>
                <a:rPr lang="en-US" sz="2500" b="1" dirty="0" smtClean="0">
                  <a:solidFill>
                    <a:schemeClr val="accent5">
                      <a:lumMod val="40000"/>
                      <a:lumOff val="60000"/>
                    </a:schemeClr>
                  </a:solidFill>
                  <a:latin typeface="+mj-lt"/>
                </a:rPr>
                <a:t>N</a:t>
              </a:r>
              <a:r>
                <a:rPr lang="en-US" sz="2500" b="1" baseline="-25000" dirty="0" smtClean="0">
                  <a:solidFill>
                    <a:schemeClr val="accent5">
                      <a:lumMod val="40000"/>
                      <a:lumOff val="60000"/>
                    </a:schemeClr>
                  </a:solidFill>
                  <a:latin typeface="+mj-lt"/>
                </a:rPr>
                <a:t>1937</a:t>
              </a:r>
              <a:r>
                <a:rPr lang="en-US" sz="2500" b="1" dirty="0" smtClean="0">
                  <a:solidFill>
                    <a:schemeClr val="accent5">
                      <a:lumMod val="40000"/>
                      <a:lumOff val="60000"/>
                    </a:schemeClr>
                  </a:solidFill>
                  <a:latin typeface="+mj-lt"/>
                </a:rPr>
                <a:t> = </a:t>
              </a:r>
              <a:r>
                <a:rPr lang="en-US" sz="2300" b="1" dirty="0" smtClean="0">
                  <a:solidFill>
                    <a:schemeClr val="accent5">
                      <a:lumMod val="40000"/>
                      <a:lumOff val="60000"/>
                    </a:schemeClr>
                  </a:solidFill>
                </a:rPr>
                <a:t>35.7 muskox</a:t>
              </a:r>
              <a:endParaRPr lang="en-US" sz="2300" b="1" baseline="30000" dirty="0" smtClean="0">
                <a:solidFill>
                  <a:schemeClr val="accent5">
                    <a:lumMod val="40000"/>
                    <a:lumOff val="60000"/>
                  </a:schemeClr>
                </a:solidFill>
                <a:latin typeface="+mj-lt"/>
              </a:endParaRPr>
            </a:p>
          </p:txBody>
        </p:sp>
        <p:sp>
          <p:nvSpPr>
            <p:cNvPr id="12" name="Right Arrow 11"/>
            <p:cNvSpPr/>
            <p:nvPr/>
          </p:nvSpPr>
          <p:spPr>
            <a:xfrm>
              <a:off x="2514600" y="3304401"/>
              <a:ext cx="274320" cy="276999"/>
            </a:xfrm>
            <a:prstGeom prst="rightArrow">
              <a:avLst>
                <a:gd name="adj1" fmla="val 50000"/>
                <a:gd name="adj2" fmla="val 60320"/>
              </a:avLst>
            </a:prstGeom>
            <a:solidFill>
              <a:schemeClr val="tx2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ight Arrow 13"/>
            <p:cNvSpPr/>
            <p:nvPr/>
          </p:nvSpPr>
          <p:spPr>
            <a:xfrm>
              <a:off x="5669280" y="3311106"/>
              <a:ext cx="274320" cy="276999"/>
            </a:xfrm>
            <a:prstGeom prst="rightArrow">
              <a:avLst>
                <a:gd name="adj1" fmla="val 50000"/>
                <a:gd name="adj2" fmla="val 60320"/>
              </a:avLst>
            </a:prstGeom>
            <a:solidFill>
              <a:schemeClr val="tx2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8" name="Rectangle 17"/>
          <p:cNvSpPr/>
          <p:nvPr/>
        </p:nvSpPr>
        <p:spPr>
          <a:xfrm>
            <a:off x="127959" y="5427453"/>
            <a:ext cx="89154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3" algn="ctr"/>
            <a:r>
              <a:rPr lang="en-US" sz="2400" b="1" dirty="0" smtClean="0">
                <a:latin typeface="Arial Narrow" pitchFamily="34" charset="0"/>
              </a:rPr>
              <a:t>Effect of individuals can cascade throughout time trajectory!</a:t>
            </a:r>
            <a:endParaRPr lang="en-US" sz="2400" b="1" dirty="0">
              <a:latin typeface="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179753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17" grpId="0"/>
      <p:bldP spid="18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672664" y="107732"/>
            <a:ext cx="774086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b="1" dirty="0" smtClean="0">
                <a:solidFill>
                  <a:schemeClr val="bg1"/>
                </a:solidFill>
                <a:latin typeface="Arial Narrow" pitchFamily="34" charset="0"/>
              </a:rPr>
              <a:t>Demographic Stochasticity Game</a:t>
            </a:r>
            <a:endParaRPr lang="en-US" sz="3000" b="1" dirty="0">
              <a:solidFill>
                <a:schemeClr val="bg1"/>
              </a:solidFill>
              <a:latin typeface="Arial Narrow" pitchFamily="34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2133600" y="1120914"/>
            <a:ext cx="49530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 algn="ctr"/>
            <a:r>
              <a:rPr lang="en-US" sz="4000" dirty="0" smtClean="0">
                <a:solidFill>
                  <a:schemeClr val="bg1"/>
                </a:solidFill>
                <a:latin typeface="Euphorigenic" pitchFamily="2" charset="0"/>
              </a:rPr>
              <a:t>Let’s illustrate with a game!</a:t>
            </a:r>
            <a:endParaRPr lang="en-US" sz="4000" dirty="0" smtClean="0">
              <a:solidFill>
                <a:srgbClr val="FFFF00"/>
              </a:solidFill>
              <a:latin typeface="Euphorigenic" pitchFamily="2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3124201"/>
            <a:ext cx="3079941" cy="2057399"/>
          </a:xfrm>
          <a:prstGeom prst="rect">
            <a:avLst/>
          </a:prstGeom>
          <a:noFill/>
          <a:ln w="38100">
            <a:solidFill>
              <a:schemeClr val="tx2">
                <a:lumMod val="20000"/>
                <a:lumOff val="80000"/>
              </a:scheme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9" name="Rectangle 18"/>
          <p:cNvSpPr/>
          <p:nvPr/>
        </p:nvSpPr>
        <p:spPr>
          <a:xfrm>
            <a:off x="2066598" y="2209800"/>
            <a:ext cx="4953000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 algn="ctr"/>
            <a:r>
              <a:rPr lang="en-US" sz="2600" b="1" dirty="0" smtClean="0">
                <a:solidFill>
                  <a:schemeClr val="bg1"/>
                </a:solidFill>
                <a:latin typeface="Arial Narrow" pitchFamily="34" charset="0"/>
              </a:rPr>
              <a:t>You are all (female) harbor seals</a:t>
            </a:r>
            <a:endParaRPr lang="en-US" sz="2600" b="1" dirty="0" smtClean="0">
              <a:solidFill>
                <a:srgbClr val="FFFF00"/>
              </a:solidFill>
              <a:latin typeface="Arial Narrow" pitchFamily="34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3962400" y="3505200"/>
            <a:ext cx="4953000" cy="10464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/>
            <a:r>
              <a:rPr lang="en-US" sz="2600" b="1" dirty="0" smtClean="0">
                <a:solidFill>
                  <a:schemeClr val="bg1"/>
                </a:solidFill>
                <a:latin typeface="Arial Narrow" pitchFamily="34" charset="0"/>
              </a:rPr>
              <a:t>Population reproduces annually</a:t>
            </a:r>
          </a:p>
          <a:p>
            <a:pPr marL="0" lvl="1"/>
            <a:endParaRPr lang="en-US" sz="1000" b="1" dirty="0" smtClean="0">
              <a:solidFill>
                <a:schemeClr val="bg1"/>
              </a:solidFill>
              <a:latin typeface="Arial Narrow" pitchFamily="34" charset="0"/>
            </a:endParaRPr>
          </a:p>
          <a:p>
            <a:pPr marL="0" lvl="1"/>
            <a:r>
              <a:rPr lang="en-US" sz="2600" b="1" dirty="0" smtClean="0">
                <a:solidFill>
                  <a:schemeClr val="bg1"/>
                </a:solidFill>
                <a:latin typeface="Arial Narrow" pitchFamily="34" charset="0"/>
              </a:rPr>
              <a:t>Moms typically only have one pup</a:t>
            </a:r>
          </a:p>
        </p:txBody>
      </p:sp>
    </p:spTree>
    <p:extLst>
      <p:ext uri="{BB962C8B-B14F-4D97-AF65-F5344CB8AC3E}">
        <p14:creationId xmlns:p14="http://schemas.microsoft.com/office/powerpoint/2010/main" val="8445662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672664" y="107732"/>
            <a:ext cx="774086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b="1" dirty="0" smtClean="0">
                <a:solidFill>
                  <a:schemeClr val="bg1"/>
                </a:solidFill>
                <a:latin typeface="Arial Narrow" pitchFamily="34" charset="0"/>
              </a:rPr>
              <a:t>Up-coming Exam</a:t>
            </a:r>
            <a:endParaRPr lang="en-US" sz="3000" b="1" dirty="0">
              <a:solidFill>
                <a:schemeClr val="bg1"/>
              </a:solidFill>
              <a:latin typeface="Arial Narrow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81000" y="1066800"/>
            <a:ext cx="8382000" cy="52168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u="sng" dirty="0" smtClean="0">
                <a:solidFill>
                  <a:srgbClr val="FFFF00"/>
                </a:solidFill>
                <a:latin typeface="Arial Narrow" pitchFamily="34" charset="0"/>
              </a:rPr>
              <a:t>First Exam</a:t>
            </a:r>
            <a:r>
              <a:rPr lang="en-US" sz="2400" b="1" dirty="0" smtClean="0">
                <a:solidFill>
                  <a:srgbClr val="FFFF00"/>
                </a:solidFill>
                <a:latin typeface="Arial Narrow" pitchFamily="34" charset="0"/>
              </a:rPr>
              <a:t>: One week from Wednesday (on </a:t>
            </a:r>
            <a:r>
              <a:rPr lang="en-US" sz="2400" b="1" dirty="0" smtClean="0">
                <a:solidFill>
                  <a:srgbClr val="FFFF00"/>
                </a:solidFill>
                <a:latin typeface="Arial Narrow" pitchFamily="34" charset="0"/>
              </a:rPr>
              <a:t>October 2)</a:t>
            </a:r>
            <a:endParaRPr lang="en-US" sz="2400" b="1" dirty="0" smtClean="0">
              <a:solidFill>
                <a:srgbClr val="FFFF00"/>
              </a:solidFill>
              <a:latin typeface="Arial Narrow" pitchFamily="34" charset="0"/>
            </a:endParaRPr>
          </a:p>
          <a:p>
            <a:endParaRPr lang="en-US" sz="2400" b="1" dirty="0">
              <a:solidFill>
                <a:schemeClr val="bg1"/>
              </a:solidFill>
              <a:latin typeface="Arial Narrow" pitchFamily="34" charset="0"/>
            </a:endParaRPr>
          </a:p>
          <a:p>
            <a:r>
              <a:rPr lang="en-US" sz="2400" b="1" u="sng" dirty="0" smtClean="0">
                <a:solidFill>
                  <a:schemeClr val="bg1"/>
                </a:solidFill>
                <a:latin typeface="Arial Narrow" pitchFamily="34" charset="0"/>
              </a:rPr>
              <a:t>Review session</a:t>
            </a: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  <a:t> in next </a:t>
            </a: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  <a:t>lab</a:t>
            </a:r>
          </a:p>
          <a:p>
            <a:endParaRPr lang="en-US" sz="1500" b="1" dirty="0">
              <a:solidFill>
                <a:schemeClr val="bg1"/>
              </a:solidFill>
              <a:latin typeface="Arial Narrow" pitchFamily="34" charset="0"/>
            </a:endParaRPr>
          </a:p>
          <a:p>
            <a:r>
              <a:rPr lang="en-US" sz="2400" b="1" u="sng" dirty="0" smtClean="0">
                <a:solidFill>
                  <a:schemeClr val="bg1"/>
                </a:solidFill>
                <a:latin typeface="Arial Narrow" pitchFamily="34" charset="0"/>
              </a:rPr>
              <a:t>Practice exam</a:t>
            </a: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  <a:t> will be posted on </a:t>
            </a: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  <a:t>the website</a:t>
            </a:r>
            <a:endParaRPr lang="en-US" sz="2400" b="1" dirty="0">
              <a:solidFill>
                <a:schemeClr val="bg1"/>
              </a:solidFill>
              <a:latin typeface="Arial Narrow" pitchFamily="34" charset="0"/>
            </a:endParaRPr>
          </a:p>
          <a:p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  <a:t>	We will go over practice exam in review session</a:t>
            </a:r>
          </a:p>
          <a:p>
            <a:endParaRPr lang="en-US" sz="1500" b="1" dirty="0">
              <a:solidFill>
                <a:schemeClr val="bg1"/>
              </a:solidFill>
              <a:latin typeface="Arial Narrow" pitchFamily="34" charset="0"/>
            </a:endParaRPr>
          </a:p>
          <a:p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  <a:t>Test will cover material taught </a:t>
            </a:r>
            <a:r>
              <a:rPr lang="en-US" sz="2400" b="1" u="sng" dirty="0" smtClean="0">
                <a:solidFill>
                  <a:schemeClr val="bg1"/>
                </a:solidFill>
                <a:latin typeface="Arial Narrow" pitchFamily="34" charset="0"/>
              </a:rPr>
              <a:t>this</a:t>
            </a: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  <a:t> week, but not Monday </a:t>
            </a:r>
            <a:r>
              <a:rPr lang="en-US" sz="2400" b="1" u="sng" dirty="0" smtClean="0">
                <a:solidFill>
                  <a:schemeClr val="bg1"/>
                </a:solidFill>
                <a:latin typeface="Arial Narrow" pitchFamily="34" charset="0"/>
              </a:rPr>
              <a:t>next</a:t>
            </a: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  <a:t> week</a:t>
            </a:r>
          </a:p>
          <a:p>
            <a:endParaRPr lang="en-US" sz="1500" b="1" dirty="0" smtClean="0">
              <a:solidFill>
                <a:schemeClr val="bg1"/>
              </a:solidFill>
              <a:latin typeface="Arial Narrow" pitchFamily="34" charset="0"/>
            </a:endParaRPr>
          </a:p>
          <a:p>
            <a:r>
              <a:rPr lang="en-US" sz="2400" b="1" u="sng" dirty="0" smtClean="0">
                <a:solidFill>
                  <a:schemeClr val="bg1"/>
                </a:solidFill>
                <a:latin typeface="Arial Narrow" pitchFamily="34" charset="0"/>
              </a:rPr>
              <a:t>Topics</a:t>
            </a: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  <a:t> covered will be:</a:t>
            </a:r>
          </a:p>
          <a:p>
            <a:r>
              <a:rPr lang="en-US" sz="2400" b="1" dirty="0">
                <a:solidFill>
                  <a:schemeClr val="bg1"/>
                </a:solidFill>
                <a:latin typeface="Arial Narrow" pitchFamily="34" charset="0"/>
              </a:rPr>
              <a:t>	</a:t>
            </a: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  <a:t>Mass balance</a:t>
            </a:r>
          </a:p>
          <a:p>
            <a:r>
              <a:rPr lang="en-US" sz="2400" b="1" dirty="0">
                <a:solidFill>
                  <a:schemeClr val="bg1"/>
                </a:solidFill>
                <a:latin typeface="Arial Narrow" pitchFamily="34" charset="0"/>
              </a:rPr>
              <a:t>	</a:t>
            </a: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  <a:t>Quantitative tools (general lecture)</a:t>
            </a:r>
          </a:p>
          <a:p>
            <a:r>
              <a:rPr lang="en-US" sz="2400" b="1" dirty="0">
                <a:solidFill>
                  <a:schemeClr val="bg1"/>
                </a:solidFill>
                <a:latin typeface="Arial Narrow" pitchFamily="34" charset="0"/>
              </a:rPr>
              <a:t>	</a:t>
            </a: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  <a:t>Population growth</a:t>
            </a:r>
          </a:p>
          <a:p>
            <a:r>
              <a:rPr lang="en-US" sz="2400" b="1" dirty="0">
                <a:solidFill>
                  <a:schemeClr val="bg1"/>
                </a:solidFill>
                <a:latin typeface="Arial Narrow" pitchFamily="34" charset="0"/>
              </a:rPr>
              <a:t>	</a:t>
            </a:r>
            <a:endParaRPr lang="en-US" sz="1500" b="1" dirty="0">
              <a:solidFill>
                <a:schemeClr val="bg1"/>
              </a:solidFill>
              <a:latin typeface="Arial Narrow" pitchFamily="34" charset="0"/>
            </a:endParaRPr>
          </a:p>
          <a:p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  <a:t>Can use your </a:t>
            </a:r>
            <a:r>
              <a:rPr lang="en-US" sz="2400" b="1" u="sng" dirty="0" smtClean="0">
                <a:solidFill>
                  <a:schemeClr val="bg1"/>
                </a:solidFill>
                <a:latin typeface="Arial Narrow" pitchFamily="34" charset="0"/>
              </a:rPr>
              <a:t>calculator</a:t>
            </a: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  <a:t> on exam</a:t>
            </a:r>
            <a:endParaRPr lang="en-US" sz="2400" b="1" dirty="0">
              <a:solidFill>
                <a:schemeClr val="bg1"/>
              </a:solidFill>
              <a:latin typeface="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517485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8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672664" y="107732"/>
            <a:ext cx="774086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b="1" dirty="0" smtClean="0">
                <a:solidFill>
                  <a:schemeClr val="bg1"/>
                </a:solidFill>
                <a:latin typeface="Arial Narrow" pitchFamily="34" charset="0"/>
              </a:rPr>
              <a:t>Demographic Stochasticity Game</a:t>
            </a:r>
            <a:endParaRPr lang="en-US" sz="3000" b="1" dirty="0">
              <a:solidFill>
                <a:schemeClr val="bg1"/>
              </a:solidFill>
              <a:latin typeface="Arial Narrow" pitchFamily="34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381000" y="887135"/>
            <a:ext cx="8458200" cy="54630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/>
            <a:r>
              <a:rPr lang="en-US" sz="2600" b="1" u="sng" dirty="0" smtClean="0">
                <a:solidFill>
                  <a:schemeClr val="bg1"/>
                </a:solidFill>
                <a:latin typeface="Arial Narrow" pitchFamily="34" charset="0"/>
              </a:rPr>
              <a:t>Rules</a:t>
            </a:r>
            <a:r>
              <a:rPr lang="en-US" sz="2600" b="1" dirty="0" smtClean="0">
                <a:solidFill>
                  <a:schemeClr val="bg1"/>
                </a:solidFill>
                <a:latin typeface="Arial Narrow" pitchFamily="34" charset="0"/>
              </a:rPr>
              <a:t>:</a:t>
            </a:r>
          </a:p>
          <a:p>
            <a:pPr marL="0" lvl="1"/>
            <a:endParaRPr lang="en-US" sz="500" b="1" dirty="0">
              <a:solidFill>
                <a:schemeClr val="bg1"/>
              </a:solidFill>
              <a:latin typeface="Arial Narrow" pitchFamily="34" charset="0"/>
            </a:endParaRPr>
          </a:p>
          <a:p>
            <a:pPr marL="0" lvl="1"/>
            <a:r>
              <a:rPr lang="en-US" sz="2300" b="1" dirty="0" smtClean="0">
                <a:solidFill>
                  <a:schemeClr val="bg1"/>
                </a:solidFill>
                <a:latin typeface="Arial Narrow" pitchFamily="34" charset="0"/>
              </a:rPr>
              <a:t>Three small populations, each starting with 3 individuals (N</a:t>
            </a:r>
            <a:r>
              <a:rPr lang="en-US" sz="2300" b="1" baseline="-25000" dirty="0" smtClean="0">
                <a:solidFill>
                  <a:schemeClr val="bg1"/>
                </a:solidFill>
                <a:latin typeface="Arial Narrow" pitchFamily="34" charset="0"/>
              </a:rPr>
              <a:t>0</a:t>
            </a:r>
            <a:r>
              <a:rPr lang="en-US" sz="2300" b="1" dirty="0" smtClean="0">
                <a:solidFill>
                  <a:schemeClr val="bg1"/>
                </a:solidFill>
                <a:latin typeface="Arial Narrow" pitchFamily="34" charset="0"/>
              </a:rPr>
              <a:t>)</a:t>
            </a:r>
          </a:p>
          <a:p>
            <a:pPr marL="0" lvl="1"/>
            <a:r>
              <a:rPr lang="en-US" sz="2300" b="1" dirty="0" smtClean="0">
                <a:solidFill>
                  <a:schemeClr val="bg1"/>
                </a:solidFill>
                <a:latin typeface="Arial Narrow" pitchFamily="34" charset="0"/>
              </a:rPr>
              <a:t>	Need 1 census taker (recorder), too</a:t>
            </a:r>
          </a:p>
          <a:p>
            <a:pPr marL="0" lvl="1"/>
            <a:endParaRPr lang="en-US" sz="1000" b="1" dirty="0">
              <a:solidFill>
                <a:schemeClr val="bg1"/>
              </a:solidFill>
              <a:latin typeface="Arial Narrow" pitchFamily="34" charset="0"/>
            </a:endParaRPr>
          </a:p>
          <a:p>
            <a:pPr marL="0" lvl="1"/>
            <a:r>
              <a:rPr lang="en-US" sz="2300" b="1" dirty="0" smtClean="0">
                <a:solidFill>
                  <a:schemeClr val="bg1"/>
                </a:solidFill>
                <a:latin typeface="Arial Narrow" pitchFamily="34" charset="0"/>
              </a:rPr>
              <a:t>All three population are identical: same </a:t>
            </a:r>
            <a:r>
              <a:rPr lang="en-US" sz="2400" b="1" dirty="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+mj-lt"/>
              </a:rPr>
              <a:t>b’</a:t>
            </a:r>
            <a:r>
              <a:rPr lang="en-US" sz="2300" b="1" dirty="0" smtClean="0">
                <a:solidFill>
                  <a:schemeClr val="bg1"/>
                </a:solidFill>
                <a:latin typeface="Arial Narrow" pitchFamily="34" charset="0"/>
              </a:rPr>
              <a:t>, </a:t>
            </a:r>
            <a:r>
              <a:rPr lang="en-US" sz="2400" b="1" dirty="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+mj-lt"/>
              </a:rPr>
              <a:t>d’</a:t>
            </a:r>
            <a:r>
              <a:rPr lang="en-US" sz="2300" b="1" dirty="0" smtClean="0">
                <a:solidFill>
                  <a:schemeClr val="bg1"/>
                </a:solidFill>
                <a:latin typeface="Arial Narrow" pitchFamily="34" charset="0"/>
              </a:rPr>
              <a:t>, and </a:t>
            </a:r>
            <a:r>
              <a:rPr lang="en-US" sz="2400" b="1" dirty="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+mj-lt"/>
              </a:rPr>
              <a:t>N</a:t>
            </a:r>
            <a:r>
              <a:rPr lang="en-US" sz="2400" b="1" baseline="-25000" dirty="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+mj-lt"/>
              </a:rPr>
              <a:t>0</a:t>
            </a:r>
            <a:endParaRPr lang="en-US" sz="2400" b="1" dirty="0">
              <a:solidFill>
                <a:schemeClr val="accent1">
                  <a:lumMod val="40000"/>
                  <a:lumOff val="60000"/>
                </a:schemeClr>
              </a:solidFill>
              <a:latin typeface="+mj-lt"/>
            </a:endParaRPr>
          </a:p>
          <a:p>
            <a:pPr marL="0" lvl="1"/>
            <a:endParaRPr lang="en-US" sz="1000" b="1" dirty="0">
              <a:solidFill>
                <a:schemeClr val="bg1"/>
              </a:solidFill>
              <a:latin typeface="Arial Narrow" pitchFamily="34" charset="0"/>
            </a:endParaRPr>
          </a:p>
          <a:p>
            <a:pPr marL="0" lvl="1"/>
            <a:r>
              <a:rPr lang="en-US" sz="2300" b="1" dirty="0" smtClean="0">
                <a:solidFill>
                  <a:schemeClr val="bg1"/>
                </a:solidFill>
                <a:latin typeface="Arial Narrow" pitchFamily="34" charset="0"/>
              </a:rPr>
              <a:t>During each time step, each individual rolls die to see if lives, lives and reproduces, or dies (pass die around)</a:t>
            </a:r>
          </a:p>
          <a:p>
            <a:pPr marL="0" lvl="1">
              <a:tabLst>
                <a:tab pos="465138" algn="l"/>
              </a:tabLst>
            </a:pPr>
            <a:endParaRPr lang="en-US" sz="2300" b="1" dirty="0" smtClean="0">
              <a:solidFill>
                <a:schemeClr val="bg1"/>
              </a:solidFill>
              <a:latin typeface="Arial Narrow" pitchFamily="34" charset="0"/>
            </a:endParaRPr>
          </a:p>
          <a:p>
            <a:pPr marL="0" lvl="1">
              <a:tabLst>
                <a:tab pos="465138" algn="l"/>
              </a:tabLst>
            </a:pPr>
            <a:r>
              <a:rPr lang="en-US" sz="2300" b="1" dirty="0">
                <a:solidFill>
                  <a:schemeClr val="bg1"/>
                </a:solidFill>
                <a:latin typeface="Arial Narrow" pitchFamily="34" charset="0"/>
              </a:rPr>
              <a:t>	</a:t>
            </a:r>
            <a:r>
              <a:rPr lang="en-US" sz="2300" b="1" dirty="0" smtClean="0">
                <a:solidFill>
                  <a:schemeClr val="bg1"/>
                </a:solidFill>
                <a:latin typeface="Arial Narrow" pitchFamily="34" charset="0"/>
              </a:rPr>
              <a:t>Roll 1 or 2: 	      Live and reproduce (grab </a:t>
            </a:r>
            <a:r>
              <a:rPr lang="en-US" sz="2300" b="1" dirty="0">
                <a:solidFill>
                  <a:schemeClr val="bg1"/>
                </a:solidFill>
                <a:latin typeface="Arial Narrow" pitchFamily="34" charset="0"/>
              </a:rPr>
              <a:t>someone from </a:t>
            </a:r>
            <a:r>
              <a:rPr lang="en-US" sz="2300" b="1" dirty="0" smtClean="0">
                <a:solidFill>
                  <a:schemeClr val="bg1"/>
                </a:solidFill>
                <a:latin typeface="Arial Narrow" pitchFamily="34" charset="0"/>
              </a:rPr>
              <a:t>group)</a:t>
            </a:r>
            <a:endParaRPr lang="en-US" sz="2300" b="1" dirty="0">
              <a:solidFill>
                <a:schemeClr val="bg1"/>
              </a:solidFill>
              <a:latin typeface="Arial Narrow" pitchFamily="34" charset="0"/>
            </a:endParaRPr>
          </a:p>
          <a:p>
            <a:pPr marL="0" lvl="1">
              <a:tabLst>
                <a:tab pos="465138" algn="l"/>
              </a:tabLst>
            </a:pPr>
            <a:r>
              <a:rPr lang="en-US" sz="2300" b="1" dirty="0" smtClean="0">
                <a:solidFill>
                  <a:schemeClr val="bg1"/>
                </a:solidFill>
                <a:latin typeface="Arial Narrow" pitchFamily="34" charset="0"/>
              </a:rPr>
              <a:t>	Roll 6: 	      Die </a:t>
            </a:r>
            <a:r>
              <a:rPr lang="en-US" sz="2300" b="1" dirty="0" smtClean="0">
                <a:solidFill>
                  <a:schemeClr val="bg1"/>
                </a:solidFill>
                <a:latin typeface="Arial Narrow" pitchFamily="34" charset="0"/>
                <a:sym typeface="Wingdings" pitchFamily="2" charset="2"/>
              </a:rPr>
              <a:t> (sit down)</a:t>
            </a:r>
            <a:endParaRPr lang="en-US" sz="2300" b="1" dirty="0">
              <a:solidFill>
                <a:schemeClr val="bg1"/>
              </a:solidFill>
              <a:latin typeface="Arial Narrow" pitchFamily="34" charset="0"/>
            </a:endParaRPr>
          </a:p>
          <a:p>
            <a:pPr marL="0" lvl="1">
              <a:tabLst>
                <a:tab pos="465138" algn="l"/>
              </a:tabLst>
            </a:pPr>
            <a:r>
              <a:rPr lang="en-US" sz="2300" b="1" dirty="0" smtClean="0">
                <a:solidFill>
                  <a:schemeClr val="bg1"/>
                </a:solidFill>
                <a:latin typeface="Arial Narrow" pitchFamily="34" charset="0"/>
              </a:rPr>
              <a:t>	Roll 3, 4, or 5:   Live to next time step (stay standing)</a:t>
            </a:r>
          </a:p>
          <a:p>
            <a:pPr marL="0" lvl="1">
              <a:tabLst>
                <a:tab pos="465138" algn="l"/>
              </a:tabLst>
            </a:pPr>
            <a:endParaRPr lang="en-US" sz="1000" b="1" dirty="0">
              <a:solidFill>
                <a:schemeClr val="bg1"/>
              </a:solidFill>
              <a:latin typeface="Arial Narrow" pitchFamily="34" charset="0"/>
            </a:endParaRPr>
          </a:p>
          <a:p>
            <a:pPr marL="0" lvl="1">
              <a:tabLst>
                <a:tab pos="465138" algn="l"/>
              </a:tabLst>
            </a:pPr>
            <a:r>
              <a:rPr lang="en-US" sz="2300" b="1" dirty="0">
                <a:solidFill>
                  <a:schemeClr val="bg1"/>
                </a:solidFill>
                <a:latin typeface="Arial Narrow" pitchFamily="34" charset="0"/>
              </a:rPr>
              <a:t>	</a:t>
            </a:r>
            <a:r>
              <a:rPr lang="en-US" sz="2300" b="1" dirty="0" smtClean="0">
                <a:solidFill>
                  <a:schemeClr val="bg1"/>
                </a:solidFill>
                <a:latin typeface="Arial Narrow" pitchFamily="34" charset="0"/>
              </a:rPr>
              <a:t>After all individuals have rolled, census taker counts population size 	(</a:t>
            </a:r>
            <a:r>
              <a:rPr lang="en-US" sz="2400" b="1" dirty="0" err="1" smtClean="0">
                <a:solidFill>
                  <a:schemeClr val="accent1">
                    <a:lumMod val="40000"/>
                    <a:lumOff val="60000"/>
                  </a:schemeClr>
                </a:solidFill>
                <a:latin typeface="+mj-lt"/>
              </a:rPr>
              <a:t>N</a:t>
            </a:r>
            <a:r>
              <a:rPr lang="en-US" sz="2400" b="1" baseline="-25000" dirty="0" err="1" smtClean="0">
                <a:solidFill>
                  <a:schemeClr val="accent1">
                    <a:lumMod val="40000"/>
                    <a:lumOff val="60000"/>
                  </a:schemeClr>
                </a:solidFill>
                <a:latin typeface="+mj-lt"/>
              </a:rPr>
              <a:t>t</a:t>
            </a:r>
            <a:r>
              <a:rPr lang="en-US" sz="2300" b="1" dirty="0" smtClean="0">
                <a:solidFill>
                  <a:schemeClr val="bg1"/>
                </a:solidFill>
                <a:latin typeface="Arial Narrow" pitchFamily="34" charset="0"/>
              </a:rPr>
              <a:t>) and records on paper</a:t>
            </a:r>
          </a:p>
          <a:p>
            <a:pPr marL="0" lvl="1">
              <a:tabLst>
                <a:tab pos="465138" algn="l"/>
              </a:tabLst>
            </a:pPr>
            <a:endParaRPr lang="en-US" sz="1000" b="1" dirty="0">
              <a:solidFill>
                <a:schemeClr val="bg1"/>
              </a:solidFill>
              <a:latin typeface="Arial Narrow" pitchFamily="34" charset="0"/>
            </a:endParaRPr>
          </a:p>
          <a:p>
            <a:pPr marL="0" lvl="1">
              <a:tabLst>
                <a:tab pos="465138" algn="l"/>
              </a:tabLst>
            </a:pPr>
            <a:r>
              <a:rPr lang="en-US" sz="2300" b="1" dirty="0" smtClean="0">
                <a:solidFill>
                  <a:schemeClr val="bg1"/>
                </a:solidFill>
                <a:latin typeface="Arial Narrow" pitchFamily="34" charset="0"/>
              </a:rPr>
              <a:t>	I will keep time; we will go for 10 time steps</a:t>
            </a:r>
            <a:endParaRPr lang="en-US" sz="2300" b="1" dirty="0">
              <a:solidFill>
                <a:schemeClr val="bg1"/>
              </a:solidFill>
              <a:latin typeface="Arial Narrow" pitchFamily="34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1400" y="163691"/>
            <a:ext cx="1607388" cy="1073735"/>
          </a:xfrm>
          <a:prstGeom prst="rect">
            <a:avLst/>
          </a:prstGeom>
          <a:noFill/>
          <a:ln w="38100">
            <a:solidFill>
              <a:schemeClr val="tx2">
                <a:lumMod val="20000"/>
                <a:lumOff val="80000"/>
              </a:scheme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923952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7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7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672664" y="107732"/>
            <a:ext cx="774086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b="1" dirty="0" smtClean="0">
                <a:solidFill>
                  <a:schemeClr val="bg1"/>
                </a:solidFill>
                <a:latin typeface="Arial Narrow" pitchFamily="34" charset="0"/>
              </a:rPr>
              <a:t>Demographic Stochasticity Game</a:t>
            </a:r>
            <a:endParaRPr lang="en-US" sz="3000" b="1" dirty="0">
              <a:solidFill>
                <a:schemeClr val="bg1"/>
              </a:solidFill>
              <a:latin typeface="Arial Narrow" pitchFamily="34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381000" y="1127641"/>
            <a:ext cx="8458200" cy="45089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/>
            <a:r>
              <a:rPr lang="en-US" sz="2300" b="1" u="sng" dirty="0" smtClean="0">
                <a:solidFill>
                  <a:schemeClr val="bg1"/>
                </a:solidFill>
                <a:latin typeface="Arial Narrow" pitchFamily="34" charset="0"/>
              </a:rPr>
              <a:t>Post-Game Explanation</a:t>
            </a:r>
            <a:r>
              <a:rPr lang="en-US" sz="2300" b="1" dirty="0" smtClean="0">
                <a:solidFill>
                  <a:schemeClr val="bg1"/>
                </a:solidFill>
                <a:latin typeface="Arial Narrow" pitchFamily="34" charset="0"/>
              </a:rPr>
              <a:t>:</a:t>
            </a:r>
          </a:p>
          <a:p>
            <a:pPr marL="0" lvl="1"/>
            <a:endParaRPr lang="en-US" sz="2300" b="1" dirty="0">
              <a:solidFill>
                <a:schemeClr val="bg1"/>
              </a:solidFill>
              <a:latin typeface="Arial Narrow" pitchFamily="34" charset="0"/>
            </a:endParaRPr>
          </a:p>
          <a:p>
            <a:pPr marL="0" lvl="1"/>
            <a:r>
              <a:rPr lang="en-US" sz="2300" b="1" dirty="0" smtClean="0">
                <a:solidFill>
                  <a:schemeClr val="bg1"/>
                </a:solidFill>
                <a:latin typeface="Arial Narrow" pitchFamily="34" charset="0"/>
              </a:rPr>
              <a:t>Rolling the die is a randomization technique:</a:t>
            </a:r>
          </a:p>
          <a:p>
            <a:pPr marL="0" lvl="3"/>
            <a:r>
              <a:rPr lang="en-US" sz="2300" b="1" dirty="0" smtClean="0">
                <a:solidFill>
                  <a:schemeClr val="bg1"/>
                </a:solidFill>
                <a:latin typeface="Arial Narrow" pitchFamily="34" charset="0"/>
              </a:rPr>
              <a:t>on </a:t>
            </a:r>
            <a:r>
              <a:rPr lang="en-US" sz="2300" b="1" dirty="0">
                <a:solidFill>
                  <a:schemeClr val="bg1"/>
                </a:solidFill>
                <a:latin typeface="Arial Narrow" pitchFamily="34" charset="0"/>
              </a:rPr>
              <a:t>average (mean of many rolls), there is a 1/6 chance </a:t>
            </a:r>
            <a:r>
              <a:rPr lang="en-US" sz="2300" b="1" dirty="0" smtClean="0">
                <a:solidFill>
                  <a:schemeClr val="bg1"/>
                </a:solidFill>
                <a:latin typeface="Arial Narrow" pitchFamily="34" charset="0"/>
              </a:rPr>
              <a:t>for </a:t>
            </a:r>
            <a:r>
              <a:rPr lang="en-US" sz="2300" b="1" dirty="0">
                <a:solidFill>
                  <a:schemeClr val="bg1"/>
                </a:solidFill>
                <a:latin typeface="Arial Narrow" pitchFamily="34" charset="0"/>
              </a:rPr>
              <a:t>any </a:t>
            </a:r>
            <a:r>
              <a:rPr lang="en-US" sz="2300" b="1" dirty="0" smtClean="0">
                <a:solidFill>
                  <a:schemeClr val="bg1"/>
                </a:solidFill>
                <a:latin typeface="Arial Narrow" pitchFamily="34" charset="0"/>
              </a:rPr>
              <a:t>number</a:t>
            </a:r>
          </a:p>
          <a:p>
            <a:pPr marL="0" lvl="3"/>
            <a:endParaRPr lang="en-US" sz="1500" b="1" dirty="0" smtClean="0">
              <a:solidFill>
                <a:schemeClr val="bg1"/>
              </a:solidFill>
              <a:latin typeface="Arial Narrow" pitchFamily="34" charset="0"/>
            </a:endParaRPr>
          </a:p>
          <a:p>
            <a:pPr marL="0" lvl="3"/>
            <a:r>
              <a:rPr lang="en-US" sz="2300" b="1" dirty="0">
                <a:solidFill>
                  <a:schemeClr val="bg1"/>
                </a:solidFill>
                <a:latin typeface="Arial Narrow" pitchFamily="34" charset="0"/>
              </a:rPr>
              <a:t>T</a:t>
            </a:r>
            <a:r>
              <a:rPr lang="en-US" sz="2300" b="1" dirty="0" smtClean="0">
                <a:solidFill>
                  <a:schemeClr val="bg1"/>
                </a:solidFill>
                <a:latin typeface="Arial Narrow" pitchFamily="34" charset="0"/>
              </a:rPr>
              <a:t>wo </a:t>
            </a:r>
            <a:r>
              <a:rPr lang="en-US" sz="2300" b="1" dirty="0">
                <a:solidFill>
                  <a:schemeClr val="bg1"/>
                </a:solidFill>
                <a:latin typeface="Arial Narrow" pitchFamily="34" charset="0"/>
              </a:rPr>
              <a:t>numbers </a:t>
            </a:r>
            <a:r>
              <a:rPr lang="en-US" sz="2300" b="1" dirty="0" smtClean="0">
                <a:solidFill>
                  <a:schemeClr val="bg1"/>
                </a:solidFill>
                <a:latin typeface="Arial Narrow" pitchFamily="34" charset="0"/>
              </a:rPr>
              <a:t>for "</a:t>
            </a:r>
            <a:r>
              <a:rPr lang="en-US" sz="2300" b="1" dirty="0">
                <a:solidFill>
                  <a:schemeClr val="bg1"/>
                </a:solidFill>
                <a:latin typeface="Arial Narrow" pitchFamily="34" charset="0"/>
              </a:rPr>
              <a:t>reproduce" </a:t>
            </a:r>
            <a:r>
              <a:rPr lang="en-US" sz="2300" b="1" dirty="0" smtClean="0">
                <a:solidFill>
                  <a:schemeClr val="bg1"/>
                </a:solidFill>
                <a:latin typeface="Arial Narrow" pitchFamily="34" charset="0"/>
              </a:rPr>
              <a:t>make the </a:t>
            </a:r>
            <a:r>
              <a:rPr lang="en-US" sz="2300" b="1" dirty="0">
                <a:solidFill>
                  <a:schemeClr val="bg1"/>
                </a:solidFill>
                <a:latin typeface="Arial Narrow" pitchFamily="34" charset="0"/>
              </a:rPr>
              <a:t>long term </a:t>
            </a:r>
            <a:r>
              <a:rPr lang="en-US" sz="2300" b="1" dirty="0" smtClean="0">
                <a:solidFill>
                  <a:schemeClr val="bg1"/>
                </a:solidFill>
                <a:latin typeface="Arial Narrow" pitchFamily="34" charset="0"/>
              </a:rPr>
              <a:t>average </a:t>
            </a:r>
            <a:r>
              <a:rPr lang="en-US" sz="2300" b="1" dirty="0">
                <a:solidFill>
                  <a:schemeClr val="bg1"/>
                </a:solidFill>
                <a:latin typeface="Arial Narrow" pitchFamily="34" charset="0"/>
              </a:rPr>
              <a:t>birth </a:t>
            </a:r>
            <a:r>
              <a:rPr lang="en-US" sz="2300" b="1" dirty="0" smtClean="0">
                <a:solidFill>
                  <a:schemeClr val="bg1"/>
                </a:solidFill>
                <a:latin typeface="Arial Narrow" pitchFamily="34" charset="0"/>
              </a:rPr>
              <a:t>rate</a:t>
            </a:r>
          </a:p>
          <a:p>
            <a:pPr marL="0" lvl="3"/>
            <a:r>
              <a:rPr lang="en-US" sz="2300" b="1" dirty="0" smtClean="0">
                <a:solidFill>
                  <a:schemeClr val="bg1"/>
                </a:solidFill>
                <a:latin typeface="Arial Narrow" pitchFamily="34" charset="0"/>
              </a:rPr>
              <a:t>(</a:t>
            </a:r>
            <a:r>
              <a:rPr lang="en-US" sz="2400" b="1" dirty="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+mj-lt"/>
              </a:rPr>
              <a:t>b’</a:t>
            </a:r>
            <a:r>
              <a:rPr lang="en-US" sz="2300" b="1" dirty="0" smtClean="0">
                <a:solidFill>
                  <a:schemeClr val="bg1"/>
                </a:solidFill>
                <a:latin typeface="Arial Narrow" pitchFamily="34" charset="0"/>
              </a:rPr>
              <a:t>) 2/6 </a:t>
            </a:r>
            <a:r>
              <a:rPr lang="en-US" sz="2300" b="1" dirty="0">
                <a:solidFill>
                  <a:schemeClr val="bg1"/>
                </a:solidFill>
                <a:latin typeface="Arial Narrow" pitchFamily="34" charset="0"/>
              </a:rPr>
              <a:t>= </a:t>
            </a:r>
            <a:r>
              <a:rPr lang="en-US" sz="2300" b="1" dirty="0" smtClean="0">
                <a:solidFill>
                  <a:schemeClr val="bg1"/>
                </a:solidFill>
                <a:latin typeface="Arial Narrow" pitchFamily="34" charset="0"/>
              </a:rPr>
              <a:t>0.333</a:t>
            </a:r>
          </a:p>
          <a:p>
            <a:pPr marL="0" lvl="3"/>
            <a:endParaRPr lang="en-US" sz="1500" b="1" dirty="0">
              <a:solidFill>
                <a:schemeClr val="bg1"/>
              </a:solidFill>
              <a:latin typeface="Arial Narrow" pitchFamily="34" charset="0"/>
            </a:endParaRPr>
          </a:p>
          <a:p>
            <a:pPr marL="0" lvl="3"/>
            <a:r>
              <a:rPr lang="en-US" sz="2300" b="1" dirty="0">
                <a:solidFill>
                  <a:schemeClr val="bg1"/>
                </a:solidFill>
                <a:latin typeface="Arial Narrow" pitchFamily="34" charset="0"/>
              </a:rPr>
              <a:t>O</a:t>
            </a:r>
            <a:r>
              <a:rPr lang="en-US" sz="2300" b="1" dirty="0" smtClean="0">
                <a:solidFill>
                  <a:schemeClr val="bg1"/>
                </a:solidFill>
                <a:latin typeface="Arial Narrow" pitchFamily="34" charset="0"/>
              </a:rPr>
              <a:t>ne number for “dying” makes the long term average death rate</a:t>
            </a:r>
          </a:p>
          <a:p>
            <a:pPr marL="0" lvl="3"/>
            <a:r>
              <a:rPr lang="en-US" sz="2300" b="1" dirty="0" smtClean="0">
                <a:solidFill>
                  <a:schemeClr val="bg1"/>
                </a:solidFill>
                <a:latin typeface="Arial Narrow" pitchFamily="34" charset="0"/>
              </a:rPr>
              <a:t>(</a:t>
            </a:r>
            <a:r>
              <a:rPr lang="en-US" sz="2400" b="1" dirty="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+mj-lt"/>
              </a:rPr>
              <a:t>d’</a:t>
            </a:r>
            <a:r>
              <a:rPr lang="en-US" sz="2300" b="1" dirty="0" smtClean="0">
                <a:solidFill>
                  <a:schemeClr val="bg1"/>
                </a:solidFill>
                <a:latin typeface="Arial Narrow" pitchFamily="34" charset="0"/>
              </a:rPr>
              <a:t>) 1/6 = 0.167</a:t>
            </a:r>
          </a:p>
          <a:p>
            <a:pPr marL="0" lvl="3"/>
            <a:endParaRPr lang="en-US" sz="1500" b="1" dirty="0" smtClean="0">
              <a:solidFill>
                <a:schemeClr val="bg1"/>
              </a:solidFill>
              <a:latin typeface="Arial Narrow" pitchFamily="34" charset="0"/>
            </a:endParaRPr>
          </a:p>
          <a:p>
            <a:pPr marL="0" lvl="3"/>
            <a:r>
              <a:rPr lang="en-US" sz="2300" b="1" dirty="0" smtClean="0">
                <a:solidFill>
                  <a:schemeClr val="bg1"/>
                </a:solidFill>
                <a:latin typeface="Arial Narrow" pitchFamily="34" charset="0"/>
              </a:rPr>
              <a:t>Net </a:t>
            </a:r>
            <a:r>
              <a:rPr lang="en-US" sz="2300" b="1" dirty="0">
                <a:solidFill>
                  <a:schemeClr val="bg1"/>
                </a:solidFill>
                <a:latin typeface="Arial Narrow" pitchFamily="34" charset="0"/>
              </a:rPr>
              <a:t>growth rate </a:t>
            </a:r>
            <a:r>
              <a:rPr lang="en-US" sz="2300" b="1" dirty="0" smtClean="0">
                <a:solidFill>
                  <a:schemeClr val="bg1"/>
                </a:solidFill>
                <a:latin typeface="Arial Narrow" pitchFamily="34" charset="0"/>
              </a:rPr>
              <a:t>(</a:t>
            </a:r>
            <a:r>
              <a:rPr lang="el-GR" sz="2400" b="1" dirty="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+mj-lt"/>
              </a:rPr>
              <a:t>λ</a:t>
            </a:r>
            <a:r>
              <a:rPr lang="en-US" sz="2300" b="1" dirty="0" smtClean="0">
                <a:solidFill>
                  <a:schemeClr val="bg1"/>
                </a:solidFill>
                <a:latin typeface="Arial Narrow" pitchFamily="34" charset="0"/>
              </a:rPr>
              <a:t>) is:</a:t>
            </a:r>
          </a:p>
          <a:p>
            <a:pPr marL="0" lvl="3"/>
            <a:r>
              <a:rPr lang="el-GR" sz="2400" b="1" dirty="0">
                <a:solidFill>
                  <a:schemeClr val="accent1">
                    <a:lumMod val="40000"/>
                    <a:lumOff val="60000"/>
                  </a:schemeClr>
                </a:solidFill>
                <a:latin typeface="+mj-lt"/>
              </a:rPr>
              <a:t>λ </a:t>
            </a:r>
            <a:r>
              <a:rPr lang="en-US" sz="2400" b="1" dirty="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+mj-lt"/>
              </a:rPr>
              <a:t>= 1 + b’ + d’ = 1 </a:t>
            </a:r>
            <a:r>
              <a:rPr lang="en-US" sz="2400" b="1" dirty="0">
                <a:solidFill>
                  <a:schemeClr val="accent1">
                    <a:lumMod val="40000"/>
                    <a:lumOff val="60000"/>
                  </a:schemeClr>
                </a:solidFill>
                <a:latin typeface="+mj-lt"/>
              </a:rPr>
              <a:t>+ 0.333 - 0.167 = </a:t>
            </a:r>
            <a:r>
              <a:rPr lang="en-US" sz="2400" b="1" dirty="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+mj-lt"/>
              </a:rPr>
              <a:t>1.167</a:t>
            </a:r>
            <a:endParaRPr lang="en-US" sz="2400" b="1" dirty="0">
              <a:solidFill>
                <a:schemeClr val="accent1">
                  <a:lumMod val="40000"/>
                  <a:lumOff val="60000"/>
                </a:schemeClr>
              </a:solidFill>
              <a:latin typeface="+mj-lt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1400" y="163691"/>
            <a:ext cx="1607388" cy="1073735"/>
          </a:xfrm>
          <a:prstGeom prst="rect">
            <a:avLst/>
          </a:prstGeom>
          <a:noFill/>
          <a:ln w="38100">
            <a:solidFill>
              <a:schemeClr val="tx2">
                <a:lumMod val="20000"/>
                <a:lumOff val="80000"/>
              </a:scheme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Rectangle 7"/>
          <p:cNvSpPr/>
          <p:nvPr/>
        </p:nvSpPr>
        <p:spPr>
          <a:xfrm>
            <a:off x="281429" y="5867400"/>
            <a:ext cx="8465756" cy="60500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57150">
            <a:solidFill>
              <a:schemeClr val="accent5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76200" y="5956388"/>
            <a:ext cx="89154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3" algn="ctr"/>
            <a:r>
              <a:rPr lang="en-US" sz="2400" b="1" dirty="0" smtClean="0">
                <a:latin typeface="Arial Narrow" pitchFamily="34" charset="0"/>
              </a:rPr>
              <a:t>Let’s looks at data in Excel</a:t>
            </a:r>
            <a:endParaRPr lang="en-US" sz="2400" b="1" dirty="0">
              <a:latin typeface="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416191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672664" y="107732"/>
            <a:ext cx="774086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b="1" dirty="0" smtClean="0">
                <a:solidFill>
                  <a:schemeClr val="bg1"/>
                </a:solidFill>
                <a:latin typeface="Arial Narrow" pitchFamily="34" charset="0"/>
              </a:rPr>
              <a:t>Demographic Stochasticity Game</a:t>
            </a:r>
            <a:endParaRPr lang="en-US" sz="3000" b="1" dirty="0">
              <a:solidFill>
                <a:schemeClr val="bg1"/>
              </a:solidFill>
              <a:latin typeface="Arial Narrow" pitchFamily="34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260132" y="1161763"/>
            <a:ext cx="8617788" cy="43704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/>
            <a:r>
              <a:rPr lang="en-US" sz="2300" b="1" u="sng" dirty="0" smtClean="0">
                <a:solidFill>
                  <a:schemeClr val="bg1"/>
                </a:solidFill>
                <a:latin typeface="Arial Narrow" pitchFamily="34" charset="0"/>
              </a:rPr>
              <a:t>Post-Game Explanation</a:t>
            </a:r>
            <a:r>
              <a:rPr lang="en-US" sz="2300" b="1" dirty="0" smtClean="0">
                <a:solidFill>
                  <a:schemeClr val="bg1"/>
                </a:solidFill>
                <a:latin typeface="Arial Narrow" pitchFamily="34" charset="0"/>
              </a:rPr>
              <a:t>:</a:t>
            </a:r>
          </a:p>
          <a:p>
            <a:pPr marL="0" lvl="1"/>
            <a:endParaRPr lang="en-US" sz="2300" b="1" dirty="0">
              <a:solidFill>
                <a:schemeClr val="bg1"/>
              </a:solidFill>
              <a:latin typeface="Arial Narrow" pitchFamily="34" charset="0"/>
            </a:endParaRPr>
          </a:p>
          <a:p>
            <a:pPr marL="0" lvl="3"/>
            <a:r>
              <a:rPr lang="en-US" sz="2300" b="1" dirty="0" smtClean="0">
                <a:solidFill>
                  <a:schemeClr val="bg1"/>
                </a:solidFill>
                <a:latin typeface="Arial Narrow" pitchFamily="34" charset="0"/>
              </a:rPr>
              <a:t>Birth (</a:t>
            </a:r>
            <a:r>
              <a:rPr lang="en-US" sz="2400" b="1" dirty="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+mj-lt"/>
              </a:rPr>
              <a:t>b’</a:t>
            </a:r>
            <a:r>
              <a:rPr lang="en-US" sz="2300" b="1" dirty="0" smtClean="0">
                <a:solidFill>
                  <a:schemeClr val="bg1"/>
                </a:solidFill>
                <a:latin typeface="Arial Narrow" pitchFamily="34" charset="0"/>
              </a:rPr>
              <a:t>) </a:t>
            </a:r>
            <a:r>
              <a:rPr lang="en-US" sz="2300" b="1" dirty="0">
                <a:solidFill>
                  <a:schemeClr val="bg1"/>
                </a:solidFill>
                <a:latin typeface="Arial Narrow" pitchFamily="34" charset="0"/>
              </a:rPr>
              <a:t>and </a:t>
            </a:r>
            <a:r>
              <a:rPr lang="en-US" sz="2300" b="1" dirty="0" smtClean="0">
                <a:solidFill>
                  <a:schemeClr val="bg1"/>
                </a:solidFill>
                <a:latin typeface="Arial Narrow" pitchFamily="34" charset="0"/>
              </a:rPr>
              <a:t>death (</a:t>
            </a:r>
            <a:r>
              <a:rPr lang="en-US" sz="2400" b="1" dirty="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+mj-lt"/>
              </a:rPr>
              <a:t>d’</a:t>
            </a:r>
            <a:r>
              <a:rPr lang="en-US" sz="2300" b="1" dirty="0" smtClean="0">
                <a:solidFill>
                  <a:schemeClr val="bg1"/>
                </a:solidFill>
                <a:latin typeface="Arial Narrow" pitchFamily="34" charset="0"/>
              </a:rPr>
              <a:t>) </a:t>
            </a:r>
            <a:r>
              <a:rPr lang="en-US" sz="2300" b="1" dirty="0">
                <a:solidFill>
                  <a:schemeClr val="bg1"/>
                </a:solidFill>
                <a:latin typeface="Arial Narrow" pitchFamily="34" charset="0"/>
              </a:rPr>
              <a:t>rates are </a:t>
            </a:r>
            <a:r>
              <a:rPr lang="en-US" sz="2300" b="1" dirty="0" smtClean="0">
                <a:solidFill>
                  <a:schemeClr val="bg1"/>
                </a:solidFill>
                <a:latin typeface="Arial Narrow" pitchFamily="34" charset="0"/>
              </a:rPr>
              <a:t>probabilities</a:t>
            </a:r>
          </a:p>
          <a:p>
            <a:pPr marL="0" lvl="3"/>
            <a:endParaRPr lang="en-US" sz="2300" b="1" dirty="0" smtClean="0">
              <a:solidFill>
                <a:schemeClr val="bg1"/>
              </a:solidFill>
              <a:latin typeface="Arial Narrow" pitchFamily="34" charset="0"/>
            </a:endParaRPr>
          </a:p>
          <a:p>
            <a:pPr marL="0" lvl="3"/>
            <a:r>
              <a:rPr lang="en-US" sz="2300" b="1" dirty="0">
                <a:solidFill>
                  <a:schemeClr val="bg1"/>
                </a:solidFill>
                <a:latin typeface="Arial Narrow" pitchFamily="34" charset="0"/>
              </a:rPr>
              <a:t>A</a:t>
            </a:r>
            <a:r>
              <a:rPr lang="en-US" sz="2300" b="1" dirty="0" smtClean="0">
                <a:solidFill>
                  <a:schemeClr val="bg1"/>
                </a:solidFill>
                <a:latin typeface="Arial Narrow" pitchFamily="34" charset="0"/>
              </a:rPr>
              <a:t>ll </a:t>
            </a:r>
            <a:r>
              <a:rPr lang="en-US" sz="2300" b="1" dirty="0">
                <a:solidFill>
                  <a:schemeClr val="bg1"/>
                </a:solidFill>
                <a:latin typeface="Arial Narrow" pitchFamily="34" charset="0"/>
              </a:rPr>
              <a:t>three </a:t>
            </a:r>
            <a:r>
              <a:rPr lang="en-US" sz="2300" b="1" dirty="0" smtClean="0">
                <a:solidFill>
                  <a:schemeClr val="bg1"/>
                </a:solidFill>
                <a:latin typeface="Arial Narrow" pitchFamily="34" charset="0"/>
              </a:rPr>
              <a:t>stochastic </a:t>
            </a:r>
            <a:r>
              <a:rPr lang="en-US" sz="2300" b="1" dirty="0">
                <a:solidFill>
                  <a:schemeClr val="bg1"/>
                </a:solidFill>
                <a:latin typeface="Arial Narrow" pitchFamily="34" charset="0"/>
              </a:rPr>
              <a:t>populations had the same vital </a:t>
            </a:r>
            <a:r>
              <a:rPr lang="en-US" sz="2300" b="1" dirty="0" smtClean="0">
                <a:solidFill>
                  <a:schemeClr val="bg1"/>
                </a:solidFill>
                <a:latin typeface="Arial Narrow" pitchFamily="34" charset="0"/>
              </a:rPr>
              <a:t>rates (probabilities</a:t>
            </a:r>
          </a:p>
          <a:p>
            <a:pPr marL="0" lvl="3"/>
            <a:r>
              <a:rPr lang="en-US" sz="2300" b="1" dirty="0" smtClean="0">
                <a:solidFill>
                  <a:schemeClr val="bg1"/>
                </a:solidFill>
                <a:latin typeface="Arial Narrow" pitchFamily="34" charset="0"/>
              </a:rPr>
              <a:t>of </a:t>
            </a:r>
            <a:r>
              <a:rPr lang="en-US" sz="2300" b="1" dirty="0">
                <a:solidFill>
                  <a:schemeClr val="bg1"/>
                </a:solidFill>
                <a:latin typeface="Arial Narrow" pitchFamily="34" charset="0"/>
              </a:rPr>
              <a:t>reproducing or </a:t>
            </a:r>
            <a:r>
              <a:rPr lang="en-US" sz="2300" b="1" dirty="0" smtClean="0">
                <a:solidFill>
                  <a:schemeClr val="bg1"/>
                </a:solidFill>
                <a:latin typeface="Arial Narrow" pitchFamily="34" charset="0"/>
              </a:rPr>
              <a:t>dying, </a:t>
            </a:r>
            <a:r>
              <a:rPr lang="en-US" sz="2400" b="1" dirty="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+mj-lt"/>
              </a:rPr>
              <a:t>b’</a:t>
            </a:r>
            <a:r>
              <a:rPr lang="en-US" sz="2300" b="1" dirty="0" smtClean="0">
                <a:solidFill>
                  <a:schemeClr val="bg1"/>
                </a:solidFill>
                <a:latin typeface="Arial Narrow" pitchFamily="34" charset="0"/>
              </a:rPr>
              <a:t> and </a:t>
            </a:r>
            <a:r>
              <a:rPr lang="en-US" sz="2400" b="1" dirty="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+mj-lt"/>
              </a:rPr>
              <a:t>d’</a:t>
            </a:r>
            <a:r>
              <a:rPr lang="en-US" sz="2300" b="1" dirty="0" smtClean="0">
                <a:solidFill>
                  <a:schemeClr val="bg1"/>
                </a:solidFill>
                <a:latin typeface="Arial Narrow" pitchFamily="34" charset="0"/>
              </a:rPr>
              <a:t>) </a:t>
            </a:r>
            <a:r>
              <a:rPr lang="en-US" sz="2300" b="1" dirty="0">
                <a:solidFill>
                  <a:schemeClr val="bg1"/>
                </a:solidFill>
                <a:latin typeface="Arial Narrow" pitchFamily="34" charset="0"/>
              </a:rPr>
              <a:t>and starting size (</a:t>
            </a:r>
            <a:r>
              <a:rPr lang="en-US" sz="2400" b="1" dirty="0">
                <a:solidFill>
                  <a:schemeClr val="accent1">
                    <a:lumMod val="40000"/>
                    <a:lumOff val="60000"/>
                  </a:schemeClr>
                </a:solidFill>
                <a:latin typeface="+mj-lt"/>
              </a:rPr>
              <a:t>N</a:t>
            </a:r>
            <a:r>
              <a:rPr lang="en-US" sz="2400" b="1" baseline="-25000" dirty="0">
                <a:solidFill>
                  <a:schemeClr val="accent1">
                    <a:lumMod val="40000"/>
                    <a:lumOff val="60000"/>
                  </a:schemeClr>
                </a:solidFill>
                <a:latin typeface="+mj-lt"/>
              </a:rPr>
              <a:t>0</a:t>
            </a:r>
            <a:r>
              <a:rPr lang="en-US" sz="2400" b="1" dirty="0">
                <a:solidFill>
                  <a:schemeClr val="accent1">
                    <a:lumMod val="40000"/>
                    <a:lumOff val="60000"/>
                  </a:schemeClr>
                </a:solidFill>
                <a:latin typeface="+mj-lt"/>
              </a:rPr>
              <a:t> = 3</a:t>
            </a:r>
            <a:r>
              <a:rPr lang="en-US" sz="2300" b="1" dirty="0" smtClean="0">
                <a:solidFill>
                  <a:schemeClr val="bg1"/>
                </a:solidFill>
                <a:latin typeface="Arial Narrow" pitchFamily="34" charset="0"/>
              </a:rPr>
              <a:t>)</a:t>
            </a:r>
          </a:p>
          <a:p>
            <a:pPr marL="0" lvl="3"/>
            <a:endParaRPr lang="en-US" sz="2300" b="1" dirty="0">
              <a:solidFill>
                <a:schemeClr val="bg1"/>
              </a:solidFill>
              <a:latin typeface="Arial Narrow" pitchFamily="34" charset="0"/>
            </a:endParaRPr>
          </a:p>
          <a:p>
            <a:pPr marL="0" lvl="3"/>
            <a:r>
              <a:rPr lang="en-US" sz="2300" b="1" dirty="0" smtClean="0">
                <a:solidFill>
                  <a:schemeClr val="bg1"/>
                </a:solidFill>
                <a:latin typeface="Arial Narrow" pitchFamily="34" charset="0"/>
              </a:rPr>
              <a:t>In </a:t>
            </a:r>
            <a:r>
              <a:rPr lang="en-US" sz="2300" b="1" u="sng" dirty="0">
                <a:solidFill>
                  <a:schemeClr val="bg1"/>
                </a:solidFill>
                <a:latin typeface="Arial Narrow" pitchFamily="34" charset="0"/>
              </a:rPr>
              <a:t>large populations</a:t>
            </a:r>
            <a:r>
              <a:rPr lang="en-US" sz="2300" b="1" dirty="0">
                <a:solidFill>
                  <a:schemeClr val="bg1"/>
                </a:solidFill>
                <a:latin typeface="Arial Narrow" pitchFamily="34" charset="0"/>
              </a:rPr>
              <a:t>, the actual </a:t>
            </a:r>
            <a:r>
              <a:rPr lang="en-US" sz="2300" b="1" dirty="0" smtClean="0">
                <a:solidFill>
                  <a:schemeClr val="bg1"/>
                </a:solidFill>
                <a:latin typeface="Arial Narrow" pitchFamily="34" charset="0"/>
              </a:rPr>
              <a:t>(realized) rates </a:t>
            </a:r>
            <a:r>
              <a:rPr lang="en-US" sz="2300" b="1" dirty="0">
                <a:solidFill>
                  <a:schemeClr val="bg1"/>
                </a:solidFill>
                <a:latin typeface="Arial Narrow" pitchFamily="34" charset="0"/>
              </a:rPr>
              <a:t>will be nearly the same as the </a:t>
            </a:r>
            <a:r>
              <a:rPr lang="en-US" sz="2300" b="1" dirty="0" smtClean="0">
                <a:solidFill>
                  <a:schemeClr val="bg1"/>
                </a:solidFill>
                <a:latin typeface="Arial Narrow" pitchFamily="34" charset="0"/>
              </a:rPr>
              <a:t>probabilities</a:t>
            </a:r>
          </a:p>
          <a:p>
            <a:pPr marL="0" lvl="3"/>
            <a:endParaRPr lang="en-US" sz="2300" b="1" dirty="0">
              <a:solidFill>
                <a:schemeClr val="bg1"/>
              </a:solidFill>
              <a:latin typeface="Arial Narrow" pitchFamily="34" charset="0"/>
            </a:endParaRPr>
          </a:p>
          <a:p>
            <a:pPr marL="0" lvl="3"/>
            <a:r>
              <a:rPr lang="en-US" sz="2300" b="1" dirty="0">
                <a:solidFill>
                  <a:schemeClr val="bg1"/>
                </a:solidFill>
                <a:latin typeface="Arial Narrow" pitchFamily="34" charset="0"/>
              </a:rPr>
              <a:t>B</a:t>
            </a:r>
            <a:r>
              <a:rPr lang="en-US" sz="2300" b="1" dirty="0" smtClean="0">
                <a:solidFill>
                  <a:schemeClr val="bg1"/>
                </a:solidFill>
                <a:latin typeface="Arial Narrow" pitchFamily="34" charset="0"/>
              </a:rPr>
              <a:t>ut </a:t>
            </a:r>
            <a:r>
              <a:rPr lang="en-US" sz="2300" b="1" dirty="0">
                <a:solidFill>
                  <a:schemeClr val="bg1"/>
                </a:solidFill>
                <a:latin typeface="Arial Narrow" pitchFamily="34" charset="0"/>
              </a:rPr>
              <a:t>in </a:t>
            </a:r>
            <a:r>
              <a:rPr lang="en-US" sz="2300" b="1" u="sng" dirty="0">
                <a:solidFill>
                  <a:schemeClr val="bg1"/>
                </a:solidFill>
                <a:latin typeface="Arial Narrow" pitchFamily="34" charset="0"/>
              </a:rPr>
              <a:t>small populations</a:t>
            </a:r>
            <a:r>
              <a:rPr lang="en-US" sz="2300" b="1" dirty="0">
                <a:solidFill>
                  <a:schemeClr val="bg1"/>
                </a:solidFill>
                <a:latin typeface="Arial Narrow" pitchFamily="34" charset="0"/>
              </a:rPr>
              <a:t>, the actual </a:t>
            </a:r>
            <a:r>
              <a:rPr lang="en-US" sz="2300" b="1" dirty="0" smtClean="0">
                <a:solidFill>
                  <a:schemeClr val="bg1"/>
                </a:solidFill>
                <a:latin typeface="Arial Narrow" pitchFamily="34" charset="0"/>
              </a:rPr>
              <a:t>(realized) rates </a:t>
            </a:r>
            <a:r>
              <a:rPr lang="en-US" sz="2300" b="1" dirty="0">
                <a:solidFill>
                  <a:schemeClr val="bg1"/>
                </a:solidFill>
                <a:latin typeface="Arial Narrow" pitchFamily="34" charset="0"/>
              </a:rPr>
              <a:t>may vary substantially from the average due to chance (lucky or unlucky populations</a:t>
            </a:r>
            <a:r>
              <a:rPr lang="en-US" sz="2300" b="1" dirty="0" smtClean="0">
                <a:solidFill>
                  <a:schemeClr val="bg1"/>
                </a:solidFill>
                <a:latin typeface="Arial Narrow" pitchFamily="34" charset="0"/>
              </a:rPr>
              <a:t>)</a:t>
            </a:r>
            <a:endParaRPr lang="en-US" sz="2300" b="1" dirty="0">
              <a:solidFill>
                <a:schemeClr val="bg1"/>
              </a:solidFill>
              <a:latin typeface="Arial Narrow" pitchFamily="34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1400" y="163691"/>
            <a:ext cx="1607388" cy="1073735"/>
          </a:xfrm>
          <a:prstGeom prst="rect">
            <a:avLst/>
          </a:prstGeom>
          <a:noFill/>
          <a:ln w="38100">
            <a:solidFill>
              <a:schemeClr val="tx2">
                <a:lumMod val="20000"/>
                <a:lumOff val="80000"/>
              </a:scheme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247054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672664" y="107732"/>
            <a:ext cx="774086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b="1" dirty="0" smtClean="0">
                <a:solidFill>
                  <a:schemeClr val="bg1"/>
                </a:solidFill>
                <a:latin typeface="Arial Narrow" pitchFamily="34" charset="0"/>
              </a:rPr>
              <a:t>Demographic Stochasticity</a:t>
            </a:r>
            <a:endParaRPr lang="en-US" sz="3000" b="1" dirty="0">
              <a:solidFill>
                <a:schemeClr val="bg1"/>
              </a:solidFill>
              <a:latin typeface="Arial Narrow" pitchFamily="34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381000" y="914400"/>
            <a:ext cx="8305800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 algn="ctr"/>
            <a:r>
              <a:rPr lang="en-US" sz="2200" b="1" dirty="0" smtClean="0">
                <a:solidFill>
                  <a:schemeClr val="bg1"/>
                </a:solidFill>
                <a:latin typeface="Arial Narrow" pitchFamily="34" charset="0"/>
              </a:rPr>
              <a:t>How do we actually model demographic stochasticity?</a:t>
            </a:r>
            <a:endParaRPr lang="en-US" sz="2200" b="1" dirty="0" smtClean="0">
              <a:solidFill>
                <a:srgbClr val="FFFF00"/>
              </a:solidFill>
              <a:latin typeface="Arial Narrow" pitchFamily="34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2438400" y="1327904"/>
            <a:ext cx="4343400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 algn="ctr"/>
            <a:r>
              <a:rPr lang="en-US" sz="2200" b="1" dirty="0" smtClean="0">
                <a:solidFill>
                  <a:schemeClr val="bg1"/>
                </a:solidFill>
                <a:latin typeface="Arial Narrow" pitchFamily="34" charset="0"/>
                <a:sym typeface="Wingdings" pitchFamily="2" charset="2"/>
              </a:rPr>
              <a:t> </a:t>
            </a:r>
            <a:r>
              <a:rPr lang="en-US" sz="2200" b="1" dirty="0" smtClean="0">
                <a:solidFill>
                  <a:schemeClr val="bg1"/>
                </a:solidFill>
                <a:latin typeface="Arial Narrow" pitchFamily="34" charset="0"/>
              </a:rPr>
              <a:t>Can use computer simulations</a:t>
            </a:r>
            <a:endParaRPr lang="en-US" sz="2200" b="1" dirty="0" smtClean="0">
              <a:solidFill>
                <a:srgbClr val="FFFF00"/>
              </a:solidFill>
              <a:latin typeface="Arial Narrow" pitchFamily="34" charset="0"/>
            </a:endParaRPr>
          </a:p>
        </p:txBody>
      </p:sp>
      <p:grpSp>
        <p:nvGrpSpPr>
          <p:cNvPr id="48" name="Group 47"/>
          <p:cNvGrpSpPr/>
          <p:nvPr/>
        </p:nvGrpSpPr>
        <p:grpSpPr>
          <a:xfrm>
            <a:off x="3048000" y="2236465"/>
            <a:ext cx="2727960" cy="1447800"/>
            <a:chOff x="3048000" y="2236465"/>
            <a:chExt cx="2727960" cy="1447800"/>
          </a:xfrm>
        </p:grpSpPr>
        <p:cxnSp>
          <p:nvCxnSpPr>
            <p:cNvPr id="25" name="Straight Arrow Connector 24"/>
            <p:cNvCxnSpPr/>
            <p:nvPr/>
          </p:nvCxnSpPr>
          <p:spPr>
            <a:xfrm>
              <a:off x="4495800" y="2669225"/>
              <a:ext cx="1280160" cy="0"/>
            </a:xfrm>
            <a:prstGeom prst="straightConnector1">
              <a:avLst/>
            </a:prstGeom>
            <a:ln w="28575">
              <a:solidFill>
                <a:srgbClr val="FFFF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Arrow Connector 25"/>
            <p:cNvCxnSpPr/>
            <p:nvPr/>
          </p:nvCxnSpPr>
          <p:spPr>
            <a:xfrm>
              <a:off x="4682706" y="2669224"/>
              <a:ext cx="0" cy="596443"/>
            </a:xfrm>
            <a:prstGeom prst="straightConnector1">
              <a:avLst/>
            </a:prstGeom>
            <a:ln w="28575">
              <a:solidFill>
                <a:srgbClr val="FFFF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8" name="Rectangle 27"/>
            <p:cNvSpPr/>
            <p:nvPr/>
          </p:nvSpPr>
          <p:spPr>
            <a:xfrm>
              <a:off x="3048000" y="2406118"/>
              <a:ext cx="1447800" cy="43088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lvl="1" algn="ctr"/>
              <a:r>
                <a:rPr lang="en-US" sz="2200" b="1" dirty="0" smtClean="0">
                  <a:solidFill>
                    <a:srgbClr val="FFFF00"/>
                  </a:solidFill>
                  <a:latin typeface="Arial Narrow" pitchFamily="34" charset="0"/>
                </a:rPr>
                <a:t>reproduce?</a:t>
              </a:r>
            </a:p>
          </p:txBody>
        </p:sp>
        <p:sp>
          <p:nvSpPr>
            <p:cNvPr id="37" name="Rectangle 36"/>
            <p:cNvSpPr/>
            <p:nvPr/>
          </p:nvSpPr>
          <p:spPr>
            <a:xfrm>
              <a:off x="4454106" y="2236465"/>
              <a:ext cx="1066800" cy="43088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lvl="1" algn="ctr"/>
              <a:r>
                <a:rPr lang="en-US" sz="2200" b="1" dirty="0" smtClean="0">
                  <a:solidFill>
                    <a:srgbClr val="FFFF00"/>
                  </a:solidFill>
                  <a:latin typeface="Arial Narrow" pitchFamily="34" charset="0"/>
                </a:rPr>
                <a:t>yes</a:t>
              </a:r>
            </a:p>
          </p:txBody>
        </p:sp>
        <p:sp>
          <p:nvSpPr>
            <p:cNvPr id="38" name="Rectangle 37"/>
            <p:cNvSpPr/>
            <p:nvPr/>
          </p:nvSpPr>
          <p:spPr>
            <a:xfrm>
              <a:off x="4395159" y="2701859"/>
              <a:ext cx="1066800" cy="43088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lvl="1" algn="ctr"/>
              <a:r>
                <a:rPr lang="en-US" sz="2200" b="1" dirty="0" smtClean="0">
                  <a:solidFill>
                    <a:srgbClr val="FFFF00"/>
                  </a:solidFill>
                  <a:latin typeface="Arial Narrow" pitchFamily="34" charset="0"/>
                </a:rPr>
                <a:t>no</a:t>
              </a:r>
            </a:p>
          </p:txBody>
        </p:sp>
        <p:sp>
          <p:nvSpPr>
            <p:cNvPr id="41" name="Rectangle 40"/>
            <p:cNvSpPr/>
            <p:nvPr/>
          </p:nvSpPr>
          <p:spPr>
            <a:xfrm>
              <a:off x="4149306" y="3253378"/>
              <a:ext cx="1066800" cy="43088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lvl="1" algn="ctr"/>
              <a:r>
                <a:rPr lang="en-US" sz="2200" b="1" dirty="0" smtClean="0">
                  <a:solidFill>
                    <a:srgbClr val="FFFF00"/>
                  </a:solidFill>
                  <a:latin typeface="Arial Narrow" pitchFamily="34" charset="0"/>
                </a:rPr>
                <a:t>stop</a:t>
              </a:r>
            </a:p>
          </p:txBody>
        </p:sp>
      </p:grpSp>
      <p:grpSp>
        <p:nvGrpSpPr>
          <p:cNvPr id="47" name="Group 46"/>
          <p:cNvGrpSpPr/>
          <p:nvPr/>
        </p:nvGrpSpPr>
        <p:grpSpPr>
          <a:xfrm>
            <a:off x="228600" y="2222955"/>
            <a:ext cx="2758440" cy="1469503"/>
            <a:chOff x="228600" y="2222955"/>
            <a:chExt cx="2758440" cy="1469503"/>
          </a:xfrm>
        </p:grpSpPr>
        <p:sp>
          <p:nvSpPr>
            <p:cNvPr id="22" name="Rectangle 21"/>
            <p:cNvSpPr/>
            <p:nvPr/>
          </p:nvSpPr>
          <p:spPr>
            <a:xfrm>
              <a:off x="228600" y="2397925"/>
              <a:ext cx="1447800" cy="43088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lvl="1" algn="ctr"/>
              <a:r>
                <a:rPr lang="en-US" sz="2200" b="1" dirty="0" smtClean="0">
                  <a:solidFill>
                    <a:srgbClr val="FFFF00"/>
                  </a:solidFill>
                  <a:latin typeface="Arial Narrow" pitchFamily="34" charset="0"/>
                </a:rPr>
                <a:t>survive?</a:t>
              </a:r>
            </a:p>
          </p:txBody>
        </p:sp>
        <p:cxnSp>
          <p:nvCxnSpPr>
            <p:cNvPr id="3" name="Straight Arrow Connector 2"/>
            <p:cNvCxnSpPr/>
            <p:nvPr/>
          </p:nvCxnSpPr>
          <p:spPr>
            <a:xfrm>
              <a:off x="1524000" y="2665129"/>
              <a:ext cx="1463040" cy="0"/>
            </a:xfrm>
            <a:prstGeom prst="straightConnector1">
              <a:avLst/>
            </a:prstGeom>
            <a:ln w="28575">
              <a:solidFill>
                <a:srgbClr val="FFFF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Arrow Connector 22"/>
            <p:cNvCxnSpPr/>
            <p:nvPr/>
          </p:nvCxnSpPr>
          <p:spPr>
            <a:xfrm>
              <a:off x="1710906" y="2665128"/>
              <a:ext cx="0" cy="596443"/>
            </a:xfrm>
            <a:prstGeom prst="straightConnector1">
              <a:avLst/>
            </a:prstGeom>
            <a:ln w="28575">
              <a:solidFill>
                <a:srgbClr val="FFFF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9" name="Rectangle 28"/>
            <p:cNvSpPr/>
            <p:nvPr/>
          </p:nvSpPr>
          <p:spPr>
            <a:xfrm>
              <a:off x="1496682" y="2222955"/>
              <a:ext cx="1066800" cy="43088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lvl="1" algn="ctr"/>
              <a:r>
                <a:rPr lang="en-US" sz="2200" b="1" dirty="0" smtClean="0">
                  <a:solidFill>
                    <a:srgbClr val="FFFF00"/>
                  </a:solidFill>
                  <a:latin typeface="Arial Narrow" pitchFamily="34" charset="0"/>
                </a:rPr>
                <a:t>yes</a:t>
              </a:r>
            </a:p>
          </p:txBody>
        </p:sp>
        <p:sp>
          <p:nvSpPr>
            <p:cNvPr id="30" name="Rectangle 29"/>
            <p:cNvSpPr/>
            <p:nvPr/>
          </p:nvSpPr>
          <p:spPr>
            <a:xfrm>
              <a:off x="1437735" y="2688349"/>
              <a:ext cx="1066800" cy="43088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lvl="1" algn="ctr"/>
              <a:r>
                <a:rPr lang="en-US" sz="2200" b="1" dirty="0" smtClean="0">
                  <a:solidFill>
                    <a:srgbClr val="FFFF00"/>
                  </a:solidFill>
                  <a:latin typeface="Arial Narrow" pitchFamily="34" charset="0"/>
                </a:rPr>
                <a:t>no</a:t>
              </a:r>
            </a:p>
          </p:txBody>
        </p:sp>
        <p:sp>
          <p:nvSpPr>
            <p:cNvPr id="42" name="Rectangle 41"/>
            <p:cNvSpPr/>
            <p:nvPr/>
          </p:nvSpPr>
          <p:spPr>
            <a:xfrm>
              <a:off x="1201947" y="3261571"/>
              <a:ext cx="1066800" cy="43088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lvl="1" algn="ctr"/>
              <a:r>
                <a:rPr lang="en-US" sz="2200" b="1" dirty="0" smtClean="0">
                  <a:solidFill>
                    <a:srgbClr val="FFFF00"/>
                  </a:solidFill>
                  <a:latin typeface="Arial Narrow" pitchFamily="34" charset="0"/>
                </a:rPr>
                <a:t>stop</a:t>
              </a:r>
            </a:p>
          </p:txBody>
        </p:sp>
      </p:grpSp>
      <p:sp>
        <p:nvSpPr>
          <p:cNvPr id="46" name="Rectangle 45"/>
          <p:cNvSpPr/>
          <p:nvPr/>
        </p:nvSpPr>
        <p:spPr>
          <a:xfrm>
            <a:off x="304800" y="3828633"/>
            <a:ext cx="8686800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2"/>
            <a:r>
              <a:rPr lang="en-US" sz="2200" b="1" dirty="0">
                <a:solidFill>
                  <a:schemeClr val="bg1"/>
                </a:solidFill>
                <a:latin typeface="Arial Narrow" pitchFamily="34" charset="0"/>
              </a:rPr>
              <a:t>Simulate what happens to one </a:t>
            </a:r>
            <a:r>
              <a:rPr lang="en-US" sz="2200" b="1" u="sng" dirty="0">
                <a:solidFill>
                  <a:schemeClr val="bg1"/>
                </a:solidFill>
                <a:latin typeface="Arial Narrow" pitchFamily="34" charset="0"/>
              </a:rPr>
              <a:t>individual</a:t>
            </a:r>
            <a:r>
              <a:rPr lang="en-US" sz="2200" b="1" dirty="0">
                <a:solidFill>
                  <a:schemeClr val="bg1"/>
                </a:solidFill>
                <a:latin typeface="Arial Narrow" pitchFamily="34" charset="0"/>
              </a:rPr>
              <a:t>:</a:t>
            </a:r>
          </a:p>
          <a:p>
            <a:pPr marL="0" lvl="3">
              <a:tabLst>
                <a:tab pos="465138" algn="l"/>
              </a:tabLst>
            </a:pPr>
            <a:r>
              <a:rPr lang="en-US" sz="2200" b="1" dirty="0" smtClean="0">
                <a:solidFill>
                  <a:schemeClr val="bg1"/>
                </a:solidFill>
                <a:latin typeface="Arial Narrow" pitchFamily="34" charset="0"/>
              </a:rPr>
              <a:t>	Does </a:t>
            </a:r>
            <a:r>
              <a:rPr lang="en-US" sz="2200" b="1" dirty="0">
                <a:solidFill>
                  <a:schemeClr val="bg1"/>
                </a:solidFill>
                <a:latin typeface="Arial Narrow" pitchFamily="34" charset="0"/>
              </a:rPr>
              <a:t>this individual survive or not</a:t>
            </a:r>
            <a:r>
              <a:rPr lang="en-US" sz="2200" b="1" dirty="0" smtClean="0">
                <a:solidFill>
                  <a:schemeClr val="bg1"/>
                </a:solidFill>
                <a:latin typeface="Arial Narrow" pitchFamily="34" charset="0"/>
              </a:rPr>
              <a:t>? </a:t>
            </a:r>
            <a:r>
              <a:rPr lang="en-US" sz="2000" b="1" dirty="0">
                <a:solidFill>
                  <a:schemeClr val="bg1"/>
                </a:solidFill>
                <a:latin typeface="Arial Narrow" pitchFamily="34" charset="0"/>
              </a:rPr>
              <a:t>[ random number draw </a:t>
            </a:r>
            <a:r>
              <a:rPr lang="en-US" sz="2000" b="1" dirty="0" smtClean="0">
                <a:solidFill>
                  <a:schemeClr val="bg1"/>
                </a:solidFill>
                <a:latin typeface="Arial Narrow" pitchFamily="34" charset="0"/>
              </a:rPr>
              <a:t>]</a:t>
            </a:r>
            <a:endParaRPr lang="en-US" sz="2000" b="1" dirty="0">
              <a:solidFill>
                <a:schemeClr val="bg1"/>
              </a:solidFill>
              <a:latin typeface="Arial Narrow" pitchFamily="34" charset="0"/>
            </a:endParaRPr>
          </a:p>
          <a:p>
            <a:pPr marL="0" lvl="3">
              <a:tabLst>
                <a:tab pos="465138" algn="l"/>
              </a:tabLst>
            </a:pPr>
            <a:r>
              <a:rPr lang="en-US" sz="2200" b="1" dirty="0" smtClean="0">
                <a:solidFill>
                  <a:schemeClr val="bg1"/>
                </a:solidFill>
                <a:latin typeface="Arial Narrow" pitchFamily="34" charset="0"/>
              </a:rPr>
              <a:t>	If </a:t>
            </a:r>
            <a:r>
              <a:rPr lang="en-US" sz="2200" b="1" dirty="0">
                <a:solidFill>
                  <a:schemeClr val="bg1"/>
                </a:solidFill>
                <a:latin typeface="Arial Narrow" pitchFamily="34" charset="0"/>
              </a:rPr>
              <a:t>yes, does the individual reproduce</a:t>
            </a:r>
            <a:r>
              <a:rPr lang="en-US" sz="2200" b="1" dirty="0" smtClean="0">
                <a:solidFill>
                  <a:schemeClr val="bg1"/>
                </a:solidFill>
                <a:latin typeface="Arial Narrow" pitchFamily="34" charset="0"/>
              </a:rPr>
              <a:t>? </a:t>
            </a:r>
            <a:r>
              <a:rPr lang="en-US" sz="2000" b="1" dirty="0">
                <a:solidFill>
                  <a:schemeClr val="bg1"/>
                </a:solidFill>
                <a:latin typeface="Arial Narrow" pitchFamily="34" charset="0"/>
              </a:rPr>
              <a:t>[ random number draw </a:t>
            </a:r>
            <a:r>
              <a:rPr lang="en-US" sz="2000" b="1" dirty="0" smtClean="0">
                <a:solidFill>
                  <a:schemeClr val="bg1"/>
                </a:solidFill>
                <a:latin typeface="Arial Narrow" pitchFamily="34" charset="0"/>
              </a:rPr>
              <a:t>]</a:t>
            </a:r>
            <a:endParaRPr lang="en-US" sz="2000" b="1" dirty="0">
              <a:solidFill>
                <a:schemeClr val="bg1"/>
              </a:solidFill>
              <a:latin typeface="Arial Narrow" pitchFamily="34" charset="0"/>
            </a:endParaRPr>
          </a:p>
          <a:p>
            <a:pPr marL="0" lvl="2"/>
            <a:endParaRPr lang="en-US" sz="2200" b="1" dirty="0" smtClean="0">
              <a:solidFill>
                <a:schemeClr val="bg1"/>
              </a:solidFill>
              <a:latin typeface="Arial Narrow" pitchFamily="34" charset="0"/>
            </a:endParaRPr>
          </a:p>
        </p:txBody>
      </p:sp>
      <p:grpSp>
        <p:nvGrpSpPr>
          <p:cNvPr id="55" name="Group 54"/>
          <p:cNvGrpSpPr/>
          <p:nvPr/>
        </p:nvGrpSpPr>
        <p:grpSpPr>
          <a:xfrm>
            <a:off x="270294" y="1676400"/>
            <a:ext cx="1493089" cy="596830"/>
            <a:chOff x="270294" y="1676400"/>
            <a:chExt cx="1493089" cy="596830"/>
          </a:xfrm>
        </p:grpSpPr>
        <p:sp>
          <p:nvSpPr>
            <p:cNvPr id="52" name="Rectangle 51"/>
            <p:cNvSpPr/>
            <p:nvPr/>
          </p:nvSpPr>
          <p:spPr>
            <a:xfrm>
              <a:off x="322053" y="1755469"/>
              <a:ext cx="1441330" cy="43088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lvl="1" algn="ctr"/>
              <a:r>
                <a:rPr lang="en-US" sz="2200" b="1" dirty="0" smtClean="0">
                  <a:solidFill>
                    <a:schemeClr val="bg1"/>
                  </a:solidFill>
                  <a:latin typeface="Arial Narrow" pitchFamily="34" charset="0"/>
                  <a:sym typeface="Wingdings" pitchFamily="2" charset="2"/>
                </a:rPr>
                <a:t>Individual:</a:t>
              </a:r>
              <a:endParaRPr lang="en-US" sz="2200" b="1" dirty="0" smtClean="0">
                <a:solidFill>
                  <a:srgbClr val="FFFF00"/>
                </a:solidFill>
                <a:latin typeface="Arial Narrow" pitchFamily="34" charset="0"/>
              </a:endParaRPr>
            </a:p>
          </p:txBody>
        </p:sp>
        <p:sp>
          <p:nvSpPr>
            <p:cNvPr id="54" name="Rectangle 53"/>
            <p:cNvSpPr/>
            <p:nvPr/>
          </p:nvSpPr>
          <p:spPr>
            <a:xfrm>
              <a:off x="270294" y="1676400"/>
              <a:ext cx="1481328" cy="596830"/>
            </a:xfrm>
            <a:prstGeom prst="rect">
              <a:avLst/>
            </a:prstGeom>
            <a:noFill/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7040191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672664" y="107732"/>
            <a:ext cx="774086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b="1" dirty="0" smtClean="0">
                <a:solidFill>
                  <a:schemeClr val="bg1"/>
                </a:solidFill>
                <a:latin typeface="Arial Narrow" pitchFamily="34" charset="0"/>
              </a:rPr>
              <a:t>Demographic Stochasticity</a:t>
            </a:r>
            <a:endParaRPr lang="en-US" sz="3000" b="1" dirty="0">
              <a:solidFill>
                <a:schemeClr val="bg1"/>
              </a:solidFill>
              <a:latin typeface="Arial Narrow" pitchFamily="34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381000" y="914400"/>
            <a:ext cx="8305800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 algn="ctr"/>
            <a:r>
              <a:rPr lang="en-US" sz="2200" b="1" dirty="0" smtClean="0">
                <a:solidFill>
                  <a:schemeClr val="bg1"/>
                </a:solidFill>
                <a:latin typeface="Arial Narrow" pitchFamily="34" charset="0"/>
              </a:rPr>
              <a:t>How do we actually model demographic stochasticity?</a:t>
            </a:r>
            <a:endParaRPr lang="en-US" sz="2200" b="1" dirty="0" smtClean="0">
              <a:solidFill>
                <a:srgbClr val="FFFF00"/>
              </a:solidFill>
              <a:latin typeface="Arial Narrow" pitchFamily="34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2438400" y="1327904"/>
            <a:ext cx="4343400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 algn="ctr"/>
            <a:r>
              <a:rPr lang="en-US" sz="2200" b="1" dirty="0" smtClean="0">
                <a:solidFill>
                  <a:schemeClr val="bg1"/>
                </a:solidFill>
                <a:latin typeface="Arial Narrow" pitchFamily="34" charset="0"/>
                <a:sym typeface="Wingdings" pitchFamily="2" charset="2"/>
              </a:rPr>
              <a:t> </a:t>
            </a:r>
            <a:r>
              <a:rPr lang="en-US" sz="2200" b="1" dirty="0" smtClean="0">
                <a:solidFill>
                  <a:schemeClr val="bg1"/>
                </a:solidFill>
                <a:latin typeface="Arial Narrow" pitchFamily="34" charset="0"/>
              </a:rPr>
              <a:t>Can use computer simulations</a:t>
            </a:r>
            <a:endParaRPr lang="en-US" sz="2200" b="1" dirty="0" smtClean="0">
              <a:solidFill>
                <a:srgbClr val="FFFF00"/>
              </a:solidFill>
              <a:latin typeface="Arial Narrow" pitchFamily="34" charset="0"/>
            </a:endParaRPr>
          </a:p>
        </p:txBody>
      </p:sp>
      <p:grpSp>
        <p:nvGrpSpPr>
          <p:cNvPr id="50" name="Group 49"/>
          <p:cNvGrpSpPr/>
          <p:nvPr/>
        </p:nvGrpSpPr>
        <p:grpSpPr>
          <a:xfrm>
            <a:off x="2504535" y="2057400"/>
            <a:ext cx="4387971" cy="779605"/>
            <a:chOff x="2504535" y="2057400"/>
            <a:chExt cx="4387971" cy="779605"/>
          </a:xfrm>
        </p:grpSpPr>
        <p:sp>
          <p:nvSpPr>
            <p:cNvPr id="24" name="Rectangle 23"/>
            <p:cNvSpPr/>
            <p:nvPr/>
          </p:nvSpPr>
          <p:spPr>
            <a:xfrm>
              <a:off x="5444706" y="2406118"/>
              <a:ext cx="1447800" cy="43088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lvl="1" algn="ctr"/>
              <a:r>
                <a:rPr lang="en-US" sz="2200" b="1" dirty="0" smtClean="0">
                  <a:solidFill>
                    <a:srgbClr val="FFFF00"/>
                  </a:solidFill>
                  <a:latin typeface="Arial Narrow" pitchFamily="34" charset="0"/>
                </a:rPr>
                <a:t>sum</a:t>
              </a:r>
            </a:p>
          </p:txBody>
        </p:sp>
        <p:grpSp>
          <p:nvGrpSpPr>
            <p:cNvPr id="49" name="Group 48"/>
            <p:cNvGrpSpPr/>
            <p:nvPr/>
          </p:nvGrpSpPr>
          <p:grpSpPr>
            <a:xfrm>
              <a:off x="2504535" y="2057400"/>
              <a:ext cx="3665652" cy="596443"/>
              <a:chOff x="2504535" y="2057400"/>
              <a:chExt cx="3665652" cy="596443"/>
            </a:xfrm>
          </p:grpSpPr>
          <p:cxnSp>
            <p:nvCxnSpPr>
              <p:cNvPr id="32" name="Straight Arrow Connector 31"/>
              <p:cNvCxnSpPr/>
              <p:nvPr/>
            </p:nvCxnSpPr>
            <p:spPr>
              <a:xfrm>
                <a:off x="2504535" y="2057400"/>
                <a:ext cx="0" cy="596443"/>
              </a:xfrm>
              <a:prstGeom prst="straightConnector1">
                <a:avLst/>
              </a:prstGeom>
              <a:ln w="28575">
                <a:solidFill>
                  <a:srgbClr val="FFFF00"/>
                </a:solidFill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Straight Arrow Connector 32"/>
              <p:cNvCxnSpPr/>
              <p:nvPr/>
            </p:nvCxnSpPr>
            <p:spPr>
              <a:xfrm>
                <a:off x="2512587" y="2066812"/>
                <a:ext cx="3657600" cy="0"/>
              </a:xfrm>
              <a:prstGeom prst="straightConnector1">
                <a:avLst/>
              </a:prstGeom>
              <a:ln w="28575">
                <a:solidFill>
                  <a:srgbClr val="FFFF00"/>
                </a:solidFill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" name="Straight Arrow Connector 34"/>
              <p:cNvCxnSpPr/>
              <p:nvPr/>
            </p:nvCxnSpPr>
            <p:spPr>
              <a:xfrm>
                <a:off x="6154947" y="2084065"/>
                <a:ext cx="0" cy="411480"/>
              </a:xfrm>
              <a:prstGeom prst="straightConnector1">
                <a:avLst/>
              </a:prstGeom>
              <a:ln w="28575">
                <a:solidFill>
                  <a:srgbClr val="FFFF0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51" name="Group 50"/>
          <p:cNvGrpSpPr/>
          <p:nvPr/>
        </p:nvGrpSpPr>
        <p:grpSpPr>
          <a:xfrm>
            <a:off x="6553200" y="2077375"/>
            <a:ext cx="2133600" cy="1107996"/>
            <a:chOff x="6553200" y="2077375"/>
            <a:chExt cx="2133600" cy="1107996"/>
          </a:xfrm>
        </p:grpSpPr>
        <p:cxnSp>
          <p:nvCxnSpPr>
            <p:cNvPr id="27" name="Straight Arrow Connector 26"/>
            <p:cNvCxnSpPr/>
            <p:nvPr/>
          </p:nvCxnSpPr>
          <p:spPr>
            <a:xfrm>
              <a:off x="6553200" y="2669224"/>
              <a:ext cx="548640" cy="0"/>
            </a:xfrm>
            <a:prstGeom prst="straightConnector1">
              <a:avLst/>
            </a:prstGeom>
            <a:ln w="28575">
              <a:solidFill>
                <a:srgbClr val="FFFF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9" name="Rectangle 38"/>
            <p:cNvSpPr/>
            <p:nvPr/>
          </p:nvSpPr>
          <p:spPr>
            <a:xfrm>
              <a:off x="7239000" y="2077375"/>
              <a:ext cx="1447800" cy="110799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lvl="1" algn="ctr"/>
              <a:r>
                <a:rPr lang="en-US" sz="2200" b="1" dirty="0" smtClean="0">
                  <a:solidFill>
                    <a:srgbClr val="FFFF00"/>
                  </a:solidFill>
                  <a:latin typeface="Arial Narrow" pitchFamily="34" charset="0"/>
                </a:rPr>
                <a:t>new population size</a:t>
              </a:r>
            </a:p>
          </p:txBody>
        </p:sp>
      </p:grpSp>
      <p:grpSp>
        <p:nvGrpSpPr>
          <p:cNvPr id="48" name="Group 47"/>
          <p:cNvGrpSpPr/>
          <p:nvPr/>
        </p:nvGrpSpPr>
        <p:grpSpPr>
          <a:xfrm>
            <a:off x="3048000" y="2236465"/>
            <a:ext cx="2727960" cy="1447800"/>
            <a:chOff x="3048000" y="2236465"/>
            <a:chExt cx="2727960" cy="1447800"/>
          </a:xfrm>
        </p:grpSpPr>
        <p:cxnSp>
          <p:nvCxnSpPr>
            <p:cNvPr id="25" name="Straight Arrow Connector 24"/>
            <p:cNvCxnSpPr/>
            <p:nvPr/>
          </p:nvCxnSpPr>
          <p:spPr>
            <a:xfrm>
              <a:off x="4495800" y="2669225"/>
              <a:ext cx="1280160" cy="0"/>
            </a:xfrm>
            <a:prstGeom prst="straightConnector1">
              <a:avLst/>
            </a:prstGeom>
            <a:ln w="28575">
              <a:solidFill>
                <a:srgbClr val="FFFF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Arrow Connector 25"/>
            <p:cNvCxnSpPr/>
            <p:nvPr/>
          </p:nvCxnSpPr>
          <p:spPr>
            <a:xfrm>
              <a:off x="4682706" y="2669224"/>
              <a:ext cx="0" cy="596443"/>
            </a:xfrm>
            <a:prstGeom prst="straightConnector1">
              <a:avLst/>
            </a:prstGeom>
            <a:ln w="28575">
              <a:solidFill>
                <a:srgbClr val="FFFF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8" name="Rectangle 27"/>
            <p:cNvSpPr/>
            <p:nvPr/>
          </p:nvSpPr>
          <p:spPr>
            <a:xfrm>
              <a:off x="3048000" y="2406118"/>
              <a:ext cx="1447800" cy="43088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lvl="1" algn="ctr"/>
              <a:r>
                <a:rPr lang="en-US" sz="2200" b="1" dirty="0" smtClean="0">
                  <a:solidFill>
                    <a:srgbClr val="FFFF00"/>
                  </a:solidFill>
                  <a:latin typeface="Arial Narrow" pitchFamily="34" charset="0"/>
                </a:rPr>
                <a:t>reproduce?</a:t>
              </a:r>
            </a:p>
          </p:txBody>
        </p:sp>
        <p:sp>
          <p:nvSpPr>
            <p:cNvPr id="37" name="Rectangle 36"/>
            <p:cNvSpPr/>
            <p:nvPr/>
          </p:nvSpPr>
          <p:spPr>
            <a:xfrm>
              <a:off x="4454106" y="2236465"/>
              <a:ext cx="1066800" cy="43088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lvl="1" algn="ctr"/>
              <a:r>
                <a:rPr lang="en-US" sz="2200" b="1" dirty="0" smtClean="0">
                  <a:solidFill>
                    <a:srgbClr val="FFFF00"/>
                  </a:solidFill>
                  <a:latin typeface="Arial Narrow" pitchFamily="34" charset="0"/>
                </a:rPr>
                <a:t>yes</a:t>
              </a:r>
            </a:p>
          </p:txBody>
        </p:sp>
        <p:sp>
          <p:nvSpPr>
            <p:cNvPr id="38" name="Rectangle 37"/>
            <p:cNvSpPr/>
            <p:nvPr/>
          </p:nvSpPr>
          <p:spPr>
            <a:xfrm>
              <a:off x="4395159" y="2701859"/>
              <a:ext cx="1066800" cy="43088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lvl="1" algn="ctr"/>
              <a:r>
                <a:rPr lang="en-US" sz="2200" b="1" dirty="0" smtClean="0">
                  <a:solidFill>
                    <a:srgbClr val="FFFF00"/>
                  </a:solidFill>
                  <a:latin typeface="Arial Narrow" pitchFamily="34" charset="0"/>
                </a:rPr>
                <a:t>no</a:t>
              </a:r>
            </a:p>
          </p:txBody>
        </p:sp>
        <p:sp>
          <p:nvSpPr>
            <p:cNvPr id="41" name="Rectangle 40"/>
            <p:cNvSpPr/>
            <p:nvPr/>
          </p:nvSpPr>
          <p:spPr>
            <a:xfrm>
              <a:off x="4149306" y="3253378"/>
              <a:ext cx="1066800" cy="43088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lvl="1" algn="ctr"/>
              <a:r>
                <a:rPr lang="en-US" sz="2200" b="1" dirty="0" smtClean="0">
                  <a:solidFill>
                    <a:srgbClr val="FFFF00"/>
                  </a:solidFill>
                  <a:latin typeface="Arial Narrow" pitchFamily="34" charset="0"/>
                </a:rPr>
                <a:t>stop</a:t>
              </a:r>
            </a:p>
          </p:txBody>
        </p:sp>
      </p:grpSp>
      <p:grpSp>
        <p:nvGrpSpPr>
          <p:cNvPr id="47" name="Group 46"/>
          <p:cNvGrpSpPr/>
          <p:nvPr/>
        </p:nvGrpSpPr>
        <p:grpSpPr>
          <a:xfrm>
            <a:off x="228600" y="2222955"/>
            <a:ext cx="2758440" cy="1469503"/>
            <a:chOff x="228600" y="2222955"/>
            <a:chExt cx="2758440" cy="1469503"/>
          </a:xfrm>
        </p:grpSpPr>
        <p:sp>
          <p:nvSpPr>
            <p:cNvPr id="22" name="Rectangle 21"/>
            <p:cNvSpPr/>
            <p:nvPr/>
          </p:nvSpPr>
          <p:spPr>
            <a:xfrm>
              <a:off x="228600" y="2397925"/>
              <a:ext cx="1447800" cy="43088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lvl="1" algn="ctr"/>
              <a:r>
                <a:rPr lang="en-US" sz="2200" b="1" dirty="0" smtClean="0">
                  <a:solidFill>
                    <a:srgbClr val="FFFF00"/>
                  </a:solidFill>
                  <a:latin typeface="Arial Narrow" pitchFamily="34" charset="0"/>
                </a:rPr>
                <a:t>survive?</a:t>
              </a:r>
            </a:p>
          </p:txBody>
        </p:sp>
        <p:cxnSp>
          <p:nvCxnSpPr>
            <p:cNvPr id="3" name="Straight Arrow Connector 2"/>
            <p:cNvCxnSpPr/>
            <p:nvPr/>
          </p:nvCxnSpPr>
          <p:spPr>
            <a:xfrm>
              <a:off x="1524000" y="2665129"/>
              <a:ext cx="1463040" cy="0"/>
            </a:xfrm>
            <a:prstGeom prst="straightConnector1">
              <a:avLst/>
            </a:prstGeom>
            <a:ln w="28575">
              <a:solidFill>
                <a:srgbClr val="FFFF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Arrow Connector 22"/>
            <p:cNvCxnSpPr/>
            <p:nvPr/>
          </p:nvCxnSpPr>
          <p:spPr>
            <a:xfrm>
              <a:off x="1710906" y="2665128"/>
              <a:ext cx="0" cy="596443"/>
            </a:xfrm>
            <a:prstGeom prst="straightConnector1">
              <a:avLst/>
            </a:prstGeom>
            <a:ln w="28575">
              <a:solidFill>
                <a:srgbClr val="FFFF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9" name="Rectangle 28"/>
            <p:cNvSpPr/>
            <p:nvPr/>
          </p:nvSpPr>
          <p:spPr>
            <a:xfrm>
              <a:off x="1496682" y="2222955"/>
              <a:ext cx="1066800" cy="43088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lvl="1" algn="ctr"/>
              <a:r>
                <a:rPr lang="en-US" sz="2200" b="1" dirty="0" smtClean="0">
                  <a:solidFill>
                    <a:srgbClr val="FFFF00"/>
                  </a:solidFill>
                  <a:latin typeface="Arial Narrow" pitchFamily="34" charset="0"/>
                </a:rPr>
                <a:t>yes</a:t>
              </a:r>
            </a:p>
          </p:txBody>
        </p:sp>
        <p:sp>
          <p:nvSpPr>
            <p:cNvPr id="30" name="Rectangle 29"/>
            <p:cNvSpPr/>
            <p:nvPr/>
          </p:nvSpPr>
          <p:spPr>
            <a:xfrm>
              <a:off x="1437735" y="2688349"/>
              <a:ext cx="1066800" cy="43088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lvl="1" algn="ctr"/>
              <a:r>
                <a:rPr lang="en-US" sz="2200" b="1" dirty="0" smtClean="0">
                  <a:solidFill>
                    <a:srgbClr val="FFFF00"/>
                  </a:solidFill>
                  <a:latin typeface="Arial Narrow" pitchFamily="34" charset="0"/>
                </a:rPr>
                <a:t>no</a:t>
              </a:r>
            </a:p>
          </p:txBody>
        </p:sp>
        <p:sp>
          <p:nvSpPr>
            <p:cNvPr id="42" name="Rectangle 41"/>
            <p:cNvSpPr/>
            <p:nvPr/>
          </p:nvSpPr>
          <p:spPr>
            <a:xfrm>
              <a:off x="1201947" y="3261571"/>
              <a:ext cx="1066800" cy="43088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lvl="1" algn="ctr"/>
              <a:r>
                <a:rPr lang="en-US" sz="2200" b="1" dirty="0" smtClean="0">
                  <a:solidFill>
                    <a:srgbClr val="FFFF00"/>
                  </a:solidFill>
                  <a:latin typeface="Arial Narrow" pitchFamily="34" charset="0"/>
                </a:rPr>
                <a:t>stop</a:t>
              </a:r>
            </a:p>
          </p:txBody>
        </p:sp>
      </p:grpSp>
      <p:sp>
        <p:nvSpPr>
          <p:cNvPr id="46" name="Rectangle 45"/>
          <p:cNvSpPr/>
          <p:nvPr/>
        </p:nvSpPr>
        <p:spPr>
          <a:xfrm>
            <a:off x="304800" y="3828633"/>
            <a:ext cx="8686800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2"/>
            <a:r>
              <a:rPr lang="en-US" sz="2200" b="1" dirty="0">
                <a:solidFill>
                  <a:schemeClr val="bg1"/>
                </a:solidFill>
                <a:latin typeface="Arial Narrow" pitchFamily="34" charset="0"/>
              </a:rPr>
              <a:t>Simulate what happens to one </a:t>
            </a:r>
            <a:r>
              <a:rPr lang="en-US" sz="2200" b="1" u="sng" dirty="0">
                <a:solidFill>
                  <a:schemeClr val="bg1"/>
                </a:solidFill>
                <a:latin typeface="Arial Narrow" pitchFamily="34" charset="0"/>
              </a:rPr>
              <a:t>individual</a:t>
            </a:r>
            <a:r>
              <a:rPr lang="en-US" sz="2200" b="1" dirty="0">
                <a:solidFill>
                  <a:schemeClr val="bg1"/>
                </a:solidFill>
                <a:latin typeface="Arial Narrow" pitchFamily="34" charset="0"/>
              </a:rPr>
              <a:t>:</a:t>
            </a:r>
          </a:p>
          <a:p>
            <a:pPr marL="0" lvl="3">
              <a:tabLst>
                <a:tab pos="465138" algn="l"/>
              </a:tabLst>
            </a:pPr>
            <a:r>
              <a:rPr lang="en-US" sz="2200" b="1" dirty="0" smtClean="0">
                <a:solidFill>
                  <a:schemeClr val="bg1"/>
                </a:solidFill>
                <a:latin typeface="Arial Narrow" pitchFamily="34" charset="0"/>
              </a:rPr>
              <a:t>	Does </a:t>
            </a:r>
            <a:r>
              <a:rPr lang="en-US" sz="2200" b="1" dirty="0">
                <a:solidFill>
                  <a:schemeClr val="bg1"/>
                </a:solidFill>
                <a:latin typeface="Arial Narrow" pitchFamily="34" charset="0"/>
              </a:rPr>
              <a:t>this individual survive or not</a:t>
            </a:r>
            <a:r>
              <a:rPr lang="en-US" sz="2200" b="1" dirty="0" smtClean="0">
                <a:solidFill>
                  <a:schemeClr val="bg1"/>
                </a:solidFill>
                <a:latin typeface="Arial Narrow" pitchFamily="34" charset="0"/>
              </a:rPr>
              <a:t>? </a:t>
            </a:r>
            <a:r>
              <a:rPr lang="en-US" sz="2000" b="1" dirty="0" smtClean="0">
                <a:solidFill>
                  <a:schemeClr val="bg1"/>
                </a:solidFill>
                <a:latin typeface="Arial Narrow" pitchFamily="34" charset="0"/>
              </a:rPr>
              <a:t>[ random number draw ]</a:t>
            </a:r>
            <a:endParaRPr lang="en-US" sz="2000" b="1" dirty="0">
              <a:solidFill>
                <a:schemeClr val="bg1"/>
              </a:solidFill>
              <a:latin typeface="Arial Narrow" pitchFamily="34" charset="0"/>
            </a:endParaRPr>
          </a:p>
          <a:p>
            <a:pPr marL="0" lvl="3">
              <a:tabLst>
                <a:tab pos="465138" algn="l"/>
              </a:tabLst>
            </a:pPr>
            <a:r>
              <a:rPr lang="en-US" sz="2200" b="1" dirty="0" smtClean="0">
                <a:solidFill>
                  <a:schemeClr val="bg1"/>
                </a:solidFill>
                <a:latin typeface="Arial Narrow" pitchFamily="34" charset="0"/>
              </a:rPr>
              <a:t>	If </a:t>
            </a:r>
            <a:r>
              <a:rPr lang="en-US" sz="2200" b="1" dirty="0">
                <a:solidFill>
                  <a:schemeClr val="bg1"/>
                </a:solidFill>
                <a:latin typeface="Arial Narrow" pitchFamily="34" charset="0"/>
              </a:rPr>
              <a:t>yes, does the individual reproduce</a:t>
            </a:r>
            <a:r>
              <a:rPr lang="en-US" sz="2200" b="1" dirty="0" smtClean="0">
                <a:solidFill>
                  <a:schemeClr val="bg1"/>
                </a:solidFill>
                <a:latin typeface="Arial Narrow" pitchFamily="34" charset="0"/>
              </a:rPr>
              <a:t>? </a:t>
            </a:r>
            <a:r>
              <a:rPr lang="en-US" sz="2000" b="1" dirty="0" smtClean="0">
                <a:solidFill>
                  <a:schemeClr val="bg1"/>
                </a:solidFill>
                <a:latin typeface="Arial Narrow" pitchFamily="34" charset="0"/>
              </a:rPr>
              <a:t>[ random number draw ]</a:t>
            </a:r>
            <a:endParaRPr lang="en-US" sz="2000" b="1" dirty="0">
              <a:solidFill>
                <a:schemeClr val="bg1"/>
              </a:solidFill>
              <a:latin typeface="Arial Narrow" pitchFamily="34" charset="0"/>
            </a:endParaRPr>
          </a:p>
          <a:p>
            <a:pPr marL="0" lvl="2"/>
            <a:endParaRPr lang="en-US" sz="2200" b="1" dirty="0" smtClean="0">
              <a:solidFill>
                <a:schemeClr val="bg1"/>
              </a:solidFill>
              <a:latin typeface="Arial Narrow" pitchFamily="34" charset="0"/>
            </a:endParaRPr>
          </a:p>
          <a:p>
            <a:pPr marL="0" lvl="2"/>
            <a:r>
              <a:rPr lang="en-US" sz="2200" b="1" dirty="0" smtClean="0">
                <a:solidFill>
                  <a:schemeClr val="bg1"/>
                </a:solidFill>
                <a:latin typeface="Arial Narrow" pitchFamily="34" charset="0"/>
              </a:rPr>
              <a:t>Simulate </a:t>
            </a:r>
            <a:r>
              <a:rPr lang="en-US" sz="2200" b="1" dirty="0">
                <a:solidFill>
                  <a:schemeClr val="bg1"/>
                </a:solidFill>
                <a:latin typeface="Arial Narrow" pitchFamily="34" charset="0"/>
              </a:rPr>
              <a:t>what happens to </a:t>
            </a:r>
            <a:r>
              <a:rPr lang="en-US" sz="2200" b="1" u="sng" dirty="0" smtClean="0">
                <a:solidFill>
                  <a:schemeClr val="bg1"/>
                </a:solidFill>
                <a:latin typeface="Arial Narrow" pitchFamily="34" charset="0"/>
              </a:rPr>
              <a:t>population</a:t>
            </a:r>
            <a:r>
              <a:rPr lang="en-US" sz="2200" b="1" dirty="0" smtClean="0">
                <a:solidFill>
                  <a:schemeClr val="bg1"/>
                </a:solidFill>
                <a:latin typeface="Arial Narrow" pitchFamily="34" charset="0"/>
              </a:rPr>
              <a:t>:</a:t>
            </a:r>
            <a:endParaRPr lang="en-US" sz="2200" b="1" dirty="0">
              <a:solidFill>
                <a:schemeClr val="bg1"/>
              </a:solidFill>
              <a:latin typeface="Arial Narrow" pitchFamily="34" charset="0"/>
            </a:endParaRPr>
          </a:p>
          <a:p>
            <a:pPr marL="0" lvl="3">
              <a:tabLst>
                <a:tab pos="465138" algn="l"/>
              </a:tabLst>
            </a:pPr>
            <a:r>
              <a:rPr lang="en-US" sz="2200" b="1" dirty="0" smtClean="0">
                <a:solidFill>
                  <a:schemeClr val="bg1"/>
                </a:solidFill>
                <a:latin typeface="Arial Narrow" pitchFamily="34" charset="0"/>
              </a:rPr>
              <a:t>	Do above </a:t>
            </a:r>
            <a:r>
              <a:rPr lang="en-US" sz="2200" b="1" dirty="0">
                <a:solidFill>
                  <a:schemeClr val="bg1"/>
                </a:solidFill>
                <a:latin typeface="Arial Narrow" pitchFamily="34" charset="0"/>
              </a:rPr>
              <a:t>for every individual in </a:t>
            </a:r>
            <a:r>
              <a:rPr lang="en-US" sz="2200" b="1" dirty="0" smtClean="0">
                <a:solidFill>
                  <a:schemeClr val="bg1"/>
                </a:solidFill>
                <a:latin typeface="Arial Narrow" pitchFamily="34" charset="0"/>
              </a:rPr>
              <a:t>population</a:t>
            </a:r>
            <a:endParaRPr lang="en-US" sz="2200" b="1" dirty="0">
              <a:solidFill>
                <a:schemeClr val="bg1"/>
              </a:solidFill>
              <a:latin typeface="Arial Narrow" pitchFamily="34" charset="0"/>
            </a:endParaRPr>
          </a:p>
          <a:p>
            <a:pPr>
              <a:tabLst>
                <a:tab pos="465138" algn="l"/>
              </a:tabLst>
            </a:pPr>
            <a:r>
              <a:rPr lang="en-US" sz="2200" b="1" dirty="0" smtClean="0">
                <a:solidFill>
                  <a:schemeClr val="bg1"/>
                </a:solidFill>
                <a:latin typeface="Arial Narrow" pitchFamily="34" charset="0"/>
              </a:rPr>
              <a:t>	Add </a:t>
            </a:r>
            <a:r>
              <a:rPr lang="en-US" sz="2200" b="1" dirty="0">
                <a:solidFill>
                  <a:schemeClr val="bg1"/>
                </a:solidFill>
                <a:latin typeface="Arial Narrow" pitchFamily="34" charset="0"/>
              </a:rPr>
              <a:t>up the total survivors plus offspring to get </a:t>
            </a:r>
            <a:r>
              <a:rPr lang="en-US" sz="2200" b="1" dirty="0" smtClean="0">
                <a:solidFill>
                  <a:schemeClr val="bg1"/>
                </a:solidFill>
                <a:latin typeface="Arial Narrow" pitchFamily="34" charset="0"/>
              </a:rPr>
              <a:t>pop size next time step</a:t>
            </a:r>
            <a:endParaRPr lang="en-US" sz="2200" b="1" dirty="0">
              <a:solidFill>
                <a:schemeClr val="bg1"/>
              </a:solidFill>
              <a:latin typeface="Arial Narrow" pitchFamily="34" charset="0"/>
            </a:endParaRPr>
          </a:p>
          <a:p>
            <a:pPr marL="0" lvl="2">
              <a:tabLst>
                <a:tab pos="465138" algn="l"/>
              </a:tabLst>
            </a:pPr>
            <a:r>
              <a:rPr lang="en-US" sz="2200" b="1" dirty="0" smtClean="0">
                <a:solidFill>
                  <a:schemeClr val="bg1"/>
                </a:solidFill>
                <a:latin typeface="Arial Narrow" pitchFamily="34" charset="0"/>
              </a:rPr>
              <a:t>	Repeat </a:t>
            </a:r>
            <a:r>
              <a:rPr lang="en-US" sz="2200" b="1" dirty="0">
                <a:solidFill>
                  <a:schemeClr val="bg1"/>
                </a:solidFill>
                <a:latin typeface="Arial Narrow" pitchFamily="34" charset="0"/>
              </a:rPr>
              <a:t>for whole population </a:t>
            </a:r>
            <a:r>
              <a:rPr lang="en-US" sz="2200" b="1" dirty="0" smtClean="0">
                <a:solidFill>
                  <a:schemeClr val="bg1"/>
                </a:solidFill>
                <a:latin typeface="Arial Narrow" pitchFamily="34" charset="0"/>
              </a:rPr>
              <a:t>over multiple time steps (desired duration)</a:t>
            </a:r>
            <a:endParaRPr lang="en-US" sz="2200" b="1" dirty="0">
              <a:solidFill>
                <a:schemeClr val="bg1"/>
              </a:solidFill>
              <a:latin typeface="Arial Narrow" pitchFamily="34" charset="0"/>
            </a:endParaRPr>
          </a:p>
        </p:txBody>
      </p:sp>
      <p:sp>
        <p:nvSpPr>
          <p:cNvPr id="52" name="Rectangle 51"/>
          <p:cNvSpPr/>
          <p:nvPr/>
        </p:nvSpPr>
        <p:spPr>
          <a:xfrm>
            <a:off x="322053" y="1755469"/>
            <a:ext cx="1441330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 algn="ctr"/>
            <a:r>
              <a:rPr lang="en-US" sz="2200" b="1" dirty="0" smtClean="0">
                <a:solidFill>
                  <a:schemeClr val="bg1"/>
                </a:solidFill>
                <a:latin typeface="Arial Narrow" pitchFamily="34" charset="0"/>
                <a:sym typeface="Wingdings" pitchFamily="2" charset="2"/>
              </a:rPr>
              <a:t>Population:</a:t>
            </a:r>
            <a:endParaRPr lang="en-US" sz="2200" b="1" dirty="0" smtClean="0">
              <a:solidFill>
                <a:srgbClr val="FFFF00"/>
              </a:solidFill>
              <a:latin typeface="Arial Narrow" pitchFamily="34" charset="0"/>
            </a:endParaRPr>
          </a:p>
        </p:txBody>
      </p:sp>
      <p:sp>
        <p:nvSpPr>
          <p:cNvPr id="53" name="Rectangle 52"/>
          <p:cNvSpPr/>
          <p:nvPr/>
        </p:nvSpPr>
        <p:spPr>
          <a:xfrm>
            <a:off x="270294" y="1676400"/>
            <a:ext cx="1481328" cy="596830"/>
          </a:xfrm>
          <a:prstGeom prst="rect">
            <a:avLst/>
          </a:pr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8" name="Group 17"/>
          <p:cNvGrpSpPr/>
          <p:nvPr/>
        </p:nvGrpSpPr>
        <p:grpSpPr>
          <a:xfrm>
            <a:off x="5367363" y="1718701"/>
            <a:ext cx="2678788" cy="1855702"/>
            <a:chOff x="5367363" y="1718701"/>
            <a:chExt cx="2678788" cy="1855702"/>
          </a:xfrm>
        </p:grpSpPr>
        <p:cxnSp>
          <p:nvCxnSpPr>
            <p:cNvPr id="4" name="Straight Arrow Connector 3"/>
            <p:cNvCxnSpPr/>
            <p:nvPr/>
          </p:nvCxnSpPr>
          <p:spPr>
            <a:xfrm flipH="1">
              <a:off x="6233252" y="2057400"/>
              <a:ext cx="319948" cy="192020"/>
            </a:xfrm>
            <a:prstGeom prst="straightConnector1">
              <a:avLst/>
            </a:prstGeom>
            <a:ln w="28575">
              <a:solidFill>
                <a:schemeClr val="accent1">
                  <a:lumMod val="40000"/>
                  <a:lumOff val="60000"/>
                </a:schemeClr>
              </a:solidFill>
              <a:prstDash val="sysDash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0" name="Rectangle 39"/>
            <p:cNvSpPr/>
            <p:nvPr/>
          </p:nvSpPr>
          <p:spPr>
            <a:xfrm>
              <a:off x="6505902" y="1718701"/>
              <a:ext cx="1540249" cy="43088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lvl="1" algn="ctr"/>
              <a:r>
                <a:rPr lang="en-US" sz="2200" b="1" dirty="0" smtClean="0">
                  <a:solidFill>
                    <a:schemeClr val="accent1">
                      <a:lumMod val="40000"/>
                      <a:lumOff val="60000"/>
                    </a:schemeClr>
                  </a:solidFill>
                  <a:latin typeface="Arial Narrow" pitchFamily="34" charset="0"/>
                </a:rPr>
                <a:t># surviving</a:t>
              </a:r>
            </a:p>
          </p:txBody>
        </p:sp>
        <p:cxnSp>
          <p:nvCxnSpPr>
            <p:cNvPr id="43" name="Straight Arrow Connector 42"/>
            <p:cNvCxnSpPr/>
            <p:nvPr/>
          </p:nvCxnSpPr>
          <p:spPr>
            <a:xfrm flipH="1" flipV="1">
              <a:off x="5552438" y="2797280"/>
              <a:ext cx="117894" cy="356559"/>
            </a:xfrm>
            <a:prstGeom prst="straightConnector1">
              <a:avLst/>
            </a:prstGeom>
            <a:ln w="28575">
              <a:solidFill>
                <a:schemeClr val="accent1">
                  <a:lumMod val="40000"/>
                  <a:lumOff val="60000"/>
                </a:schemeClr>
              </a:solidFill>
              <a:prstDash val="sysDash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4" name="Rectangle 43"/>
            <p:cNvSpPr/>
            <p:nvPr/>
          </p:nvSpPr>
          <p:spPr>
            <a:xfrm>
              <a:off x="5367363" y="3143516"/>
              <a:ext cx="1043943" cy="43088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lvl="1" algn="ctr"/>
              <a:r>
                <a:rPr lang="en-US" sz="2200" b="1" dirty="0" smtClean="0">
                  <a:solidFill>
                    <a:schemeClr val="accent1">
                      <a:lumMod val="40000"/>
                      <a:lumOff val="60000"/>
                    </a:schemeClr>
                  </a:solidFill>
                  <a:latin typeface="Arial Narrow" pitchFamily="34" charset="0"/>
                </a:rPr>
                <a:t># born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7846240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672664" y="107732"/>
            <a:ext cx="774086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b="1" dirty="0" smtClean="0">
                <a:solidFill>
                  <a:schemeClr val="bg1"/>
                </a:solidFill>
                <a:latin typeface="Arial Narrow" pitchFamily="34" charset="0"/>
              </a:rPr>
              <a:t>Demographic Stochasticity</a:t>
            </a:r>
            <a:endParaRPr lang="en-US" sz="3000" b="1" dirty="0">
              <a:solidFill>
                <a:schemeClr val="bg1"/>
              </a:solidFill>
              <a:latin typeface="Arial Narrow" pitchFamily="34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381000" y="914400"/>
            <a:ext cx="8305800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 algn="ctr"/>
            <a:r>
              <a:rPr lang="en-US" sz="2200" b="1" dirty="0" smtClean="0">
                <a:solidFill>
                  <a:schemeClr val="bg1"/>
                </a:solidFill>
                <a:latin typeface="Arial Narrow" pitchFamily="34" charset="0"/>
              </a:rPr>
              <a:t>How do we actually model demographic stochasticity?</a:t>
            </a:r>
            <a:endParaRPr lang="en-US" sz="2200" b="1" dirty="0" smtClean="0">
              <a:solidFill>
                <a:srgbClr val="FFFF00"/>
              </a:solidFill>
              <a:latin typeface="Arial Narrow" pitchFamily="34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2438400" y="1327904"/>
            <a:ext cx="4343400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 algn="ctr"/>
            <a:r>
              <a:rPr lang="en-US" sz="2200" b="1" dirty="0" smtClean="0">
                <a:solidFill>
                  <a:schemeClr val="bg1"/>
                </a:solidFill>
                <a:latin typeface="Arial Narrow" pitchFamily="34" charset="0"/>
                <a:sym typeface="Wingdings" pitchFamily="2" charset="2"/>
              </a:rPr>
              <a:t> </a:t>
            </a:r>
            <a:r>
              <a:rPr lang="en-US" sz="2200" b="1" dirty="0" smtClean="0">
                <a:solidFill>
                  <a:schemeClr val="bg1"/>
                </a:solidFill>
                <a:latin typeface="Arial Narrow" pitchFamily="34" charset="0"/>
              </a:rPr>
              <a:t>Can use computer simulations</a:t>
            </a:r>
            <a:endParaRPr lang="en-US" sz="2200" b="1" dirty="0" smtClean="0">
              <a:solidFill>
                <a:srgbClr val="FFFF00"/>
              </a:solidFill>
              <a:latin typeface="Arial Narrow" pitchFamily="34" charset="0"/>
            </a:endParaRPr>
          </a:p>
        </p:txBody>
      </p:sp>
      <p:grpSp>
        <p:nvGrpSpPr>
          <p:cNvPr id="50" name="Group 49"/>
          <p:cNvGrpSpPr/>
          <p:nvPr/>
        </p:nvGrpSpPr>
        <p:grpSpPr>
          <a:xfrm>
            <a:off x="2504535" y="2057400"/>
            <a:ext cx="4387971" cy="779605"/>
            <a:chOff x="2504535" y="2057400"/>
            <a:chExt cx="4387971" cy="779605"/>
          </a:xfrm>
        </p:grpSpPr>
        <p:sp>
          <p:nvSpPr>
            <p:cNvPr id="24" name="Rectangle 23"/>
            <p:cNvSpPr/>
            <p:nvPr/>
          </p:nvSpPr>
          <p:spPr>
            <a:xfrm>
              <a:off x="5444706" y="2406118"/>
              <a:ext cx="1447800" cy="43088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lvl="1" algn="ctr"/>
              <a:r>
                <a:rPr lang="en-US" sz="2200" b="1" dirty="0" smtClean="0">
                  <a:solidFill>
                    <a:srgbClr val="FFFF00"/>
                  </a:solidFill>
                  <a:latin typeface="Arial Narrow" pitchFamily="34" charset="0"/>
                </a:rPr>
                <a:t>sum</a:t>
              </a:r>
            </a:p>
          </p:txBody>
        </p:sp>
        <p:grpSp>
          <p:nvGrpSpPr>
            <p:cNvPr id="49" name="Group 48"/>
            <p:cNvGrpSpPr/>
            <p:nvPr/>
          </p:nvGrpSpPr>
          <p:grpSpPr>
            <a:xfrm>
              <a:off x="2504535" y="2057400"/>
              <a:ext cx="3665652" cy="596443"/>
              <a:chOff x="2504535" y="2057400"/>
              <a:chExt cx="3665652" cy="596443"/>
            </a:xfrm>
          </p:grpSpPr>
          <p:cxnSp>
            <p:nvCxnSpPr>
              <p:cNvPr id="32" name="Straight Arrow Connector 31"/>
              <p:cNvCxnSpPr/>
              <p:nvPr/>
            </p:nvCxnSpPr>
            <p:spPr>
              <a:xfrm>
                <a:off x="2504535" y="2057400"/>
                <a:ext cx="0" cy="596443"/>
              </a:xfrm>
              <a:prstGeom prst="straightConnector1">
                <a:avLst/>
              </a:prstGeom>
              <a:ln w="28575">
                <a:solidFill>
                  <a:srgbClr val="FFFF00"/>
                </a:solidFill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Straight Arrow Connector 32"/>
              <p:cNvCxnSpPr/>
              <p:nvPr/>
            </p:nvCxnSpPr>
            <p:spPr>
              <a:xfrm>
                <a:off x="2512587" y="2066812"/>
                <a:ext cx="3657600" cy="0"/>
              </a:xfrm>
              <a:prstGeom prst="straightConnector1">
                <a:avLst/>
              </a:prstGeom>
              <a:ln w="28575">
                <a:solidFill>
                  <a:srgbClr val="FFFF00"/>
                </a:solidFill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" name="Straight Arrow Connector 34"/>
              <p:cNvCxnSpPr/>
              <p:nvPr/>
            </p:nvCxnSpPr>
            <p:spPr>
              <a:xfrm>
                <a:off x="6154947" y="2084065"/>
                <a:ext cx="0" cy="411480"/>
              </a:xfrm>
              <a:prstGeom prst="straightConnector1">
                <a:avLst/>
              </a:prstGeom>
              <a:ln w="28575">
                <a:solidFill>
                  <a:srgbClr val="FFFF0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51" name="Group 50"/>
          <p:cNvGrpSpPr/>
          <p:nvPr/>
        </p:nvGrpSpPr>
        <p:grpSpPr>
          <a:xfrm>
            <a:off x="6553200" y="2077375"/>
            <a:ext cx="2133600" cy="1107996"/>
            <a:chOff x="6553200" y="2077375"/>
            <a:chExt cx="2133600" cy="1107996"/>
          </a:xfrm>
        </p:grpSpPr>
        <p:cxnSp>
          <p:nvCxnSpPr>
            <p:cNvPr id="27" name="Straight Arrow Connector 26"/>
            <p:cNvCxnSpPr/>
            <p:nvPr/>
          </p:nvCxnSpPr>
          <p:spPr>
            <a:xfrm>
              <a:off x="6553200" y="2669224"/>
              <a:ext cx="548640" cy="0"/>
            </a:xfrm>
            <a:prstGeom prst="straightConnector1">
              <a:avLst/>
            </a:prstGeom>
            <a:ln w="28575">
              <a:solidFill>
                <a:srgbClr val="FFFF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9" name="Rectangle 38"/>
            <p:cNvSpPr/>
            <p:nvPr/>
          </p:nvSpPr>
          <p:spPr>
            <a:xfrm>
              <a:off x="7239000" y="2077375"/>
              <a:ext cx="1447800" cy="110799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lvl="1" algn="ctr"/>
              <a:r>
                <a:rPr lang="en-US" sz="2200" b="1" dirty="0" smtClean="0">
                  <a:solidFill>
                    <a:srgbClr val="FFFF00"/>
                  </a:solidFill>
                  <a:latin typeface="Arial Narrow" pitchFamily="34" charset="0"/>
                </a:rPr>
                <a:t>new population size</a:t>
              </a:r>
            </a:p>
          </p:txBody>
        </p:sp>
      </p:grpSp>
      <p:grpSp>
        <p:nvGrpSpPr>
          <p:cNvPr id="48" name="Group 47"/>
          <p:cNvGrpSpPr/>
          <p:nvPr/>
        </p:nvGrpSpPr>
        <p:grpSpPr>
          <a:xfrm>
            <a:off x="3048000" y="2236465"/>
            <a:ext cx="2727960" cy="1447800"/>
            <a:chOff x="3048000" y="2236465"/>
            <a:chExt cx="2727960" cy="1447800"/>
          </a:xfrm>
        </p:grpSpPr>
        <p:cxnSp>
          <p:nvCxnSpPr>
            <p:cNvPr id="25" name="Straight Arrow Connector 24"/>
            <p:cNvCxnSpPr/>
            <p:nvPr/>
          </p:nvCxnSpPr>
          <p:spPr>
            <a:xfrm>
              <a:off x="4495800" y="2669225"/>
              <a:ext cx="1280160" cy="0"/>
            </a:xfrm>
            <a:prstGeom prst="straightConnector1">
              <a:avLst/>
            </a:prstGeom>
            <a:ln w="28575">
              <a:solidFill>
                <a:srgbClr val="FFFF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Arrow Connector 25"/>
            <p:cNvCxnSpPr/>
            <p:nvPr/>
          </p:nvCxnSpPr>
          <p:spPr>
            <a:xfrm>
              <a:off x="4682706" y="2669224"/>
              <a:ext cx="0" cy="596443"/>
            </a:xfrm>
            <a:prstGeom prst="straightConnector1">
              <a:avLst/>
            </a:prstGeom>
            <a:ln w="28575">
              <a:solidFill>
                <a:srgbClr val="FFFF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8" name="Rectangle 27"/>
            <p:cNvSpPr/>
            <p:nvPr/>
          </p:nvSpPr>
          <p:spPr>
            <a:xfrm>
              <a:off x="3048000" y="2406118"/>
              <a:ext cx="1447800" cy="43088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lvl="1" algn="ctr"/>
              <a:r>
                <a:rPr lang="en-US" sz="2200" b="1" dirty="0" smtClean="0">
                  <a:solidFill>
                    <a:srgbClr val="FFFF00"/>
                  </a:solidFill>
                  <a:latin typeface="Arial Narrow" pitchFamily="34" charset="0"/>
                </a:rPr>
                <a:t>reproduce?</a:t>
              </a:r>
            </a:p>
          </p:txBody>
        </p:sp>
        <p:sp>
          <p:nvSpPr>
            <p:cNvPr id="37" name="Rectangle 36"/>
            <p:cNvSpPr/>
            <p:nvPr/>
          </p:nvSpPr>
          <p:spPr>
            <a:xfrm>
              <a:off x="4454106" y="2236465"/>
              <a:ext cx="1066800" cy="43088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lvl="1" algn="ctr"/>
              <a:r>
                <a:rPr lang="en-US" sz="2200" b="1" dirty="0" smtClean="0">
                  <a:solidFill>
                    <a:srgbClr val="FFFF00"/>
                  </a:solidFill>
                  <a:latin typeface="Arial Narrow" pitchFamily="34" charset="0"/>
                </a:rPr>
                <a:t>yes</a:t>
              </a:r>
            </a:p>
          </p:txBody>
        </p:sp>
        <p:sp>
          <p:nvSpPr>
            <p:cNvPr id="38" name="Rectangle 37"/>
            <p:cNvSpPr/>
            <p:nvPr/>
          </p:nvSpPr>
          <p:spPr>
            <a:xfrm>
              <a:off x="4395159" y="2701859"/>
              <a:ext cx="1066800" cy="43088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lvl="1" algn="ctr"/>
              <a:r>
                <a:rPr lang="en-US" sz="2200" b="1" dirty="0" smtClean="0">
                  <a:solidFill>
                    <a:srgbClr val="FFFF00"/>
                  </a:solidFill>
                  <a:latin typeface="Arial Narrow" pitchFamily="34" charset="0"/>
                </a:rPr>
                <a:t>no</a:t>
              </a:r>
            </a:p>
          </p:txBody>
        </p:sp>
        <p:sp>
          <p:nvSpPr>
            <p:cNvPr id="41" name="Rectangle 40"/>
            <p:cNvSpPr/>
            <p:nvPr/>
          </p:nvSpPr>
          <p:spPr>
            <a:xfrm>
              <a:off x="4149306" y="3253378"/>
              <a:ext cx="1066800" cy="43088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lvl="1" algn="ctr"/>
              <a:r>
                <a:rPr lang="en-US" sz="2200" b="1" dirty="0" smtClean="0">
                  <a:solidFill>
                    <a:srgbClr val="FFFF00"/>
                  </a:solidFill>
                  <a:latin typeface="Arial Narrow" pitchFamily="34" charset="0"/>
                </a:rPr>
                <a:t>stop</a:t>
              </a:r>
            </a:p>
          </p:txBody>
        </p:sp>
      </p:grpSp>
      <p:grpSp>
        <p:nvGrpSpPr>
          <p:cNvPr id="47" name="Group 46"/>
          <p:cNvGrpSpPr/>
          <p:nvPr/>
        </p:nvGrpSpPr>
        <p:grpSpPr>
          <a:xfrm>
            <a:off x="228600" y="2222955"/>
            <a:ext cx="2758440" cy="1469503"/>
            <a:chOff x="228600" y="2222955"/>
            <a:chExt cx="2758440" cy="1469503"/>
          </a:xfrm>
        </p:grpSpPr>
        <p:sp>
          <p:nvSpPr>
            <p:cNvPr id="22" name="Rectangle 21"/>
            <p:cNvSpPr/>
            <p:nvPr/>
          </p:nvSpPr>
          <p:spPr>
            <a:xfrm>
              <a:off x="228600" y="2397925"/>
              <a:ext cx="1447800" cy="43088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lvl="1" algn="ctr"/>
              <a:r>
                <a:rPr lang="en-US" sz="2200" b="1" dirty="0" smtClean="0">
                  <a:solidFill>
                    <a:srgbClr val="FFFF00"/>
                  </a:solidFill>
                  <a:latin typeface="Arial Narrow" pitchFamily="34" charset="0"/>
                </a:rPr>
                <a:t>survive?</a:t>
              </a:r>
            </a:p>
          </p:txBody>
        </p:sp>
        <p:cxnSp>
          <p:nvCxnSpPr>
            <p:cNvPr id="3" name="Straight Arrow Connector 2"/>
            <p:cNvCxnSpPr/>
            <p:nvPr/>
          </p:nvCxnSpPr>
          <p:spPr>
            <a:xfrm>
              <a:off x="1524000" y="2665129"/>
              <a:ext cx="1463040" cy="0"/>
            </a:xfrm>
            <a:prstGeom prst="straightConnector1">
              <a:avLst/>
            </a:prstGeom>
            <a:ln w="28575">
              <a:solidFill>
                <a:srgbClr val="FFFF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Arrow Connector 22"/>
            <p:cNvCxnSpPr/>
            <p:nvPr/>
          </p:nvCxnSpPr>
          <p:spPr>
            <a:xfrm>
              <a:off x="1710906" y="2665128"/>
              <a:ext cx="0" cy="596443"/>
            </a:xfrm>
            <a:prstGeom prst="straightConnector1">
              <a:avLst/>
            </a:prstGeom>
            <a:ln w="28575">
              <a:solidFill>
                <a:srgbClr val="FFFF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9" name="Rectangle 28"/>
            <p:cNvSpPr/>
            <p:nvPr/>
          </p:nvSpPr>
          <p:spPr>
            <a:xfrm>
              <a:off x="1496682" y="2222955"/>
              <a:ext cx="1066800" cy="43088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lvl="1" algn="ctr"/>
              <a:r>
                <a:rPr lang="en-US" sz="2200" b="1" dirty="0" smtClean="0">
                  <a:solidFill>
                    <a:srgbClr val="FFFF00"/>
                  </a:solidFill>
                  <a:latin typeface="Arial Narrow" pitchFamily="34" charset="0"/>
                </a:rPr>
                <a:t>yes</a:t>
              </a:r>
            </a:p>
          </p:txBody>
        </p:sp>
        <p:sp>
          <p:nvSpPr>
            <p:cNvPr id="30" name="Rectangle 29"/>
            <p:cNvSpPr/>
            <p:nvPr/>
          </p:nvSpPr>
          <p:spPr>
            <a:xfrm>
              <a:off x="1437735" y="2688349"/>
              <a:ext cx="1066800" cy="43088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lvl="1" algn="ctr"/>
              <a:r>
                <a:rPr lang="en-US" sz="2200" b="1" dirty="0" smtClean="0">
                  <a:solidFill>
                    <a:srgbClr val="FFFF00"/>
                  </a:solidFill>
                  <a:latin typeface="Arial Narrow" pitchFamily="34" charset="0"/>
                </a:rPr>
                <a:t>no</a:t>
              </a:r>
            </a:p>
          </p:txBody>
        </p:sp>
        <p:sp>
          <p:nvSpPr>
            <p:cNvPr id="42" name="Rectangle 41"/>
            <p:cNvSpPr/>
            <p:nvPr/>
          </p:nvSpPr>
          <p:spPr>
            <a:xfrm>
              <a:off x="1201947" y="3261571"/>
              <a:ext cx="1066800" cy="43088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lvl="1" algn="ctr"/>
              <a:r>
                <a:rPr lang="en-US" sz="2200" b="1" dirty="0" smtClean="0">
                  <a:solidFill>
                    <a:srgbClr val="FFFF00"/>
                  </a:solidFill>
                  <a:latin typeface="Arial Narrow" pitchFamily="34" charset="0"/>
                </a:rPr>
                <a:t>stop</a:t>
              </a:r>
            </a:p>
          </p:txBody>
        </p:sp>
      </p:grpSp>
      <p:sp>
        <p:nvSpPr>
          <p:cNvPr id="52" name="Rectangle 51"/>
          <p:cNvSpPr/>
          <p:nvPr/>
        </p:nvSpPr>
        <p:spPr>
          <a:xfrm>
            <a:off x="322053" y="1755469"/>
            <a:ext cx="1441330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 algn="ctr"/>
            <a:r>
              <a:rPr lang="en-US" sz="2200" b="1" dirty="0" smtClean="0">
                <a:solidFill>
                  <a:schemeClr val="bg1"/>
                </a:solidFill>
                <a:latin typeface="Arial Narrow" pitchFamily="34" charset="0"/>
                <a:sym typeface="Wingdings" pitchFamily="2" charset="2"/>
              </a:rPr>
              <a:t>Population:</a:t>
            </a:r>
            <a:endParaRPr lang="en-US" sz="2200" b="1" dirty="0" smtClean="0">
              <a:solidFill>
                <a:srgbClr val="FFFF00"/>
              </a:solidFill>
              <a:latin typeface="Arial Narrow" pitchFamily="34" charset="0"/>
            </a:endParaRPr>
          </a:p>
        </p:txBody>
      </p:sp>
      <p:sp>
        <p:nvSpPr>
          <p:cNvPr id="53" name="Rectangle 52"/>
          <p:cNvSpPr/>
          <p:nvPr/>
        </p:nvSpPr>
        <p:spPr>
          <a:xfrm>
            <a:off x="270294" y="1676400"/>
            <a:ext cx="1481328" cy="596830"/>
          </a:xfrm>
          <a:prstGeom prst="rect">
            <a:avLst/>
          </a:pr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TextBox 33"/>
          <p:cNvSpPr txBox="1"/>
          <p:nvPr/>
        </p:nvSpPr>
        <p:spPr>
          <a:xfrm>
            <a:off x="152400" y="3805535"/>
            <a:ext cx="8932653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u="sng" dirty="0" smtClean="0">
                <a:solidFill>
                  <a:schemeClr val="bg1"/>
                </a:solidFill>
                <a:latin typeface="Arial Narrow" pitchFamily="34" charset="0"/>
              </a:rPr>
              <a:t>Next: REPEAT entire process</a:t>
            </a:r>
          </a:p>
          <a:p>
            <a:pPr algn="ctr"/>
            <a:endParaRPr lang="en-US" sz="1000" b="1" u="sng" dirty="0" smtClean="0">
              <a:solidFill>
                <a:schemeClr val="bg1"/>
              </a:solidFill>
              <a:latin typeface="Arial Narrow" pitchFamily="34" charset="0"/>
            </a:endParaRPr>
          </a:p>
          <a:p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  <a:t>Use same parameter values (</a:t>
            </a:r>
            <a:r>
              <a:rPr lang="en-US" sz="2400" b="1" dirty="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+mj-lt"/>
              </a:rPr>
              <a:t>b’</a:t>
            </a: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  <a:t>, </a:t>
            </a:r>
            <a:r>
              <a:rPr lang="en-US" sz="2400" b="1" dirty="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+mj-lt"/>
              </a:rPr>
              <a:t>d’</a:t>
            </a: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  <a:t>, </a:t>
            </a:r>
            <a:r>
              <a:rPr lang="el-GR" sz="2400" b="1" dirty="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+mj-lt"/>
              </a:rPr>
              <a:t>λ</a:t>
            </a: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  <a:t>) and starting densities (</a:t>
            </a:r>
            <a:r>
              <a:rPr lang="en-US" sz="2400" b="1" dirty="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+mj-lt"/>
              </a:rPr>
              <a:t>N</a:t>
            </a:r>
            <a:r>
              <a:rPr lang="en-US" sz="2400" b="1" baseline="-25000" dirty="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+mj-lt"/>
              </a:rPr>
              <a:t>0</a:t>
            </a: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  <a:t>)</a:t>
            </a:r>
          </a:p>
          <a:p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  <a:t>Each outcome will be different because of the randomization at each step</a:t>
            </a:r>
          </a:p>
          <a:p>
            <a:r>
              <a:rPr lang="en-US" sz="2400" b="1" dirty="0">
                <a:solidFill>
                  <a:schemeClr val="bg1"/>
                </a:solidFill>
                <a:latin typeface="Arial Narrow" pitchFamily="34" charset="0"/>
              </a:rPr>
              <a:t>Each </a:t>
            </a: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  <a:t>repeat </a:t>
            </a:r>
            <a:r>
              <a:rPr lang="en-US" sz="2400" b="1" dirty="0">
                <a:solidFill>
                  <a:schemeClr val="bg1"/>
                </a:solidFill>
                <a:latin typeface="Arial Narrow" pitchFamily="34" charset="0"/>
              </a:rPr>
              <a:t>is called a </a:t>
            </a: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  <a:t>“trial” </a:t>
            </a:r>
            <a:r>
              <a:rPr lang="en-US" sz="2400" b="1" dirty="0">
                <a:solidFill>
                  <a:schemeClr val="bg1"/>
                </a:solidFill>
                <a:latin typeface="Arial Narrow" pitchFamily="34" charset="0"/>
              </a:rPr>
              <a:t>or </a:t>
            </a: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  <a:t>“replicate” </a:t>
            </a:r>
            <a:r>
              <a:rPr lang="en-US" sz="2400" b="1" dirty="0">
                <a:solidFill>
                  <a:schemeClr val="bg1"/>
                </a:solidFill>
                <a:latin typeface="Arial Narrow" pitchFamily="34" charset="0"/>
              </a:rPr>
              <a:t>run of the </a:t>
            </a: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  <a:t>model</a:t>
            </a:r>
          </a:p>
          <a:p>
            <a:endParaRPr lang="en-US" sz="1000" b="1" dirty="0">
              <a:solidFill>
                <a:schemeClr val="bg1"/>
              </a:solidFill>
              <a:latin typeface="Arial Narrow" pitchFamily="34" charset="0"/>
            </a:endParaRPr>
          </a:p>
          <a:p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  <a:t>Calculate the </a:t>
            </a:r>
            <a:r>
              <a:rPr lang="en-US" sz="2400" b="1" u="sng" dirty="0" smtClean="0">
                <a:solidFill>
                  <a:schemeClr val="bg1"/>
                </a:solidFill>
                <a:latin typeface="Arial Narrow" pitchFamily="34" charset="0"/>
              </a:rPr>
              <a:t>mean</a:t>
            </a: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  <a:t> final population size among all trials</a:t>
            </a:r>
          </a:p>
          <a:p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  <a:t>Calculate </a:t>
            </a:r>
            <a:r>
              <a:rPr lang="en-US" sz="2400" b="1" u="sng" dirty="0" smtClean="0">
                <a:solidFill>
                  <a:schemeClr val="bg1"/>
                </a:solidFill>
                <a:latin typeface="Arial Narrow" pitchFamily="34" charset="0"/>
              </a:rPr>
              <a:t>variance</a:t>
            </a: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  <a:t> (</a:t>
            </a:r>
            <a:r>
              <a:rPr lang="el-GR" sz="2600" b="1" dirty="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+mj-lt"/>
              </a:rPr>
              <a:t>σ</a:t>
            </a:r>
            <a:r>
              <a:rPr lang="en-US" sz="2600" b="1" baseline="30000" dirty="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+mj-lt"/>
              </a:rPr>
              <a:t>2</a:t>
            </a: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  <a:t>) of mean final population size among trials</a:t>
            </a:r>
          </a:p>
        </p:txBody>
      </p:sp>
    </p:spTree>
    <p:extLst>
      <p:ext uri="{BB962C8B-B14F-4D97-AF65-F5344CB8AC3E}">
        <p14:creationId xmlns:p14="http://schemas.microsoft.com/office/powerpoint/2010/main" val="32531666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672664" y="107732"/>
            <a:ext cx="774086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b="1" dirty="0" smtClean="0">
                <a:solidFill>
                  <a:schemeClr val="bg1"/>
                </a:solidFill>
                <a:latin typeface="Arial Narrow" pitchFamily="34" charset="0"/>
              </a:rPr>
              <a:t>Demographic Stochasticity</a:t>
            </a:r>
            <a:endParaRPr lang="en-US" sz="3000" b="1" dirty="0">
              <a:solidFill>
                <a:schemeClr val="bg1"/>
              </a:solidFill>
              <a:latin typeface="Arial Narrow" pitchFamily="34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381000" y="914400"/>
            <a:ext cx="8305800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 algn="ctr"/>
            <a:r>
              <a:rPr lang="en-US" sz="2200" b="1" dirty="0" smtClean="0">
                <a:solidFill>
                  <a:schemeClr val="bg1"/>
                </a:solidFill>
                <a:latin typeface="Arial Narrow" pitchFamily="34" charset="0"/>
              </a:rPr>
              <a:t>How do we actually model demographic stochasticity?</a:t>
            </a:r>
            <a:endParaRPr lang="en-US" sz="2200" b="1" dirty="0" smtClean="0">
              <a:solidFill>
                <a:srgbClr val="FFFF00"/>
              </a:solidFill>
              <a:latin typeface="Arial Narrow" pitchFamily="34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2438400" y="1327904"/>
            <a:ext cx="4343400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 algn="ctr"/>
            <a:r>
              <a:rPr lang="en-US" sz="2200" b="1" dirty="0" smtClean="0">
                <a:solidFill>
                  <a:schemeClr val="bg1"/>
                </a:solidFill>
                <a:latin typeface="Arial Narrow" pitchFamily="34" charset="0"/>
                <a:sym typeface="Wingdings" pitchFamily="2" charset="2"/>
              </a:rPr>
              <a:t> </a:t>
            </a:r>
            <a:r>
              <a:rPr lang="en-US" sz="2200" b="1" dirty="0" smtClean="0">
                <a:solidFill>
                  <a:schemeClr val="bg1"/>
                </a:solidFill>
                <a:latin typeface="Arial Narrow" pitchFamily="34" charset="0"/>
              </a:rPr>
              <a:t>Can use computer simulations</a:t>
            </a:r>
            <a:endParaRPr lang="en-US" sz="2200" b="1" dirty="0" smtClean="0">
              <a:solidFill>
                <a:srgbClr val="FFFF00"/>
              </a:solidFill>
              <a:latin typeface="Arial Narrow" pitchFamily="34" charset="0"/>
            </a:endParaRPr>
          </a:p>
        </p:txBody>
      </p:sp>
      <p:grpSp>
        <p:nvGrpSpPr>
          <p:cNvPr id="50" name="Group 49"/>
          <p:cNvGrpSpPr/>
          <p:nvPr/>
        </p:nvGrpSpPr>
        <p:grpSpPr>
          <a:xfrm>
            <a:off x="2504535" y="2057400"/>
            <a:ext cx="4387971" cy="779605"/>
            <a:chOff x="2504535" y="2057400"/>
            <a:chExt cx="4387971" cy="779605"/>
          </a:xfrm>
        </p:grpSpPr>
        <p:sp>
          <p:nvSpPr>
            <p:cNvPr id="24" name="Rectangle 23"/>
            <p:cNvSpPr/>
            <p:nvPr/>
          </p:nvSpPr>
          <p:spPr>
            <a:xfrm>
              <a:off x="5444706" y="2406118"/>
              <a:ext cx="1447800" cy="43088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lvl="1" algn="ctr"/>
              <a:r>
                <a:rPr lang="en-US" sz="2200" b="1" dirty="0" smtClean="0">
                  <a:solidFill>
                    <a:srgbClr val="FFFF00"/>
                  </a:solidFill>
                  <a:latin typeface="Arial Narrow" pitchFamily="34" charset="0"/>
                </a:rPr>
                <a:t>sum</a:t>
              </a:r>
            </a:p>
          </p:txBody>
        </p:sp>
        <p:grpSp>
          <p:nvGrpSpPr>
            <p:cNvPr id="49" name="Group 48"/>
            <p:cNvGrpSpPr/>
            <p:nvPr/>
          </p:nvGrpSpPr>
          <p:grpSpPr>
            <a:xfrm>
              <a:off x="2504535" y="2057400"/>
              <a:ext cx="3665652" cy="596443"/>
              <a:chOff x="2504535" y="2057400"/>
              <a:chExt cx="3665652" cy="596443"/>
            </a:xfrm>
          </p:grpSpPr>
          <p:cxnSp>
            <p:nvCxnSpPr>
              <p:cNvPr id="32" name="Straight Arrow Connector 31"/>
              <p:cNvCxnSpPr/>
              <p:nvPr/>
            </p:nvCxnSpPr>
            <p:spPr>
              <a:xfrm>
                <a:off x="2504535" y="2057400"/>
                <a:ext cx="0" cy="596443"/>
              </a:xfrm>
              <a:prstGeom prst="straightConnector1">
                <a:avLst/>
              </a:prstGeom>
              <a:ln w="28575">
                <a:solidFill>
                  <a:srgbClr val="FFFF00"/>
                </a:solidFill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Straight Arrow Connector 32"/>
              <p:cNvCxnSpPr/>
              <p:nvPr/>
            </p:nvCxnSpPr>
            <p:spPr>
              <a:xfrm>
                <a:off x="2512587" y="2066812"/>
                <a:ext cx="3657600" cy="0"/>
              </a:xfrm>
              <a:prstGeom prst="straightConnector1">
                <a:avLst/>
              </a:prstGeom>
              <a:ln w="28575">
                <a:solidFill>
                  <a:srgbClr val="FFFF00"/>
                </a:solidFill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" name="Straight Arrow Connector 34"/>
              <p:cNvCxnSpPr/>
              <p:nvPr/>
            </p:nvCxnSpPr>
            <p:spPr>
              <a:xfrm>
                <a:off x="6154947" y="2084065"/>
                <a:ext cx="0" cy="411480"/>
              </a:xfrm>
              <a:prstGeom prst="straightConnector1">
                <a:avLst/>
              </a:prstGeom>
              <a:ln w="28575">
                <a:solidFill>
                  <a:srgbClr val="FFFF0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51" name="Group 50"/>
          <p:cNvGrpSpPr/>
          <p:nvPr/>
        </p:nvGrpSpPr>
        <p:grpSpPr>
          <a:xfrm>
            <a:off x="6553200" y="2077375"/>
            <a:ext cx="2133600" cy="1107996"/>
            <a:chOff x="6553200" y="2077375"/>
            <a:chExt cx="2133600" cy="1107996"/>
          </a:xfrm>
        </p:grpSpPr>
        <p:cxnSp>
          <p:nvCxnSpPr>
            <p:cNvPr id="27" name="Straight Arrow Connector 26"/>
            <p:cNvCxnSpPr/>
            <p:nvPr/>
          </p:nvCxnSpPr>
          <p:spPr>
            <a:xfrm>
              <a:off x="6553200" y="2669224"/>
              <a:ext cx="548640" cy="0"/>
            </a:xfrm>
            <a:prstGeom prst="straightConnector1">
              <a:avLst/>
            </a:prstGeom>
            <a:ln w="28575">
              <a:solidFill>
                <a:srgbClr val="FFFF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9" name="Rectangle 38"/>
            <p:cNvSpPr/>
            <p:nvPr/>
          </p:nvSpPr>
          <p:spPr>
            <a:xfrm>
              <a:off x="7239000" y="2077375"/>
              <a:ext cx="1447800" cy="110799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lvl="1" algn="ctr"/>
              <a:r>
                <a:rPr lang="en-US" sz="2200" b="1" dirty="0" smtClean="0">
                  <a:solidFill>
                    <a:srgbClr val="FFFF00"/>
                  </a:solidFill>
                  <a:latin typeface="Arial Narrow" pitchFamily="34" charset="0"/>
                </a:rPr>
                <a:t>new population size</a:t>
              </a:r>
            </a:p>
          </p:txBody>
        </p:sp>
      </p:grpSp>
      <p:grpSp>
        <p:nvGrpSpPr>
          <p:cNvPr id="48" name="Group 47"/>
          <p:cNvGrpSpPr/>
          <p:nvPr/>
        </p:nvGrpSpPr>
        <p:grpSpPr>
          <a:xfrm>
            <a:off x="3048000" y="2236465"/>
            <a:ext cx="2727960" cy="1447800"/>
            <a:chOff x="3048000" y="2236465"/>
            <a:chExt cx="2727960" cy="1447800"/>
          </a:xfrm>
        </p:grpSpPr>
        <p:cxnSp>
          <p:nvCxnSpPr>
            <p:cNvPr id="25" name="Straight Arrow Connector 24"/>
            <p:cNvCxnSpPr/>
            <p:nvPr/>
          </p:nvCxnSpPr>
          <p:spPr>
            <a:xfrm>
              <a:off x="4495800" y="2669225"/>
              <a:ext cx="1280160" cy="0"/>
            </a:xfrm>
            <a:prstGeom prst="straightConnector1">
              <a:avLst/>
            </a:prstGeom>
            <a:ln w="28575">
              <a:solidFill>
                <a:srgbClr val="FFFF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Arrow Connector 25"/>
            <p:cNvCxnSpPr/>
            <p:nvPr/>
          </p:nvCxnSpPr>
          <p:spPr>
            <a:xfrm>
              <a:off x="4682706" y="2669224"/>
              <a:ext cx="0" cy="596443"/>
            </a:xfrm>
            <a:prstGeom prst="straightConnector1">
              <a:avLst/>
            </a:prstGeom>
            <a:ln w="28575">
              <a:solidFill>
                <a:srgbClr val="FFFF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8" name="Rectangle 27"/>
            <p:cNvSpPr/>
            <p:nvPr/>
          </p:nvSpPr>
          <p:spPr>
            <a:xfrm>
              <a:off x="3048000" y="2406118"/>
              <a:ext cx="1447800" cy="43088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lvl="1" algn="ctr"/>
              <a:r>
                <a:rPr lang="en-US" sz="2200" b="1" dirty="0" smtClean="0">
                  <a:solidFill>
                    <a:srgbClr val="FFFF00"/>
                  </a:solidFill>
                  <a:latin typeface="Arial Narrow" pitchFamily="34" charset="0"/>
                </a:rPr>
                <a:t>reproduce?</a:t>
              </a:r>
            </a:p>
          </p:txBody>
        </p:sp>
        <p:sp>
          <p:nvSpPr>
            <p:cNvPr id="37" name="Rectangle 36"/>
            <p:cNvSpPr/>
            <p:nvPr/>
          </p:nvSpPr>
          <p:spPr>
            <a:xfrm>
              <a:off x="4454106" y="2236465"/>
              <a:ext cx="1066800" cy="43088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lvl="1" algn="ctr"/>
              <a:r>
                <a:rPr lang="en-US" sz="2200" b="1" dirty="0" smtClean="0">
                  <a:solidFill>
                    <a:srgbClr val="FFFF00"/>
                  </a:solidFill>
                  <a:latin typeface="Arial Narrow" pitchFamily="34" charset="0"/>
                </a:rPr>
                <a:t>yes</a:t>
              </a:r>
            </a:p>
          </p:txBody>
        </p:sp>
        <p:sp>
          <p:nvSpPr>
            <p:cNvPr id="38" name="Rectangle 37"/>
            <p:cNvSpPr/>
            <p:nvPr/>
          </p:nvSpPr>
          <p:spPr>
            <a:xfrm>
              <a:off x="4395159" y="2701859"/>
              <a:ext cx="1066800" cy="43088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lvl="1" algn="ctr"/>
              <a:r>
                <a:rPr lang="en-US" sz="2200" b="1" dirty="0" smtClean="0">
                  <a:solidFill>
                    <a:srgbClr val="FFFF00"/>
                  </a:solidFill>
                  <a:latin typeface="Arial Narrow" pitchFamily="34" charset="0"/>
                </a:rPr>
                <a:t>no</a:t>
              </a:r>
            </a:p>
          </p:txBody>
        </p:sp>
        <p:sp>
          <p:nvSpPr>
            <p:cNvPr id="41" name="Rectangle 40"/>
            <p:cNvSpPr/>
            <p:nvPr/>
          </p:nvSpPr>
          <p:spPr>
            <a:xfrm>
              <a:off x="4149306" y="3253378"/>
              <a:ext cx="1066800" cy="43088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lvl="1" algn="ctr"/>
              <a:r>
                <a:rPr lang="en-US" sz="2200" b="1" dirty="0" smtClean="0">
                  <a:solidFill>
                    <a:srgbClr val="FFFF00"/>
                  </a:solidFill>
                  <a:latin typeface="Arial Narrow" pitchFamily="34" charset="0"/>
                </a:rPr>
                <a:t>stop</a:t>
              </a:r>
            </a:p>
          </p:txBody>
        </p:sp>
      </p:grpSp>
      <p:grpSp>
        <p:nvGrpSpPr>
          <p:cNvPr id="47" name="Group 46"/>
          <p:cNvGrpSpPr/>
          <p:nvPr/>
        </p:nvGrpSpPr>
        <p:grpSpPr>
          <a:xfrm>
            <a:off x="228600" y="2222955"/>
            <a:ext cx="2758440" cy="1469503"/>
            <a:chOff x="228600" y="2222955"/>
            <a:chExt cx="2758440" cy="1469503"/>
          </a:xfrm>
        </p:grpSpPr>
        <p:sp>
          <p:nvSpPr>
            <p:cNvPr id="22" name="Rectangle 21"/>
            <p:cNvSpPr/>
            <p:nvPr/>
          </p:nvSpPr>
          <p:spPr>
            <a:xfrm>
              <a:off x="228600" y="2397925"/>
              <a:ext cx="1447800" cy="43088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lvl="1" algn="ctr"/>
              <a:r>
                <a:rPr lang="en-US" sz="2200" b="1" dirty="0" smtClean="0">
                  <a:solidFill>
                    <a:srgbClr val="FFFF00"/>
                  </a:solidFill>
                  <a:latin typeface="Arial Narrow" pitchFamily="34" charset="0"/>
                </a:rPr>
                <a:t>survive?</a:t>
              </a:r>
            </a:p>
          </p:txBody>
        </p:sp>
        <p:cxnSp>
          <p:nvCxnSpPr>
            <p:cNvPr id="3" name="Straight Arrow Connector 2"/>
            <p:cNvCxnSpPr/>
            <p:nvPr/>
          </p:nvCxnSpPr>
          <p:spPr>
            <a:xfrm>
              <a:off x="1524000" y="2665129"/>
              <a:ext cx="1463040" cy="0"/>
            </a:xfrm>
            <a:prstGeom prst="straightConnector1">
              <a:avLst/>
            </a:prstGeom>
            <a:ln w="28575">
              <a:solidFill>
                <a:srgbClr val="FFFF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Arrow Connector 22"/>
            <p:cNvCxnSpPr/>
            <p:nvPr/>
          </p:nvCxnSpPr>
          <p:spPr>
            <a:xfrm>
              <a:off x="1710906" y="2665128"/>
              <a:ext cx="0" cy="596443"/>
            </a:xfrm>
            <a:prstGeom prst="straightConnector1">
              <a:avLst/>
            </a:prstGeom>
            <a:ln w="28575">
              <a:solidFill>
                <a:srgbClr val="FFFF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9" name="Rectangle 28"/>
            <p:cNvSpPr/>
            <p:nvPr/>
          </p:nvSpPr>
          <p:spPr>
            <a:xfrm>
              <a:off x="1496682" y="2222955"/>
              <a:ext cx="1066800" cy="43088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lvl="1" algn="ctr"/>
              <a:r>
                <a:rPr lang="en-US" sz="2200" b="1" dirty="0" smtClean="0">
                  <a:solidFill>
                    <a:srgbClr val="FFFF00"/>
                  </a:solidFill>
                  <a:latin typeface="Arial Narrow" pitchFamily="34" charset="0"/>
                </a:rPr>
                <a:t>yes</a:t>
              </a:r>
            </a:p>
          </p:txBody>
        </p:sp>
        <p:sp>
          <p:nvSpPr>
            <p:cNvPr id="30" name="Rectangle 29"/>
            <p:cNvSpPr/>
            <p:nvPr/>
          </p:nvSpPr>
          <p:spPr>
            <a:xfrm>
              <a:off x="1437735" y="2688349"/>
              <a:ext cx="1066800" cy="43088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lvl="1" algn="ctr"/>
              <a:r>
                <a:rPr lang="en-US" sz="2200" b="1" dirty="0" smtClean="0">
                  <a:solidFill>
                    <a:srgbClr val="FFFF00"/>
                  </a:solidFill>
                  <a:latin typeface="Arial Narrow" pitchFamily="34" charset="0"/>
                </a:rPr>
                <a:t>no</a:t>
              </a:r>
            </a:p>
          </p:txBody>
        </p:sp>
        <p:sp>
          <p:nvSpPr>
            <p:cNvPr id="42" name="Rectangle 41"/>
            <p:cNvSpPr/>
            <p:nvPr/>
          </p:nvSpPr>
          <p:spPr>
            <a:xfrm>
              <a:off x="1201947" y="3261571"/>
              <a:ext cx="1066800" cy="43088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lvl="1" algn="ctr"/>
              <a:r>
                <a:rPr lang="en-US" sz="2200" b="1" dirty="0" smtClean="0">
                  <a:solidFill>
                    <a:srgbClr val="FFFF00"/>
                  </a:solidFill>
                  <a:latin typeface="Arial Narrow" pitchFamily="34" charset="0"/>
                </a:rPr>
                <a:t>stop</a:t>
              </a:r>
            </a:p>
          </p:txBody>
        </p:sp>
      </p:grpSp>
      <p:sp>
        <p:nvSpPr>
          <p:cNvPr id="52" name="Rectangle 51"/>
          <p:cNvSpPr/>
          <p:nvPr/>
        </p:nvSpPr>
        <p:spPr>
          <a:xfrm>
            <a:off x="322053" y="1755469"/>
            <a:ext cx="1441330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 algn="ctr"/>
            <a:r>
              <a:rPr lang="en-US" sz="2200" b="1" dirty="0" smtClean="0">
                <a:solidFill>
                  <a:schemeClr val="bg1"/>
                </a:solidFill>
                <a:latin typeface="Arial Narrow" pitchFamily="34" charset="0"/>
                <a:sym typeface="Wingdings" pitchFamily="2" charset="2"/>
              </a:rPr>
              <a:t>Population:</a:t>
            </a:r>
            <a:endParaRPr lang="en-US" sz="2200" b="1" dirty="0" smtClean="0">
              <a:solidFill>
                <a:srgbClr val="FFFF00"/>
              </a:solidFill>
              <a:latin typeface="Arial Narrow" pitchFamily="34" charset="0"/>
            </a:endParaRPr>
          </a:p>
        </p:txBody>
      </p:sp>
      <p:sp>
        <p:nvSpPr>
          <p:cNvPr id="53" name="Rectangle 52"/>
          <p:cNvSpPr/>
          <p:nvPr/>
        </p:nvSpPr>
        <p:spPr>
          <a:xfrm>
            <a:off x="270294" y="1676400"/>
            <a:ext cx="1481328" cy="596830"/>
          </a:xfrm>
          <a:prstGeom prst="rect">
            <a:avLst/>
          </a:pr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TextBox 33"/>
          <p:cNvSpPr txBox="1"/>
          <p:nvPr/>
        </p:nvSpPr>
        <p:spPr>
          <a:xfrm>
            <a:off x="363747" y="3805535"/>
            <a:ext cx="8553977" cy="26930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u="sng" dirty="0" smtClean="0">
                <a:solidFill>
                  <a:schemeClr val="bg1"/>
                </a:solidFill>
                <a:latin typeface="Arial Narrow" pitchFamily="34" charset="0"/>
              </a:rPr>
              <a:t>Next: REPEAT entire process</a:t>
            </a:r>
          </a:p>
          <a:p>
            <a:pPr algn="ctr"/>
            <a:endParaRPr lang="en-US" sz="1000" b="1" u="sng" dirty="0" smtClean="0">
              <a:solidFill>
                <a:schemeClr val="bg1"/>
              </a:solidFill>
              <a:latin typeface="Arial Narrow" pitchFamily="34" charset="0"/>
            </a:endParaRPr>
          </a:p>
          <a:p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  <a:t>We expect the mean final population size of </a:t>
            </a:r>
            <a:r>
              <a:rPr lang="en-US" sz="2400" b="1" u="sng" dirty="0" smtClean="0">
                <a:solidFill>
                  <a:schemeClr val="bg1"/>
                </a:solidFill>
                <a:latin typeface="Arial Narrow" pitchFamily="34" charset="0"/>
              </a:rPr>
              <a:t>stochastic simulations</a:t>
            </a:r>
          </a:p>
          <a:p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  <a:t>to be close to prediction of </a:t>
            </a:r>
            <a:r>
              <a:rPr lang="en-US" sz="2400" b="1" u="sng" dirty="0" smtClean="0">
                <a:solidFill>
                  <a:schemeClr val="bg1"/>
                </a:solidFill>
                <a:latin typeface="Arial Narrow" pitchFamily="34" charset="0"/>
              </a:rPr>
              <a:t>deterministic model</a:t>
            </a:r>
          </a:p>
          <a:p>
            <a:pPr>
              <a:tabLst>
                <a:tab pos="465138" algn="l"/>
              </a:tabLst>
            </a:pP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  <a:t>	(assuming many trials were run)</a:t>
            </a:r>
          </a:p>
          <a:p>
            <a:endParaRPr lang="en-US" sz="1500" b="1" dirty="0">
              <a:solidFill>
                <a:schemeClr val="bg1"/>
              </a:solidFill>
              <a:latin typeface="Arial Narrow" pitchFamily="34" charset="0"/>
            </a:endParaRPr>
          </a:p>
          <a:p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  <a:t>This is an important </a:t>
            </a:r>
            <a:r>
              <a:rPr lang="en-US" sz="2400" b="1" u="sng" dirty="0" smtClean="0">
                <a:solidFill>
                  <a:schemeClr val="bg1"/>
                </a:solidFill>
                <a:latin typeface="Arial Narrow" pitchFamily="34" charset="0"/>
              </a:rPr>
              <a:t>check</a:t>
            </a: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  <a:t> to perform on a stochastic simulation:</a:t>
            </a:r>
          </a:p>
          <a:p>
            <a:pPr>
              <a:tabLst>
                <a:tab pos="465138" algn="l"/>
              </a:tabLst>
            </a:pP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  <a:t>	If mean of simulation is far off, then need to de-bug model</a:t>
            </a:r>
          </a:p>
        </p:txBody>
      </p:sp>
    </p:spTree>
    <p:extLst>
      <p:ext uri="{BB962C8B-B14F-4D97-AF65-F5344CB8AC3E}">
        <p14:creationId xmlns:p14="http://schemas.microsoft.com/office/powerpoint/2010/main" val="12437051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672664" y="107732"/>
            <a:ext cx="774086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b="1" dirty="0" smtClean="0">
                <a:solidFill>
                  <a:schemeClr val="bg1"/>
                </a:solidFill>
                <a:latin typeface="Arial Narrow" pitchFamily="34" charset="0"/>
              </a:rPr>
              <a:t>Demographic Stochasticity</a:t>
            </a:r>
            <a:endParaRPr lang="en-US" sz="3000" b="1" dirty="0">
              <a:solidFill>
                <a:schemeClr val="bg1"/>
              </a:solidFill>
              <a:latin typeface="Arial Narrow" pitchFamily="34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381000" y="914400"/>
            <a:ext cx="8305800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 algn="ctr"/>
            <a:r>
              <a:rPr lang="en-US" sz="2200" b="1" dirty="0" smtClean="0">
                <a:solidFill>
                  <a:schemeClr val="bg1"/>
                </a:solidFill>
                <a:latin typeface="Arial Narrow" pitchFamily="34" charset="0"/>
              </a:rPr>
              <a:t>How do we actually model demographic stochasticity?</a:t>
            </a:r>
            <a:endParaRPr lang="en-US" sz="2200" b="1" dirty="0" smtClean="0">
              <a:solidFill>
                <a:srgbClr val="FFFF00"/>
              </a:solidFill>
              <a:latin typeface="Arial Narrow" pitchFamily="34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2438400" y="1327904"/>
            <a:ext cx="4343400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 algn="ctr"/>
            <a:r>
              <a:rPr lang="en-US" sz="2200" b="1" dirty="0" smtClean="0">
                <a:solidFill>
                  <a:schemeClr val="bg1"/>
                </a:solidFill>
                <a:latin typeface="Arial Narrow" pitchFamily="34" charset="0"/>
                <a:sym typeface="Wingdings" pitchFamily="2" charset="2"/>
              </a:rPr>
              <a:t> </a:t>
            </a:r>
            <a:r>
              <a:rPr lang="en-US" sz="2200" b="1" dirty="0" smtClean="0">
                <a:solidFill>
                  <a:schemeClr val="bg1"/>
                </a:solidFill>
                <a:latin typeface="Arial Narrow" pitchFamily="34" charset="0"/>
              </a:rPr>
              <a:t>Can use computer simulations</a:t>
            </a:r>
            <a:endParaRPr lang="en-US" sz="2200" b="1" dirty="0" smtClean="0">
              <a:solidFill>
                <a:srgbClr val="FFFF00"/>
              </a:solidFill>
              <a:latin typeface="Arial Narrow" pitchFamily="34" charset="0"/>
            </a:endParaRPr>
          </a:p>
        </p:txBody>
      </p:sp>
      <p:grpSp>
        <p:nvGrpSpPr>
          <p:cNvPr id="50" name="Group 49"/>
          <p:cNvGrpSpPr/>
          <p:nvPr/>
        </p:nvGrpSpPr>
        <p:grpSpPr>
          <a:xfrm>
            <a:off x="2504535" y="2057400"/>
            <a:ext cx="4387971" cy="779605"/>
            <a:chOff x="2504535" y="2057400"/>
            <a:chExt cx="4387971" cy="779605"/>
          </a:xfrm>
        </p:grpSpPr>
        <p:sp>
          <p:nvSpPr>
            <p:cNvPr id="24" name="Rectangle 23"/>
            <p:cNvSpPr/>
            <p:nvPr/>
          </p:nvSpPr>
          <p:spPr>
            <a:xfrm>
              <a:off x="5444706" y="2406118"/>
              <a:ext cx="1447800" cy="43088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lvl="1" algn="ctr"/>
              <a:r>
                <a:rPr lang="en-US" sz="2200" b="1" dirty="0" smtClean="0">
                  <a:solidFill>
                    <a:srgbClr val="FFFF00"/>
                  </a:solidFill>
                  <a:latin typeface="Arial Narrow" pitchFamily="34" charset="0"/>
                </a:rPr>
                <a:t>sum</a:t>
              </a:r>
            </a:p>
          </p:txBody>
        </p:sp>
        <p:grpSp>
          <p:nvGrpSpPr>
            <p:cNvPr id="49" name="Group 48"/>
            <p:cNvGrpSpPr/>
            <p:nvPr/>
          </p:nvGrpSpPr>
          <p:grpSpPr>
            <a:xfrm>
              <a:off x="2504535" y="2057400"/>
              <a:ext cx="3665652" cy="596443"/>
              <a:chOff x="2504535" y="2057400"/>
              <a:chExt cx="3665652" cy="596443"/>
            </a:xfrm>
          </p:grpSpPr>
          <p:cxnSp>
            <p:nvCxnSpPr>
              <p:cNvPr id="32" name="Straight Arrow Connector 31"/>
              <p:cNvCxnSpPr/>
              <p:nvPr/>
            </p:nvCxnSpPr>
            <p:spPr>
              <a:xfrm>
                <a:off x="2504535" y="2057400"/>
                <a:ext cx="0" cy="596443"/>
              </a:xfrm>
              <a:prstGeom prst="straightConnector1">
                <a:avLst/>
              </a:prstGeom>
              <a:ln w="28575">
                <a:solidFill>
                  <a:srgbClr val="FFFF00"/>
                </a:solidFill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Straight Arrow Connector 32"/>
              <p:cNvCxnSpPr/>
              <p:nvPr/>
            </p:nvCxnSpPr>
            <p:spPr>
              <a:xfrm>
                <a:off x="2512587" y="2066812"/>
                <a:ext cx="3657600" cy="0"/>
              </a:xfrm>
              <a:prstGeom prst="straightConnector1">
                <a:avLst/>
              </a:prstGeom>
              <a:ln w="28575">
                <a:solidFill>
                  <a:srgbClr val="FFFF00"/>
                </a:solidFill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" name="Straight Arrow Connector 34"/>
              <p:cNvCxnSpPr/>
              <p:nvPr/>
            </p:nvCxnSpPr>
            <p:spPr>
              <a:xfrm>
                <a:off x="6154947" y="2084065"/>
                <a:ext cx="0" cy="411480"/>
              </a:xfrm>
              <a:prstGeom prst="straightConnector1">
                <a:avLst/>
              </a:prstGeom>
              <a:ln w="28575">
                <a:solidFill>
                  <a:srgbClr val="FFFF0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51" name="Group 50"/>
          <p:cNvGrpSpPr/>
          <p:nvPr/>
        </p:nvGrpSpPr>
        <p:grpSpPr>
          <a:xfrm>
            <a:off x="6553200" y="2077375"/>
            <a:ext cx="2133600" cy="1107996"/>
            <a:chOff x="6553200" y="2077375"/>
            <a:chExt cx="2133600" cy="1107996"/>
          </a:xfrm>
        </p:grpSpPr>
        <p:cxnSp>
          <p:nvCxnSpPr>
            <p:cNvPr id="27" name="Straight Arrow Connector 26"/>
            <p:cNvCxnSpPr/>
            <p:nvPr/>
          </p:nvCxnSpPr>
          <p:spPr>
            <a:xfrm>
              <a:off x="6553200" y="2669224"/>
              <a:ext cx="548640" cy="0"/>
            </a:xfrm>
            <a:prstGeom prst="straightConnector1">
              <a:avLst/>
            </a:prstGeom>
            <a:ln w="28575">
              <a:solidFill>
                <a:srgbClr val="FFFF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9" name="Rectangle 38"/>
            <p:cNvSpPr/>
            <p:nvPr/>
          </p:nvSpPr>
          <p:spPr>
            <a:xfrm>
              <a:off x="7239000" y="2077375"/>
              <a:ext cx="1447800" cy="110799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lvl="1" algn="ctr"/>
              <a:r>
                <a:rPr lang="en-US" sz="2200" b="1" dirty="0" smtClean="0">
                  <a:solidFill>
                    <a:srgbClr val="FFFF00"/>
                  </a:solidFill>
                  <a:latin typeface="Arial Narrow" pitchFamily="34" charset="0"/>
                </a:rPr>
                <a:t>new population size</a:t>
              </a:r>
            </a:p>
          </p:txBody>
        </p:sp>
      </p:grpSp>
      <p:grpSp>
        <p:nvGrpSpPr>
          <p:cNvPr id="48" name="Group 47"/>
          <p:cNvGrpSpPr/>
          <p:nvPr/>
        </p:nvGrpSpPr>
        <p:grpSpPr>
          <a:xfrm>
            <a:off x="3048000" y="2236465"/>
            <a:ext cx="2727960" cy="1447800"/>
            <a:chOff x="3048000" y="2236465"/>
            <a:chExt cx="2727960" cy="1447800"/>
          </a:xfrm>
        </p:grpSpPr>
        <p:cxnSp>
          <p:nvCxnSpPr>
            <p:cNvPr id="25" name="Straight Arrow Connector 24"/>
            <p:cNvCxnSpPr/>
            <p:nvPr/>
          </p:nvCxnSpPr>
          <p:spPr>
            <a:xfrm>
              <a:off x="4495800" y="2669225"/>
              <a:ext cx="1280160" cy="0"/>
            </a:xfrm>
            <a:prstGeom prst="straightConnector1">
              <a:avLst/>
            </a:prstGeom>
            <a:ln w="28575">
              <a:solidFill>
                <a:srgbClr val="FFFF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Arrow Connector 25"/>
            <p:cNvCxnSpPr/>
            <p:nvPr/>
          </p:nvCxnSpPr>
          <p:spPr>
            <a:xfrm>
              <a:off x="4682706" y="2669224"/>
              <a:ext cx="0" cy="596443"/>
            </a:xfrm>
            <a:prstGeom prst="straightConnector1">
              <a:avLst/>
            </a:prstGeom>
            <a:ln w="28575">
              <a:solidFill>
                <a:srgbClr val="FFFF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8" name="Rectangle 27"/>
            <p:cNvSpPr/>
            <p:nvPr/>
          </p:nvSpPr>
          <p:spPr>
            <a:xfrm>
              <a:off x="3048000" y="2406118"/>
              <a:ext cx="1447800" cy="43088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lvl="1" algn="ctr"/>
              <a:r>
                <a:rPr lang="en-US" sz="2200" b="1" dirty="0" smtClean="0">
                  <a:solidFill>
                    <a:srgbClr val="FFFF00"/>
                  </a:solidFill>
                  <a:latin typeface="Arial Narrow" pitchFamily="34" charset="0"/>
                </a:rPr>
                <a:t>reproduce?</a:t>
              </a:r>
            </a:p>
          </p:txBody>
        </p:sp>
        <p:sp>
          <p:nvSpPr>
            <p:cNvPr id="37" name="Rectangle 36"/>
            <p:cNvSpPr/>
            <p:nvPr/>
          </p:nvSpPr>
          <p:spPr>
            <a:xfrm>
              <a:off x="4454106" y="2236465"/>
              <a:ext cx="1066800" cy="43088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lvl="1" algn="ctr"/>
              <a:r>
                <a:rPr lang="en-US" sz="2200" b="1" dirty="0" smtClean="0">
                  <a:solidFill>
                    <a:srgbClr val="FFFF00"/>
                  </a:solidFill>
                  <a:latin typeface="Arial Narrow" pitchFamily="34" charset="0"/>
                </a:rPr>
                <a:t>yes</a:t>
              </a:r>
            </a:p>
          </p:txBody>
        </p:sp>
        <p:sp>
          <p:nvSpPr>
            <p:cNvPr id="38" name="Rectangle 37"/>
            <p:cNvSpPr/>
            <p:nvPr/>
          </p:nvSpPr>
          <p:spPr>
            <a:xfrm>
              <a:off x="4395159" y="2701859"/>
              <a:ext cx="1066800" cy="43088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lvl="1" algn="ctr"/>
              <a:r>
                <a:rPr lang="en-US" sz="2200" b="1" dirty="0" smtClean="0">
                  <a:solidFill>
                    <a:srgbClr val="FFFF00"/>
                  </a:solidFill>
                  <a:latin typeface="Arial Narrow" pitchFamily="34" charset="0"/>
                </a:rPr>
                <a:t>no</a:t>
              </a:r>
            </a:p>
          </p:txBody>
        </p:sp>
        <p:sp>
          <p:nvSpPr>
            <p:cNvPr id="41" name="Rectangle 40"/>
            <p:cNvSpPr/>
            <p:nvPr/>
          </p:nvSpPr>
          <p:spPr>
            <a:xfrm>
              <a:off x="4149306" y="3253378"/>
              <a:ext cx="1066800" cy="43088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lvl="1" algn="ctr"/>
              <a:r>
                <a:rPr lang="en-US" sz="2200" b="1" dirty="0" smtClean="0">
                  <a:solidFill>
                    <a:srgbClr val="FFFF00"/>
                  </a:solidFill>
                  <a:latin typeface="Arial Narrow" pitchFamily="34" charset="0"/>
                </a:rPr>
                <a:t>stop</a:t>
              </a:r>
            </a:p>
          </p:txBody>
        </p:sp>
      </p:grpSp>
      <p:grpSp>
        <p:nvGrpSpPr>
          <p:cNvPr id="47" name="Group 46"/>
          <p:cNvGrpSpPr/>
          <p:nvPr/>
        </p:nvGrpSpPr>
        <p:grpSpPr>
          <a:xfrm>
            <a:off x="228600" y="2222955"/>
            <a:ext cx="2758440" cy="1469503"/>
            <a:chOff x="228600" y="2222955"/>
            <a:chExt cx="2758440" cy="1469503"/>
          </a:xfrm>
        </p:grpSpPr>
        <p:sp>
          <p:nvSpPr>
            <p:cNvPr id="22" name="Rectangle 21"/>
            <p:cNvSpPr/>
            <p:nvPr/>
          </p:nvSpPr>
          <p:spPr>
            <a:xfrm>
              <a:off x="228600" y="2397925"/>
              <a:ext cx="1447800" cy="43088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lvl="1" algn="ctr"/>
              <a:r>
                <a:rPr lang="en-US" sz="2200" b="1" dirty="0" smtClean="0">
                  <a:solidFill>
                    <a:srgbClr val="FFFF00"/>
                  </a:solidFill>
                  <a:latin typeface="Arial Narrow" pitchFamily="34" charset="0"/>
                </a:rPr>
                <a:t>survive?</a:t>
              </a:r>
            </a:p>
          </p:txBody>
        </p:sp>
        <p:cxnSp>
          <p:nvCxnSpPr>
            <p:cNvPr id="3" name="Straight Arrow Connector 2"/>
            <p:cNvCxnSpPr/>
            <p:nvPr/>
          </p:nvCxnSpPr>
          <p:spPr>
            <a:xfrm>
              <a:off x="1524000" y="2665129"/>
              <a:ext cx="1463040" cy="0"/>
            </a:xfrm>
            <a:prstGeom prst="straightConnector1">
              <a:avLst/>
            </a:prstGeom>
            <a:ln w="28575">
              <a:solidFill>
                <a:srgbClr val="FFFF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Arrow Connector 22"/>
            <p:cNvCxnSpPr/>
            <p:nvPr/>
          </p:nvCxnSpPr>
          <p:spPr>
            <a:xfrm>
              <a:off x="1710906" y="2665128"/>
              <a:ext cx="0" cy="596443"/>
            </a:xfrm>
            <a:prstGeom prst="straightConnector1">
              <a:avLst/>
            </a:prstGeom>
            <a:ln w="28575">
              <a:solidFill>
                <a:srgbClr val="FFFF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9" name="Rectangle 28"/>
            <p:cNvSpPr/>
            <p:nvPr/>
          </p:nvSpPr>
          <p:spPr>
            <a:xfrm>
              <a:off x="1496682" y="2222955"/>
              <a:ext cx="1066800" cy="43088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lvl="1" algn="ctr"/>
              <a:r>
                <a:rPr lang="en-US" sz="2200" b="1" dirty="0" smtClean="0">
                  <a:solidFill>
                    <a:srgbClr val="FFFF00"/>
                  </a:solidFill>
                  <a:latin typeface="Arial Narrow" pitchFamily="34" charset="0"/>
                </a:rPr>
                <a:t>yes</a:t>
              </a:r>
            </a:p>
          </p:txBody>
        </p:sp>
        <p:sp>
          <p:nvSpPr>
            <p:cNvPr id="30" name="Rectangle 29"/>
            <p:cNvSpPr/>
            <p:nvPr/>
          </p:nvSpPr>
          <p:spPr>
            <a:xfrm>
              <a:off x="1437735" y="2688349"/>
              <a:ext cx="1066800" cy="43088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lvl="1" algn="ctr"/>
              <a:r>
                <a:rPr lang="en-US" sz="2200" b="1" dirty="0" smtClean="0">
                  <a:solidFill>
                    <a:srgbClr val="FFFF00"/>
                  </a:solidFill>
                  <a:latin typeface="Arial Narrow" pitchFamily="34" charset="0"/>
                </a:rPr>
                <a:t>no</a:t>
              </a:r>
            </a:p>
          </p:txBody>
        </p:sp>
        <p:sp>
          <p:nvSpPr>
            <p:cNvPr id="42" name="Rectangle 41"/>
            <p:cNvSpPr/>
            <p:nvPr/>
          </p:nvSpPr>
          <p:spPr>
            <a:xfrm>
              <a:off x="1201947" y="3261571"/>
              <a:ext cx="1066800" cy="43088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lvl="1" algn="ctr"/>
              <a:r>
                <a:rPr lang="en-US" sz="2200" b="1" dirty="0" smtClean="0">
                  <a:solidFill>
                    <a:srgbClr val="FFFF00"/>
                  </a:solidFill>
                  <a:latin typeface="Arial Narrow" pitchFamily="34" charset="0"/>
                </a:rPr>
                <a:t>stop</a:t>
              </a:r>
            </a:p>
          </p:txBody>
        </p:sp>
      </p:grpSp>
      <p:sp>
        <p:nvSpPr>
          <p:cNvPr id="52" name="Rectangle 51"/>
          <p:cNvSpPr/>
          <p:nvPr/>
        </p:nvSpPr>
        <p:spPr>
          <a:xfrm>
            <a:off x="322053" y="1755469"/>
            <a:ext cx="1441330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 algn="ctr"/>
            <a:r>
              <a:rPr lang="en-US" sz="2200" b="1" dirty="0" smtClean="0">
                <a:solidFill>
                  <a:schemeClr val="bg1"/>
                </a:solidFill>
                <a:latin typeface="Arial Narrow" pitchFamily="34" charset="0"/>
                <a:sym typeface="Wingdings" pitchFamily="2" charset="2"/>
              </a:rPr>
              <a:t>Population:</a:t>
            </a:r>
            <a:endParaRPr lang="en-US" sz="2200" b="1" dirty="0" smtClean="0">
              <a:solidFill>
                <a:srgbClr val="FFFF00"/>
              </a:solidFill>
              <a:latin typeface="Arial Narrow" pitchFamily="34" charset="0"/>
            </a:endParaRPr>
          </a:p>
        </p:txBody>
      </p:sp>
      <p:sp>
        <p:nvSpPr>
          <p:cNvPr id="53" name="Rectangle 52"/>
          <p:cNvSpPr/>
          <p:nvPr/>
        </p:nvSpPr>
        <p:spPr>
          <a:xfrm>
            <a:off x="270294" y="1676400"/>
            <a:ext cx="1481328" cy="596830"/>
          </a:xfrm>
          <a:prstGeom prst="rect">
            <a:avLst/>
          </a:pr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30"/>
          <p:cNvSpPr/>
          <p:nvPr/>
        </p:nvSpPr>
        <p:spPr>
          <a:xfrm>
            <a:off x="253041" y="3827253"/>
            <a:ext cx="8610600" cy="27432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57150">
            <a:solidFill>
              <a:schemeClr val="accent5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TextBox 35"/>
          <p:cNvSpPr txBox="1"/>
          <p:nvPr/>
        </p:nvSpPr>
        <p:spPr>
          <a:xfrm>
            <a:off x="323196" y="4080064"/>
            <a:ext cx="8610600" cy="20159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300" b="1" dirty="0" smtClean="0">
                <a:latin typeface="Arial Narrow" pitchFamily="34" charset="0"/>
              </a:rPr>
              <a:t>Note: this is different process from </a:t>
            </a:r>
            <a:r>
              <a:rPr lang="en-US" sz="2300" b="1" dirty="0" smtClean="0">
                <a:latin typeface="Arial Narrow" pitchFamily="34" charset="0"/>
              </a:rPr>
              <a:t>the Blue Whale Lab</a:t>
            </a:r>
            <a:endParaRPr lang="en-US" sz="2300" b="1" dirty="0" smtClean="0">
              <a:latin typeface="Arial Narrow" pitchFamily="34" charset="0"/>
            </a:endParaRPr>
          </a:p>
          <a:p>
            <a:endParaRPr lang="en-US" sz="2300" b="1" dirty="0">
              <a:latin typeface="Arial Narrow" pitchFamily="34" charset="0"/>
            </a:endParaRPr>
          </a:p>
          <a:p>
            <a:r>
              <a:rPr lang="en-US" sz="2300" b="1" dirty="0" smtClean="0">
                <a:latin typeface="Arial Narrow" pitchFamily="34" charset="0"/>
              </a:rPr>
              <a:t>In lab 3, we ran a </a:t>
            </a:r>
            <a:r>
              <a:rPr lang="en-US" sz="2300" b="1" u="sng" dirty="0" smtClean="0">
                <a:latin typeface="Arial Narrow" pitchFamily="34" charset="0"/>
              </a:rPr>
              <a:t>deterministic simulation</a:t>
            </a:r>
            <a:r>
              <a:rPr lang="en-US" sz="2300" b="1" dirty="0" smtClean="0">
                <a:latin typeface="Arial Narrow" pitchFamily="34" charset="0"/>
              </a:rPr>
              <a:t> model several times in Excel</a:t>
            </a:r>
          </a:p>
          <a:p>
            <a:endParaRPr lang="en-US" sz="1000" b="1" dirty="0" smtClean="0">
              <a:latin typeface="Arial Narrow" pitchFamily="34" charset="0"/>
            </a:endParaRPr>
          </a:p>
          <a:p>
            <a:r>
              <a:rPr lang="en-US" sz="2300" b="1" dirty="0" smtClean="0">
                <a:latin typeface="Arial Narrow" pitchFamily="34" charset="0"/>
              </a:rPr>
              <a:t>These were not replicate trials; were runs of the model under different </a:t>
            </a:r>
            <a:r>
              <a:rPr lang="en-US" sz="2300" b="1" u="sng" dirty="0" smtClean="0">
                <a:latin typeface="Arial Narrow" pitchFamily="34" charset="0"/>
              </a:rPr>
              <a:t>circumstances</a:t>
            </a:r>
            <a:r>
              <a:rPr lang="en-US" sz="2300" b="1" dirty="0" smtClean="0">
                <a:latin typeface="Arial Narrow" pitchFamily="34" charset="0"/>
              </a:rPr>
              <a:t> (harvest)… the starting parameters were different</a:t>
            </a:r>
          </a:p>
        </p:txBody>
      </p:sp>
    </p:spTree>
    <p:extLst>
      <p:ext uri="{BB962C8B-B14F-4D97-AF65-F5344CB8AC3E}">
        <p14:creationId xmlns:p14="http://schemas.microsoft.com/office/powerpoint/2010/main" val="23468866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672664" y="107732"/>
            <a:ext cx="774086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b="1" dirty="0" smtClean="0">
                <a:solidFill>
                  <a:schemeClr val="bg1"/>
                </a:solidFill>
                <a:latin typeface="Arial Narrow" pitchFamily="34" charset="0"/>
              </a:rPr>
              <a:t>Demographic Stochasticity</a:t>
            </a:r>
            <a:endParaRPr lang="en-US" sz="3000" b="1" dirty="0">
              <a:solidFill>
                <a:schemeClr val="bg1"/>
              </a:solidFill>
              <a:latin typeface="Arial Narrow" pitchFamily="34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381000" y="914400"/>
            <a:ext cx="8305800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 algn="ctr"/>
            <a:r>
              <a:rPr lang="en-US" sz="2200" b="1" dirty="0" smtClean="0">
                <a:solidFill>
                  <a:schemeClr val="bg1"/>
                </a:solidFill>
                <a:latin typeface="Arial Narrow" pitchFamily="34" charset="0"/>
              </a:rPr>
              <a:t>How do we actually model demographic stochasticity?</a:t>
            </a:r>
            <a:endParaRPr lang="en-US" sz="2200" b="1" dirty="0" smtClean="0">
              <a:solidFill>
                <a:srgbClr val="FFFF00"/>
              </a:solidFill>
              <a:latin typeface="Arial Narrow" pitchFamily="34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2438400" y="1327904"/>
            <a:ext cx="4343400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 algn="ctr"/>
            <a:r>
              <a:rPr lang="en-US" sz="2200" b="1" dirty="0" smtClean="0">
                <a:solidFill>
                  <a:schemeClr val="bg1"/>
                </a:solidFill>
                <a:latin typeface="Arial Narrow" pitchFamily="34" charset="0"/>
                <a:sym typeface="Wingdings" pitchFamily="2" charset="2"/>
              </a:rPr>
              <a:t> </a:t>
            </a:r>
            <a:r>
              <a:rPr lang="en-US" sz="2200" b="1" dirty="0" smtClean="0">
                <a:solidFill>
                  <a:schemeClr val="bg1"/>
                </a:solidFill>
                <a:latin typeface="Arial Narrow" pitchFamily="34" charset="0"/>
              </a:rPr>
              <a:t>Can use computer simulations</a:t>
            </a:r>
            <a:endParaRPr lang="en-US" sz="2200" b="1" dirty="0" smtClean="0">
              <a:solidFill>
                <a:srgbClr val="FFFF00"/>
              </a:solidFill>
              <a:latin typeface="Arial Narrow" pitchFamily="34" charset="0"/>
            </a:endParaRPr>
          </a:p>
        </p:txBody>
      </p:sp>
      <p:grpSp>
        <p:nvGrpSpPr>
          <p:cNvPr id="50" name="Group 49"/>
          <p:cNvGrpSpPr/>
          <p:nvPr/>
        </p:nvGrpSpPr>
        <p:grpSpPr>
          <a:xfrm>
            <a:off x="2504535" y="2057400"/>
            <a:ext cx="4387971" cy="779605"/>
            <a:chOff x="2504535" y="2057400"/>
            <a:chExt cx="4387971" cy="779605"/>
          </a:xfrm>
        </p:grpSpPr>
        <p:sp>
          <p:nvSpPr>
            <p:cNvPr id="24" name="Rectangle 23"/>
            <p:cNvSpPr/>
            <p:nvPr/>
          </p:nvSpPr>
          <p:spPr>
            <a:xfrm>
              <a:off x="5444706" y="2406118"/>
              <a:ext cx="1447800" cy="43088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lvl="1" algn="ctr"/>
              <a:r>
                <a:rPr lang="en-US" sz="2200" b="1" dirty="0" smtClean="0">
                  <a:solidFill>
                    <a:srgbClr val="FFFF00"/>
                  </a:solidFill>
                  <a:latin typeface="Arial Narrow" pitchFamily="34" charset="0"/>
                </a:rPr>
                <a:t>sum</a:t>
              </a:r>
            </a:p>
          </p:txBody>
        </p:sp>
        <p:grpSp>
          <p:nvGrpSpPr>
            <p:cNvPr id="49" name="Group 48"/>
            <p:cNvGrpSpPr/>
            <p:nvPr/>
          </p:nvGrpSpPr>
          <p:grpSpPr>
            <a:xfrm>
              <a:off x="2504535" y="2057400"/>
              <a:ext cx="3665652" cy="596443"/>
              <a:chOff x="2504535" y="2057400"/>
              <a:chExt cx="3665652" cy="596443"/>
            </a:xfrm>
          </p:grpSpPr>
          <p:cxnSp>
            <p:nvCxnSpPr>
              <p:cNvPr id="32" name="Straight Arrow Connector 31"/>
              <p:cNvCxnSpPr/>
              <p:nvPr/>
            </p:nvCxnSpPr>
            <p:spPr>
              <a:xfrm>
                <a:off x="2504535" y="2057400"/>
                <a:ext cx="0" cy="596443"/>
              </a:xfrm>
              <a:prstGeom prst="straightConnector1">
                <a:avLst/>
              </a:prstGeom>
              <a:ln w="28575">
                <a:solidFill>
                  <a:srgbClr val="FFFF00"/>
                </a:solidFill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Straight Arrow Connector 32"/>
              <p:cNvCxnSpPr/>
              <p:nvPr/>
            </p:nvCxnSpPr>
            <p:spPr>
              <a:xfrm>
                <a:off x="2512587" y="2066812"/>
                <a:ext cx="3657600" cy="0"/>
              </a:xfrm>
              <a:prstGeom prst="straightConnector1">
                <a:avLst/>
              </a:prstGeom>
              <a:ln w="28575">
                <a:solidFill>
                  <a:srgbClr val="FFFF00"/>
                </a:solidFill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" name="Straight Arrow Connector 34"/>
              <p:cNvCxnSpPr/>
              <p:nvPr/>
            </p:nvCxnSpPr>
            <p:spPr>
              <a:xfrm>
                <a:off x="6154947" y="2084065"/>
                <a:ext cx="0" cy="411480"/>
              </a:xfrm>
              <a:prstGeom prst="straightConnector1">
                <a:avLst/>
              </a:prstGeom>
              <a:ln w="28575">
                <a:solidFill>
                  <a:srgbClr val="FFFF0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51" name="Group 50"/>
          <p:cNvGrpSpPr/>
          <p:nvPr/>
        </p:nvGrpSpPr>
        <p:grpSpPr>
          <a:xfrm>
            <a:off x="6553200" y="2077375"/>
            <a:ext cx="2133600" cy="1107996"/>
            <a:chOff x="6553200" y="2077375"/>
            <a:chExt cx="2133600" cy="1107996"/>
          </a:xfrm>
        </p:grpSpPr>
        <p:cxnSp>
          <p:nvCxnSpPr>
            <p:cNvPr id="27" name="Straight Arrow Connector 26"/>
            <p:cNvCxnSpPr/>
            <p:nvPr/>
          </p:nvCxnSpPr>
          <p:spPr>
            <a:xfrm>
              <a:off x="6553200" y="2669224"/>
              <a:ext cx="548640" cy="0"/>
            </a:xfrm>
            <a:prstGeom prst="straightConnector1">
              <a:avLst/>
            </a:prstGeom>
            <a:ln w="28575">
              <a:solidFill>
                <a:srgbClr val="FFFF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9" name="Rectangle 38"/>
            <p:cNvSpPr/>
            <p:nvPr/>
          </p:nvSpPr>
          <p:spPr>
            <a:xfrm>
              <a:off x="7239000" y="2077375"/>
              <a:ext cx="1447800" cy="110799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lvl="1" algn="ctr"/>
              <a:r>
                <a:rPr lang="en-US" sz="2200" b="1" dirty="0" smtClean="0">
                  <a:solidFill>
                    <a:srgbClr val="FFFF00"/>
                  </a:solidFill>
                  <a:latin typeface="Arial Narrow" pitchFamily="34" charset="0"/>
                </a:rPr>
                <a:t>new population size</a:t>
              </a:r>
            </a:p>
          </p:txBody>
        </p:sp>
      </p:grpSp>
      <p:grpSp>
        <p:nvGrpSpPr>
          <p:cNvPr id="48" name="Group 47"/>
          <p:cNvGrpSpPr/>
          <p:nvPr/>
        </p:nvGrpSpPr>
        <p:grpSpPr>
          <a:xfrm>
            <a:off x="3048000" y="2236465"/>
            <a:ext cx="2727960" cy="1447800"/>
            <a:chOff x="3048000" y="2236465"/>
            <a:chExt cx="2727960" cy="1447800"/>
          </a:xfrm>
        </p:grpSpPr>
        <p:cxnSp>
          <p:nvCxnSpPr>
            <p:cNvPr id="25" name="Straight Arrow Connector 24"/>
            <p:cNvCxnSpPr/>
            <p:nvPr/>
          </p:nvCxnSpPr>
          <p:spPr>
            <a:xfrm>
              <a:off x="4495800" y="2669225"/>
              <a:ext cx="1280160" cy="0"/>
            </a:xfrm>
            <a:prstGeom prst="straightConnector1">
              <a:avLst/>
            </a:prstGeom>
            <a:ln w="28575">
              <a:solidFill>
                <a:srgbClr val="FFFF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Arrow Connector 25"/>
            <p:cNvCxnSpPr/>
            <p:nvPr/>
          </p:nvCxnSpPr>
          <p:spPr>
            <a:xfrm>
              <a:off x="4682706" y="2669224"/>
              <a:ext cx="0" cy="596443"/>
            </a:xfrm>
            <a:prstGeom prst="straightConnector1">
              <a:avLst/>
            </a:prstGeom>
            <a:ln w="28575">
              <a:solidFill>
                <a:srgbClr val="FFFF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8" name="Rectangle 27"/>
            <p:cNvSpPr/>
            <p:nvPr/>
          </p:nvSpPr>
          <p:spPr>
            <a:xfrm>
              <a:off x="3048000" y="2406118"/>
              <a:ext cx="1447800" cy="43088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lvl="1" algn="ctr"/>
              <a:r>
                <a:rPr lang="en-US" sz="2200" b="1" dirty="0" smtClean="0">
                  <a:solidFill>
                    <a:srgbClr val="FFFF00"/>
                  </a:solidFill>
                  <a:latin typeface="Arial Narrow" pitchFamily="34" charset="0"/>
                </a:rPr>
                <a:t>reproduce?</a:t>
              </a:r>
            </a:p>
          </p:txBody>
        </p:sp>
        <p:sp>
          <p:nvSpPr>
            <p:cNvPr id="37" name="Rectangle 36"/>
            <p:cNvSpPr/>
            <p:nvPr/>
          </p:nvSpPr>
          <p:spPr>
            <a:xfrm>
              <a:off x="4454106" y="2236465"/>
              <a:ext cx="1066800" cy="43088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lvl="1" algn="ctr"/>
              <a:r>
                <a:rPr lang="en-US" sz="2200" b="1" dirty="0" smtClean="0">
                  <a:solidFill>
                    <a:srgbClr val="FFFF00"/>
                  </a:solidFill>
                  <a:latin typeface="Arial Narrow" pitchFamily="34" charset="0"/>
                </a:rPr>
                <a:t>yes</a:t>
              </a:r>
            </a:p>
          </p:txBody>
        </p:sp>
        <p:sp>
          <p:nvSpPr>
            <p:cNvPr id="38" name="Rectangle 37"/>
            <p:cNvSpPr/>
            <p:nvPr/>
          </p:nvSpPr>
          <p:spPr>
            <a:xfrm>
              <a:off x="4395159" y="2701859"/>
              <a:ext cx="1066800" cy="43088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lvl="1" algn="ctr"/>
              <a:r>
                <a:rPr lang="en-US" sz="2200" b="1" dirty="0" smtClean="0">
                  <a:solidFill>
                    <a:srgbClr val="FFFF00"/>
                  </a:solidFill>
                  <a:latin typeface="Arial Narrow" pitchFamily="34" charset="0"/>
                </a:rPr>
                <a:t>no</a:t>
              </a:r>
            </a:p>
          </p:txBody>
        </p:sp>
        <p:sp>
          <p:nvSpPr>
            <p:cNvPr id="41" name="Rectangle 40"/>
            <p:cNvSpPr/>
            <p:nvPr/>
          </p:nvSpPr>
          <p:spPr>
            <a:xfrm>
              <a:off x="4149306" y="3253378"/>
              <a:ext cx="1066800" cy="43088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lvl="1" algn="ctr"/>
              <a:r>
                <a:rPr lang="en-US" sz="2200" b="1" dirty="0" smtClean="0">
                  <a:solidFill>
                    <a:srgbClr val="FFFF00"/>
                  </a:solidFill>
                  <a:latin typeface="Arial Narrow" pitchFamily="34" charset="0"/>
                </a:rPr>
                <a:t>stop</a:t>
              </a:r>
            </a:p>
          </p:txBody>
        </p:sp>
      </p:grpSp>
      <p:grpSp>
        <p:nvGrpSpPr>
          <p:cNvPr id="47" name="Group 46"/>
          <p:cNvGrpSpPr/>
          <p:nvPr/>
        </p:nvGrpSpPr>
        <p:grpSpPr>
          <a:xfrm>
            <a:off x="228600" y="2222955"/>
            <a:ext cx="2758440" cy="1469503"/>
            <a:chOff x="228600" y="2222955"/>
            <a:chExt cx="2758440" cy="1469503"/>
          </a:xfrm>
        </p:grpSpPr>
        <p:sp>
          <p:nvSpPr>
            <p:cNvPr id="22" name="Rectangle 21"/>
            <p:cNvSpPr/>
            <p:nvPr/>
          </p:nvSpPr>
          <p:spPr>
            <a:xfrm>
              <a:off x="228600" y="2397925"/>
              <a:ext cx="1447800" cy="43088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lvl="1" algn="ctr"/>
              <a:r>
                <a:rPr lang="en-US" sz="2200" b="1" dirty="0" smtClean="0">
                  <a:solidFill>
                    <a:srgbClr val="FFFF00"/>
                  </a:solidFill>
                  <a:latin typeface="Arial Narrow" pitchFamily="34" charset="0"/>
                </a:rPr>
                <a:t>survive?</a:t>
              </a:r>
            </a:p>
          </p:txBody>
        </p:sp>
        <p:cxnSp>
          <p:nvCxnSpPr>
            <p:cNvPr id="3" name="Straight Arrow Connector 2"/>
            <p:cNvCxnSpPr/>
            <p:nvPr/>
          </p:nvCxnSpPr>
          <p:spPr>
            <a:xfrm>
              <a:off x="1524000" y="2665129"/>
              <a:ext cx="1463040" cy="0"/>
            </a:xfrm>
            <a:prstGeom prst="straightConnector1">
              <a:avLst/>
            </a:prstGeom>
            <a:ln w="28575">
              <a:solidFill>
                <a:srgbClr val="FFFF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Arrow Connector 22"/>
            <p:cNvCxnSpPr/>
            <p:nvPr/>
          </p:nvCxnSpPr>
          <p:spPr>
            <a:xfrm>
              <a:off x="1710906" y="2665128"/>
              <a:ext cx="0" cy="596443"/>
            </a:xfrm>
            <a:prstGeom prst="straightConnector1">
              <a:avLst/>
            </a:prstGeom>
            <a:ln w="28575">
              <a:solidFill>
                <a:srgbClr val="FFFF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9" name="Rectangle 28"/>
            <p:cNvSpPr/>
            <p:nvPr/>
          </p:nvSpPr>
          <p:spPr>
            <a:xfrm>
              <a:off x="1496682" y="2222955"/>
              <a:ext cx="1066800" cy="43088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lvl="1" algn="ctr"/>
              <a:r>
                <a:rPr lang="en-US" sz="2200" b="1" dirty="0" smtClean="0">
                  <a:solidFill>
                    <a:srgbClr val="FFFF00"/>
                  </a:solidFill>
                  <a:latin typeface="Arial Narrow" pitchFamily="34" charset="0"/>
                </a:rPr>
                <a:t>yes</a:t>
              </a:r>
            </a:p>
          </p:txBody>
        </p:sp>
        <p:sp>
          <p:nvSpPr>
            <p:cNvPr id="30" name="Rectangle 29"/>
            <p:cNvSpPr/>
            <p:nvPr/>
          </p:nvSpPr>
          <p:spPr>
            <a:xfrm>
              <a:off x="1437735" y="2688349"/>
              <a:ext cx="1066800" cy="43088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lvl="1" algn="ctr"/>
              <a:r>
                <a:rPr lang="en-US" sz="2200" b="1" dirty="0" smtClean="0">
                  <a:solidFill>
                    <a:srgbClr val="FFFF00"/>
                  </a:solidFill>
                  <a:latin typeface="Arial Narrow" pitchFamily="34" charset="0"/>
                </a:rPr>
                <a:t>no</a:t>
              </a:r>
            </a:p>
          </p:txBody>
        </p:sp>
        <p:sp>
          <p:nvSpPr>
            <p:cNvPr id="42" name="Rectangle 41"/>
            <p:cNvSpPr/>
            <p:nvPr/>
          </p:nvSpPr>
          <p:spPr>
            <a:xfrm>
              <a:off x="1201947" y="3261571"/>
              <a:ext cx="1066800" cy="43088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lvl="1" algn="ctr"/>
              <a:r>
                <a:rPr lang="en-US" sz="2200" b="1" dirty="0" smtClean="0">
                  <a:solidFill>
                    <a:srgbClr val="FFFF00"/>
                  </a:solidFill>
                  <a:latin typeface="Arial Narrow" pitchFamily="34" charset="0"/>
                </a:rPr>
                <a:t>stop</a:t>
              </a:r>
            </a:p>
          </p:txBody>
        </p:sp>
      </p:grpSp>
      <p:sp>
        <p:nvSpPr>
          <p:cNvPr id="52" name="Rectangle 51"/>
          <p:cNvSpPr/>
          <p:nvPr/>
        </p:nvSpPr>
        <p:spPr>
          <a:xfrm>
            <a:off x="322053" y="1755469"/>
            <a:ext cx="1441330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 algn="ctr"/>
            <a:r>
              <a:rPr lang="en-US" sz="2200" b="1" dirty="0" smtClean="0">
                <a:solidFill>
                  <a:schemeClr val="bg1"/>
                </a:solidFill>
                <a:latin typeface="Arial Narrow" pitchFamily="34" charset="0"/>
                <a:sym typeface="Wingdings" pitchFamily="2" charset="2"/>
              </a:rPr>
              <a:t>Population:</a:t>
            </a:r>
            <a:endParaRPr lang="en-US" sz="2200" b="1" dirty="0" smtClean="0">
              <a:solidFill>
                <a:srgbClr val="FFFF00"/>
              </a:solidFill>
              <a:latin typeface="Arial Narrow" pitchFamily="34" charset="0"/>
            </a:endParaRPr>
          </a:p>
        </p:txBody>
      </p:sp>
      <p:sp>
        <p:nvSpPr>
          <p:cNvPr id="53" name="Rectangle 52"/>
          <p:cNvSpPr/>
          <p:nvPr/>
        </p:nvSpPr>
        <p:spPr>
          <a:xfrm>
            <a:off x="270294" y="1676400"/>
            <a:ext cx="1481328" cy="596830"/>
          </a:xfrm>
          <a:prstGeom prst="rect">
            <a:avLst/>
          </a:pr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30"/>
          <p:cNvSpPr/>
          <p:nvPr/>
        </p:nvSpPr>
        <p:spPr>
          <a:xfrm>
            <a:off x="253041" y="3827253"/>
            <a:ext cx="8610600" cy="27432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57150">
            <a:solidFill>
              <a:schemeClr val="accent5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TextBox 35"/>
          <p:cNvSpPr txBox="1"/>
          <p:nvPr/>
        </p:nvSpPr>
        <p:spPr>
          <a:xfrm>
            <a:off x="317592" y="4081552"/>
            <a:ext cx="8593347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300" b="1" dirty="0" smtClean="0">
                <a:latin typeface="Arial Narrow" pitchFamily="34" charset="0"/>
              </a:rPr>
              <a:t>Note: this is different process from </a:t>
            </a:r>
            <a:r>
              <a:rPr lang="en-US" sz="2300" b="1" dirty="0" smtClean="0">
                <a:latin typeface="Arial Narrow" pitchFamily="34" charset="0"/>
              </a:rPr>
              <a:t>the Blue Whale Lab</a:t>
            </a:r>
            <a:endParaRPr lang="en-US" sz="2300" b="1" dirty="0" smtClean="0">
              <a:latin typeface="Arial Narrow" pitchFamily="34" charset="0"/>
            </a:endParaRPr>
          </a:p>
          <a:p>
            <a:endParaRPr lang="en-US" sz="2300" b="1" dirty="0">
              <a:latin typeface="Arial Narrow" pitchFamily="34" charset="0"/>
            </a:endParaRPr>
          </a:p>
          <a:p>
            <a:pPr algn="ctr"/>
            <a:r>
              <a:rPr lang="en-US" sz="2300" b="1" dirty="0" smtClean="0">
                <a:latin typeface="Arial Narrow" pitchFamily="34" charset="0"/>
              </a:rPr>
              <a:t>If we ran multiple trials of a </a:t>
            </a:r>
            <a:r>
              <a:rPr lang="en-US" sz="2300" b="1" u="sng" dirty="0" smtClean="0">
                <a:latin typeface="Arial Narrow" pitchFamily="34" charset="0"/>
              </a:rPr>
              <a:t>deterministic</a:t>
            </a:r>
            <a:r>
              <a:rPr lang="en-US" sz="2300" b="1" dirty="0" smtClean="0">
                <a:latin typeface="Arial Narrow" pitchFamily="34" charset="0"/>
              </a:rPr>
              <a:t> model using</a:t>
            </a:r>
          </a:p>
          <a:p>
            <a:pPr algn="ctr"/>
            <a:r>
              <a:rPr lang="en-US" sz="2300" b="1" dirty="0" smtClean="0">
                <a:latin typeface="Arial Narrow" pitchFamily="34" charset="0"/>
              </a:rPr>
              <a:t>the same parameter values and starting densities,</a:t>
            </a:r>
          </a:p>
          <a:p>
            <a:pPr algn="ctr"/>
            <a:r>
              <a:rPr lang="en-US" sz="2300" b="1" dirty="0" smtClean="0">
                <a:latin typeface="Arial Narrow" pitchFamily="34" charset="0"/>
              </a:rPr>
              <a:t>we would get the same answer every time</a:t>
            </a:r>
          </a:p>
        </p:txBody>
      </p:sp>
    </p:spTree>
    <p:extLst>
      <p:ext uri="{BB962C8B-B14F-4D97-AF65-F5344CB8AC3E}">
        <p14:creationId xmlns:p14="http://schemas.microsoft.com/office/powerpoint/2010/main" val="16119349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672664" y="107732"/>
            <a:ext cx="774086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b="1" dirty="0" smtClean="0">
                <a:solidFill>
                  <a:schemeClr val="bg1"/>
                </a:solidFill>
                <a:latin typeface="Arial Narrow" pitchFamily="34" charset="0"/>
              </a:rPr>
              <a:t>Looking Ahead</a:t>
            </a:r>
            <a:endParaRPr lang="en-US" sz="3000" b="1" dirty="0">
              <a:solidFill>
                <a:schemeClr val="bg1"/>
              </a:solidFill>
              <a:latin typeface="Arial Narrow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28600" y="1371600"/>
            <a:ext cx="8686800" cy="29546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u="sng" dirty="0" smtClean="0">
                <a:solidFill>
                  <a:srgbClr val="FFFF00"/>
                </a:solidFill>
                <a:latin typeface="Arial Narrow" pitchFamily="34" charset="0"/>
                <a:cs typeface="Arial" pitchFamily="34" charset="0"/>
              </a:rPr>
              <a:t>Next  Class</a:t>
            </a:r>
            <a:r>
              <a:rPr lang="en-US" sz="2400" b="1" dirty="0" smtClean="0">
                <a:solidFill>
                  <a:srgbClr val="FFFF00"/>
                </a:solidFill>
                <a:latin typeface="Arial Narrow" pitchFamily="34" charset="0"/>
                <a:cs typeface="Arial" pitchFamily="34" charset="0"/>
              </a:rPr>
              <a:t>:</a:t>
            </a:r>
            <a:endParaRPr lang="en-US" sz="2400" b="1" dirty="0">
              <a:solidFill>
                <a:srgbClr val="FFFF00"/>
              </a:solidFill>
              <a:latin typeface="Arial Narrow" pitchFamily="34" charset="0"/>
              <a:cs typeface="Arial" pitchFamily="34" charset="0"/>
            </a:endParaRPr>
          </a:p>
          <a:p>
            <a:pPr algn="ctr"/>
            <a:endParaRPr lang="en-US" sz="1600" b="1" dirty="0">
              <a:solidFill>
                <a:schemeClr val="bg1"/>
              </a:solidFill>
              <a:latin typeface="Arial Narrow" pitchFamily="34" charset="0"/>
              <a:cs typeface="Arial" pitchFamily="34" charset="0"/>
            </a:endParaRPr>
          </a:p>
          <a:p>
            <a:pPr algn="ctr"/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  <a:cs typeface="Arial" pitchFamily="34" charset="0"/>
                <a:sym typeface="Wingdings" pitchFamily="2" charset="2"/>
              </a:rPr>
              <a:t>Introduce </a:t>
            </a:r>
            <a:r>
              <a:rPr lang="en-US" sz="2400" b="1" u="sng" dirty="0" smtClean="0">
                <a:solidFill>
                  <a:schemeClr val="bg1"/>
                </a:solidFill>
                <a:latin typeface="Arial Narrow" pitchFamily="34" charset="0"/>
                <a:cs typeface="Arial" pitchFamily="34" charset="0"/>
                <a:sym typeface="Wingdings" pitchFamily="2" charset="2"/>
              </a:rPr>
              <a:t>risk curves</a:t>
            </a:r>
          </a:p>
          <a:p>
            <a:pPr algn="ctr"/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  <a:cs typeface="Arial" pitchFamily="34" charset="0"/>
                <a:sym typeface="Wingdings" pitchFamily="2" charset="2"/>
              </a:rPr>
              <a:t>Delve into </a:t>
            </a:r>
            <a:r>
              <a:rPr lang="en-US" sz="2400" b="1" u="sng" dirty="0" smtClean="0">
                <a:solidFill>
                  <a:schemeClr val="bg1"/>
                </a:solidFill>
                <a:latin typeface="Arial Narrow" pitchFamily="34" charset="0"/>
                <a:cs typeface="Arial" pitchFamily="34" charset="0"/>
                <a:sym typeface="Wingdings" pitchFamily="2" charset="2"/>
              </a:rPr>
              <a:t>environmental</a:t>
            </a: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  <a:cs typeface="Arial" pitchFamily="34" charset="0"/>
                <a:sym typeface="Wingdings" pitchFamily="2" charset="2"/>
              </a:rPr>
              <a:t> stochasticity</a:t>
            </a:r>
          </a:p>
          <a:p>
            <a:pPr algn="ctr"/>
            <a:endParaRPr lang="en-US" sz="2400" b="1" u="sng" dirty="0" smtClean="0">
              <a:solidFill>
                <a:schemeClr val="bg1"/>
              </a:solidFill>
              <a:latin typeface="Arial Narrow" pitchFamily="34" charset="0"/>
              <a:cs typeface="Arial" pitchFamily="34" charset="0"/>
            </a:endParaRPr>
          </a:p>
          <a:p>
            <a:pPr algn="ctr"/>
            <a:endParaRPr lang="en-US" sz="2400" b="1" u="sng" dirty="0">
              <a:solidFill>
                <a:schemeClr val="bg1"/>
              </a:solidFill>
              <a:latin typeface="Arial Narrow" pitchFamily="34" charset="0"/>
              <a:cs typeface="Arial" pitchFamily="34" charset="0"/>
            </a:endParaRPr>
          </a:p>
          <a:p>
            <a:pPr algn="ctr"/>
            <a:endParaRPr lang="en-US" sz="2200" b="1" dirty="0">
              <a:solidFill>
                <a:schemeClr val="bg1"/>
              </a:solidFill>
              <a:latin typeface="Arial Narrow" pitchFamily="34" charset="0"/>
              <a:cs typeface="Arial" pitchFamily="34" charset="0"/>
            </a:endParaRPr>
          </a:p>
          <a:p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  <a:cs typeface="Arial" pitchFamily="34" charset="0"/>
              </a:rPr>
              <a:t>	</a:t>
            </a:r>
            <a:endParaRPr lang="en-US" sz="2400" b="1" dirty="0">
              <a:solidFill>
                <a:schemeClr val="bg1"/>
              </a:solidFill>
              <a:latin typeface="Arial Narrow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398144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672664" y="107732"/>
            <a:ext cx="774086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b="1" dirty="0" smtClean="0">
                <a:solidFill>
                  <a:schemeClr val="bg1"/>
                </a:solidFill>
                <a:latin typeface="Arial Narrow" pitchFamily="34" charset="0"/>
              </a:rPr>
              <a:t>Up-coming Exam</a:t>
            </a:r>
            <a:endParaRPr lang="en-US" sz="3000" b="1" dirty="0">
              <a:solidFill>
                <a:schemeClr val="bg1"/>
              </a:solidFill>
              <a:latin typeface="Arial Narrow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57200" y="914400"/>
            <a:ext cx="8382000" cy="58169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u="sng" dirty="0" smtClean="0">
                <a:solidFill>
                  <a:srgbClr val="FFFF00"/>
                </a:solidFill>
                <a:latin typeface="Arial Narrow" pitchFamily="34" charset="0"/>
              </a:rPr>
              <a:t>Study tips</a:t>
            </a:r>
            <a:endParaRPr lang="en-US" sz="2400" b="1" dirty="0" smtClean="0">
              <a:solidFill>
                <a:srgbClr val="FFFF00"/>
              </a:solidFill>
              <a:latin typeface="Arial Narrow" pitchFamily="34" charset="0"/>
            </a:endParaRPr>
          </a:p>
          <a:p>
            <a:endParaRPr lang="en-US" sz="2400" b="1" dirty="0">
              <a:solidFill>
                <a:schemeClr val="bg1"/>
              </a:solidFill>
              <a:latin typeface="Arial Narrow" pitchFamily="34" charset="0"/>
            </a:endParaRPr>
          </a:p>
          <a:p>
            <a:r>
              <a:rPr lang="en-US" sz="2400" b="1" u="sng" dirty="0" smtClean="0">
                <a:solidFill>
                  <a:schemeClr val="bg1"/>
                </a:solidFill>
                <a:latin typeface="Arial Narrow" pitchFamily="34" charset="0"/>
              </a:rPr>
              <a:t>Do the practice exam!</a:t>
            </a:r>
            <a:endParaRPr lang="en-US" sz="2400" b="1" dirty="0" smtClean="0">
              <a:solidFill>
                <a:schemeClr val="bg1"/>
              </a:solidFill>
              <a:latin typeface="Arial Narrow" pitchFamily="34" charset="0"/>
            </a:endParaRPr>
          </a:p>
          <a:p>
            <a:endParaRPr lang="en-US" sz="1500" b="1" dirty="0">
              <a:solidFill>
                <a:schemeClr val="bg1"/>
              </a:solidFill>
              <a:latin typeface="Arial Narrow" pitchFamily="34" charset="0"/>
            </a:endParaRPr>
          </a:p>
          <a:p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  <a:t>Look through my </a:t>
            </a:r>
            <a:r>
              <a:rPr lang="en-US" sz="2400" b="1" u="sng" dirty="0" smtClean="0">
                <a:solidFill>
                  <a:schemeClr val="bg1"/>
                </a:solidFill>
                <a:latin typeface="Arial Narrow" pitchFamily="34" charset="0"/>
              </a:rPr>
              <a:t>PowerPoint presentations</a:t>
            </a: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  <a:t> on </a:t>
            </a: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  <a:t> the website</a:t>
            </a:r>
            <a:endParaRPr lang="en-US" sz="2400" b="1" dirty="0" smtClean="0">
              <a:solidFill>
                <a:schemeClr val="bg1"/>
              </a:solidFill>
              <a:latin typeface="Arial Narrow" pitchFamily="34" charset="0"/>
            </a:endParaRPr>
          </a:p>
          <a:p>
            <a:r>
              <a:rPr lang="en-US" sz="2400" b="1" dirty="0">
                <a:solidFill>
                  <a:schemeClr val="bg1"/>
                </a:solidFill>
                <a:latin typeface="Arial Narrow" pitchFamily="34" charset="0"/>
              </a:rPr>
              <a:t>	</a:t>
            </a:r>
            <a:endParaRPr lang="en-US" sz="1500" b="1" dirty="0">
              <a:solidFill>
                <a:schemeClr val="bg1"/>
              </a:solidFill>
              <a:latin typeface="Arial Narrow" pitchFamily="34" charset="0"/>
            </a:endParaRPr>
          </a:p>
          <a:p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  <a:t>Look through activities you have done in lab</a:t>
            </a:r>
          </a:p>
          <a:p>
            <a:endParaRPr lang="en-US" sz="1500" b="1" dirty="0">
              <a:solidFill>
                <a:schemeClr val="bg1"/>
              </a:solidFill>
              <a:latin typeface="Arial Narrow" pitchFamily="34" charset="0"/>
            </a:endParaRPr>
          </a:p>
          <a:p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  <a:t>Practice writing all equations from </a:t>
            </a:r>
            <a:r>
              <a:rPr lang="en-US" sz="2400" b="1" u="sng" dirty="0" smtClean="0">
                <a:solidFill>
                  <a:schemeClr val="bg1"/>
                </a:solidFill>
                <a:latin typeface="Arial Narrow" pitchFamily="34" charset="0"/>
              </a:rPr>
              <a:t>memory—you will have a sheet of </a:t>
            </a:r>
            <a:r>
              <a:rPr lang="en-US" sz="2400" b="1" u="sng" dirty="0">
                <a:solidFill>
                  <a:schemeClr val="bg1"/>
                </a:solidFill>
                <a:latin typeface="Arial Narrow" pitchFamily="34" charset="0"/>
              </a:rPr>
              <a:t>e</a:t>
            </a:r>
            <a:r>
              <a:rPr lang="en-US" sz="2400" b="1" u="sng" dirty="0" smtClean="0">
                <a:solidFill>
                  <a:schemeClr val="bg1"/>
                </a:solidFill>
                <a:latin typeface="Arial Narrow" pitchFamily="34" charset="0"/>
              </a:rPr>
              <a:t>quations, but you will have to choose which to use and how to rearrange things.</a:t>
            </a:r>
            <a:endParaRPr lang="en-US" sz="2400" b="1" u="sng" dirty="0" smtClean="0">
              <a:solidFill>
                <a:schemeClr val="bg1"/>
              </a:solidFill>
              <a:latin typeface="Arial Narrow" pitchFamily="34" charset="0"/>
            </a:endParaRPr>
          </a:p>
          <a:p>
            <a:endParaRPr lang="en-US" sz="1500" b="1" dirty="0">
              <a:solidFill>
                <a:schemeClr val="bg1"/>
              </a:solidFill>
              <a:latin typeface="Arial Narrow" pitchFamily="34" charset="0"/>
            </a:endParaRPr>
          </a:p>
          <a:p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  <a:t>Practice deriving equations</a:t>
            </a:r>
          </a:p>
          <a:p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  <a:t>	Useful if you forget an equation on the exam</a:t>
            </a:r>
          </a:p>
          <a:p>
            <a:r>
              <a:rPr lang="en-US" sz="2400" b="1" dirty="0">
                <a:solidFill>
                  <a:schemeClr val="bg1"/>
                </a:solidFill>
                <a:latin typeface="Arial Narrow" pitchFamily="34" charset="0"/>
              </a:rPr>
              <a:t>	</a:t>
            </a: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  <a:t>Good practice for really understanding the equations</a:t>
            </a:r>
          </a:p>
          <a:p>
            <a:endParaRPr lang="en-US" sz="1500" b="1" dirty="0">
              <a:solidFill>
                <a:schemeClr val="bg1"/>
              </a:solidFill>
              <a:latin typeface="Arial Narrow" pitchFamily="34" charset="0"/>
            </a:endParaRPr>
          </a:p>
          <a:p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  <a:t>Remember </a:t>
            </a:r>
            <a:r>
              <a:rPr lang="en-US" sz="2400" b="1" dirty="0">
                <a:solidFill>
                  <a:schemeClr val="bg1"/>
                </a:solidFill>
                <a:latin typeface="Arial Narrow" pitchFamily="34" charset="0"/>
              </a:rPr>
              <a:t>to study </a:t>
            </a: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  <a:t>units for equations</a:t>
            </a:r>
          </a:p>
        </p:txBody>
      </p:sp>
    </p:spTree>
    <p:extLst>
      <p:ext uri="{BB962C8B-B14F-4D97-AF65-F5344CB8AC3E}">
        <p14:creationId xmlns:p14="http://schemas.microsoft.com/office/powerpoint/2010/main" val="6970264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8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8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1000" y="1061621"/>
            <a:ext cx="8382000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u="sng" dirty="0" smtClean="0">
                <a:solidFill>
                  <a:srgbClr val="FFFF00"/>
                </a:solidFill>
                <a:latin typeface="Arial Narrow" pitchFamily="34" charset="0"/>
              </a:rPr>
              <a:t>New focus</a:t>
            </a:r>
            <a:r>
              <a:rPr lang="en-US" sz="2400" b="1" dirty="0" smtClean="0">
                <a:solidFill>
                  <a:srgbClr val="FFFF00"/>
                </a:solidFill>
                <a:latin typeface="Arial Narrow" pitchFamily="34" charset="0"/>
              </a:rPr>
              <a:t>: Making population growth models more realistic</a:t>
            </a:r>
          </a:p>
          <a:p>
            <a:endParaRPr lang="en-US" sz="2400" b="1" dirty="0">
              <a:solidFill>
                <a:schemeClr val="bg1"/>
              </a:solidFill>
              <a:latin typeface="Arial Narrow" pitchFamily="34" charset="0"/>
            </a:endParaRPr>
          </a:p>
          <a:p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  <a:t>Previous classes:	We worked with </a:t>
            </a:r>
            <a:r>
              <a:rPr lang="en-US" sz="2400" b="1" u="sng" dirty="0" smtClean="0">
                <a:solidFill>
                  <a:schemeClr val="bg1"/>
                </a:solidFill>
                <a:latin typeface="Arial Narrow" pitchFamily="34" charset="0"/>
              </a:rPr>
              <a:t>deterministic</a:t>
            </a: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  <a:t> models</a:t>
            </a:r>
          </a:p>
          <a:p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  <a:t>Today:			Introduce </a:t>
            </a:r>
            <a:r>
              <a:rPr lang="en-US" sz="2400" b="1" u="sng" dirty="0" smtClean="0">
                <a:solidFill>
                  <a:schemeClr val="bg1"/>
                </a:solidFill>
                <a:latin typeface="Arial Narrow" pitchFamily="34" charset="0"/>
              </a:rPr>
              <a:t>stochastic</a:t>
            </a: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  <a:t> models</a:t>
            </a:r>
          </a:p>
          <a:p>
            <a:endParaRPr lang="en-US" sz="2400" b="1" dirty="0">
              <a:solidFill>
                <a:schemeClr val="bg1"/>
              </a:solidFill>
              <a:latin typeface="Arial Narrow" pitchFamily="34" charset="0"/>
            </a:endParaRPr>
          </a:p>
          <a:p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  <a:t>Objective for </a:t>
            </a:r>
            <a:r>
              <a:rPr lang="en-US" sz="2400" b="1" u="sng" dirty="0" smtClean="0">
                <a:solidFill>
                  <a:schemeClr val="bg1"/>
                </a:solidFill>
                <a:latin typeface="Arial Narrow" pitchFamily="34" charset="0"/>
              </a:rPr>
              <a:t>Today</a:t>
            </a: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  <a:t>:</a:t>
            </a:r>
          </a:p>
          <a:p>
            <a:r>
              <a:rPr lang="en-US" sz="2400" b="1" dirty="0">
                <a:solidFill>
                  <a:schemeClr val="bg1"/>
                </a:solidFill>
                <a:latin typeface="Arial Narrow" pitchFamily="34" charset="0"/>
              </a:rPr>
              <a:t>	</a:t>
            </a: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  <a:t>Introduce the concept of </a:t>
            </a:r>
            <a:r>
              <a:rPr lang="en-US" sz="2400" b="1" dirty="0" smtClean="0">
                <a:solidFill>
                  <a:srgbClr val="FFFF00"/>
                </a:solidFill>
                <a:latin typeface="Arial Narrow" pitchFamily="34" charset="0"/>
              </a:rPr>
              <a:t>stochastic variation</a:t>
            </a:r>
          </a:p>
          <a:p>
            <a:r>
              <a:rPr lang="en-US" sz="2400" b="1" dirty="0">
                <a:solidFill>
                  <a:schemeClr val="bg1"/>
                </a:solidFill>
                <a:latin typeface="Arial Narrow" pitchFamily="34" charset="0"/>
              </a:rPr>
              <a:t>	</a:t>
            </a: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  <a:t>Discuss </a:t>
            </a:r>
            <a:r>
              <a:rPr lang="en-US" sz="2400" b="1" dirty="0" smtClean="0">
                <a:solidFill>
                  <a:srgbClr val="FFFF00"/>
                </a:solidFill>
                <a:latin typeface="Arial Narrow" pitchFamily="34" charset="0"/>
              </a:rPr>
              <a:t>demographic</a:t>
            </a: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  <a:t> stochasticity</a:t>
            </a:r>
          </a:p>
          <a:p>
            <a:endParaRPr lang="en-US" sz="2400" b="1" dirty="0">
              <a:solidFill>
                <a:schemeClr val="bg1"/>
              </a:solidFill>
              <a:latin typeface="Arial Narrow" pitchFamily="34" charset="0"/>
            </a:endParaRPr>
          </a:p>
          <a:p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  <a:t>Objective for </a:t>
            </a:r>
            <a:r>
              <a:rPr lang="en-US" sz="2400" b="1" u="sng" dirty="0" smtClean="0">
                <a:solidFill>
                  <a:schemeClr val="bg1"/>
                </a:solidFill>
                <a:latin typeface="Arial Narrow" pitchFamily="34" charset="0"/>
              </a:rPr>
              <a:t>Next Monday</a:t>
            </a: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  <a:t>:</a:t>
            </a:r>
            <a:endParaRPr lang="en-US" sz="2400" b="1" dirty="0" smtClean="0">
              <a:solidFill>
                <a:schemeClr val="bg1"/>
              </a:solidFill>
              <a:latin typeface="Arial Narrow" pitchFamily="34" charset="0"/>
            </a:endParaRPr>
          </a:p>
          <a:p>
            <a:r>
              <a:rPr lang="en-US" sz="2400" b="1" dirty="0">
                <a:solidFill>
                  <a:schemeClr val="bg1"/>
                </a:solidFill>
                <a:latin typeface="Arial Narrow" pitchFamily="34" charset="0"/>
              </a:rPr>
              <a:t>	</a:t>
            </a: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  <a:t>Discuss </a:t>
            </a:r>
            <a:r>
              <a:rPr lang="en-US" sz="2400" b="1" dirty="0" smtClean="0">
                <a:solidFill>
                  <a:srgbClr val="FFFF00"/>
                </a:solidFill>
                <a:latin typeface="Arial Narrow" pitchFamily="34" charset="0"/>
              </a:rPr>
              <a:t>environmental</a:t>
            </a: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  <a:t> stochasticity</a:t>
            </a:r>
          </a:p>
          <a:p>
            <a:r>
              <a:rPr lang="en-US" sz="2400" b="1" dirty="0">
                <a:solidFill>
                  <a:schemeClr val="bg1"/>
                </a:solidFill>
                <a:latin typeface="Arial Narrow" pitchFamily="34" charset="0"/>
              </a:rPr>
              <a:t>	</a:t>
            </a:r>
          </a:p>
          <a:p>
            <a:r>
              <a:rPr lang="en-US" sz="2400" b="1" u="sng" dirty="0" smtClean="0">
                <a:solidFill>
                  <a:schemeClr val="bg1"/>
                </a:solidFill>
                <a:latin typeface="Arial Narrow" pitchFamily="34" charset="0"/>
              </a:rPr>
              <a:t>Text </a:t>
            </a:r>
            <a:r>
              <a:rPr lang="en-US" sz="2200" b="1" u="sng" dirty="0" smtClean="0">
                <a:solidFill>
                  <a:schemeClr val="bg1"/>
                </a:solidFill>
                <a:latin typeface="Arial Narrow" pitchFamily="34" charset="0"/>
              </a:rPr>
              <a:t>(optional reading)</a:t>
            </a: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  <a:t>:</a:t>
            </a:r>
          </a:p>
          <a:p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  <a:t>Chapter 2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72664" y="107732"/>
            <a:ext cx="774086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b="1" dirty="0" smtClean="0">
                <a:solidFill>
                  <a:schemeClr val="bg1"/>
                </a:solidFill>
                <a:latin typeface="Arial Narrow" pitchFamily="34" charset="0"/>
              </a:rPr>
              <a:t>Outline for Today</a:t>
            </a:r>
            <a:endParaRPr lang="en-US" sz="3000" b="1" dirty="0">
              <a:solidFill>
                <a:schemeClr val="bg1"/>
              </a:solidFill>
              <a:latin typeface="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995086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1000" y="1061621"/>
            <a:ext cx="8382000" cy="1046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b="1" dirty="0" smtClean="0">
                <a:solidFill>
                  <a:schemeClr val="bg1"/>
                </a:solidFill>
                <a:latin typeface="Arial Narrow" pitchFamily="34" charset="0"/>
              </a:rPr>
              <a:t>So far we have worked with </a:t>
            </a:r>
            <a:r>
              <a:rPr lang="en-US" sz="2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deterministic</a:t>
            </a:r>
            <a:r>
              <a:rPr lang="en-US" sz="2200" b="1" dirty="0" smtClean="0">
                <a:solidFill>
                  <a:schemeClr val="bg1"/>
                </a:solidFill>
                <a:latin typeface="Arial Narrow" pitchFamily="34" charset="0"/>
              </a:rPr>
              <a:t> models</a:t>
            </a:r>
          </a:p>
          <a:p>
            <a:pPr algn="ctr"/>
            <a:r>
              <a:rPr lang="en-US" sz="2200" b="1" dirty="0" smtClean="0">
                <a:solidFill>
                  <a:schemeClr val="bg1"/>
                </a:solidFill>
                <a:latin typeface="Arial Narrow" pitchFamily="34" charset="0"/>
              </a:rPr>
              <a:t>Our calculations of future population size (</a:t>
            </a:r>
            <a:r>
              <a:rPr lang="en-US" sz="2200" b="1" dirty="0" err="1" smtClean="0">
                <a:solidFill>
                  <a:schemeClr val="accent5">
                    <a:lumMod val="40000"/>
                    <a:lumOff val="60000"/>
                  </a:schemeClr>
                </a:solidFill>
                <a:latin typeface="+mj-lt"/>
              </a:rPr>
              <a:t>N</a:t>
            </a:r>
            <a:r>
              <a:rPr lang="en-US" sz="2200" b="1" baseline="-25000" dirty="0" err="1" smtClean="0">
                <a:solidFill>
                  <a:schemeClr val="accent5">
                    <a:lumMod val="40000"/>
                    <a:lumOff val="60000"/>
                  </a:schemeClr>
                </a:solidFill>
                <a:latin typeface="+mj-lt"/>
              </a:rPr>
              <a:t>t</a:t>
            </a:r>
            <a:r>
              <a:rPr lang="en-US" sz="2200" b="1" dirty="0" smtClean="0">
                <a:solidFill>
                  <a:schemeClr val="bg1"/>
                </a:solidFill>
                <a:latin typeface="Arial Narrow" pitchFamily="34" charset="0"/>
              </a:rPr>
              <a:t>) were made without </a:t>
            </a:r>
            <a:r>
              <a:rPr lang="en-US" sz="2200" b="1" u="sng" dirty="0" smtClean="0">
                <a:solidFill>
                  <a:schemeClr val="bg1"/>
                </a:solidFill>
                <a:latin typeface="Arial Narrow" pitchFamily="34" charset="0"/>
              </a:rPr>
              <a:t>error</a:t>
            </a:r>
          </a:p>
          <a:p>
            <a:pPr algn="ctr"/>
            <a:r>
              <a:rPr lang="en-US" b="1" dirty="0">
                <a:solidFill>
                  <a:schemeClr val="bg1"/>
                </a:solidFill>
                <a:latin typeface="Arial Narrow" pitchFamily="34" charset="0"/>
              </a:rPr>
              <a:t>(“error” as in variation  / statistics, not mistakes</a:t>
            </a:r>
            <a:r>
              <a:rPr lang="en-US" b="1" dirty="0" smtClean="0">
                <a:solidFill>
                  <a:schemeClr val="bg1"/>
                </a:solidFill>
                <a:latin typeface="Arial Narrow" pitchFamily="34" charset="0"/>
              </a:rPr>
              <a:t>)</a:t>
            </a:r>
            <a:endParaRPr lang="en-US" b="1" dirty="0">
              <a:solidFill>
                <a:schemeClr val="bg1"/>
              </a:solidFill>
              <a:latin typeface="Arial Narrow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72664" y="107732"/>
            <a:ext cx="774086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b="1" dirty="0" smtClean="0">
                <a:solidFill>
                  <a:schemeClr val="bg1"/>
                </a:solidFill>
                <a:latin typeface="Arial Narrow" pitchFamily="34" charset="0"/>
              </a:rPr>
              <a:t>Deterministic Models</a:t>
            </a:r>
            <a:endParaRPr lang="en-US" sz="3000" b="1" dirty="0">
              <a:solidFill>
                <a:schemeClr val="bg1"/>
              </a:solidFill>
              <a:latin typeface="Arial Narrow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88556" y="3810000"/>
            <a:ext cx="83820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b="1" dirty="0" smtClean="0">
                <a:solidFill>
                  <a:schemeClr val="bg1"/>
                </a:solidFill>
                <a:latin typeface="Arial Narrow" pitchFamily="34" charset="0"/>
              </a:rPr>
              <a:t>Do we really expect </a:t>
            </a:r>
            <a:r>
              <a:rPr lang="en-US" sz="2200" b="1" dirty="0" smtClean="0">
                <a:solidFill>
                  <a:srgbClr val="FFFF00"/>
                </a:solidFill>
                <a:latin typeface="Arial Narrow" pitchFamily="34" charset="0"/>
              </a:rPr>
              <a:t>exactly</a:t>
            </a:r>
            <a:r>
              <a:rPr lang="en-US" sz="2200" b="1" dirty="0" smtClean="0">
                <a:solidFill>
                  <a:schemeClr val="bg1"/>
                </a:solidFill>
                <a:latin typeface="Arial Narrow" pitchFamily="34" charset="0"/>
              </a:rPr>
              <a:t> 2,067 muskox in 10 years?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609600" y="2083301"/>
            <a:ext cx="7808103" cy="1296794"/>
            <a:chOff x="609600" y="2083301"/>
            <a:chExt cx="7808103" cy="1296794"/>
          </a:xfrm>
        </p:grpSpPr>
        <p:sp>
          <p:nvSpPr>
            <p:cNvPr id="5" name="Rectangle 4"/>
            <p:cNvSpPr/>
            <p:nvPr/>
          </p:nvSpPr>
          <p:spPr>
            <a:xfrm>
              <a:off x="730831" y="2762740"/>
              <a:ext cx="1510138" cy="47705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ctr"/>
              <a:r>
                <a:rPr lang="en-US" sz="2500" b="1" dirty="0" err="1" smtClean="0">
                  <a:solidFill>
                    <a:schemeClr val="accent5">
                      <a:lumMod val="40000"/>
                      <a:lumOff val="60000"/>
                    </a:schemeClr>
                  </a:solidFill>
                  <a:latin typeface="+mj-lt"/>
                </a:rPr>
                <a:t>N</a:t>
              </a:r>
              <a:r>
                <a:rPr lang="en-US" sz="2500" b="1" baseline="-25000" dirty="0" err="1">
                  <a:solidFill>
                    <a:schemeClr val="accent5">
                      <a:lumMod val="40000"/>
                      <a:lumOff val="60000"/>
                    </a:schemeClr>
                  </a:solidFill>
                  <a:latin typeface="+mj-lt"/>
                </a:rPr>
                <a:t>t</a:t>
              </a:r>
              <a:r>
                <a:rPr lang="en-US" sz="2500" b="1" dirty="0" smtClean="0">
                  <a:solidFill>
                    <a:schemeClr val="accent5">
                      <a:lumMod val="40000"/>
                      <a:lumOff val="60000"/>
                    </a:schemeClr>
                  </a:solidFill>
                  <a:latin typeface="+mj-lt"/>
                </a:rPr>
                <a:t> = </a:t>
              </a:r>
              <a:r>
                <a:rPr lang="en-US" sz="2500" b="1" dirty="0" smtClean="0">
                  <a:solidFill>
                    <a:schemeClr val="accent5">
                      <a:lumMod val="40000"/>
                      <a:lumOff val="60000"/>
                    </a:schemeClr>
                  </a:solidFill>
                </a:rPr>
                <a:t>N</a:t>
              </a:r>
              <a:r>
                <a:rPr lang="en-US" sz="2500" b="1" baseline="-25000" dirty="0" smtClean="0">
                  <a:solidFill>
                    <a:schemeClr val="accent5">
                      <a:lumMod val="40000"/>
                      <a:lumOff val="60000"/>
                    </a:schemeClr>
                  </a:solidFill>
                </a:rPr>
                <a:t>0 </a:t>
              </a:r>
              <a:r>
                <a:rPr lang="el-GR" sz="2500" b="1" dirty="0" smtClean="0">
                  <a:solidFill>
                    <a:schemeClr val="accent5">
                      <a:lumMod val="40000"/>
                      <a:lumOff val="60000"/>
                    </a:schemeClr>
                  </a:solidFill>
                </a:rPr>
                <a:t>λ</a:t>
              </a:r>
              <a:r>
                <a:rPr lang="en-US" sz="2500" b="1" baseline="30000" dirty="0" smtClean="0">
                  <a:solidFill>
                    <a:schemeClr val="accent5">
                      <a:lumMod val="40000"/>
                      <a:lumOff val="60000"/>
                    </a:schemeClr>
                  </a:solidFill>
                </a:rPr>
                <a:t>t</a:t>
              </a:r>
              <a:endParaRPr lang="en-US" sz="2500" b="1" baseline="30000" dirty="0" smtClean="0">
                <a:solidFill>
                  <a:schemeClr val="accent5">
                    <a:lumMod val="40000"/>
                    <a:lumOff val="60000"/>
                  </a:schemeClr>
                </a:solidFill>
                <a:latin typeface="+mj-lt"/>
              </a:endParaRPr>
            </a:p>
          </p:txBody>
        </p:sp>
        <p:sp>
          <p:nvSpPr>
            <p:cNvPr id="8" name="Rectangle 7"/>
            <p:cNvSpPr/>
            <p:nvPr/>
          </p:nvSpPr>
          <p:spPr>
            <a:xfrm>
              <a:off x="2827542" y="2133600"/>
              <a:ext cx="2613827" cy="124649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/>
              <a:r>
                <a:rPr lang="en-US" sz="2500" b="1" dirty="0" smtClean="0">
                  <a:solidFill>
                    <a:schemeClr val="accent5">
                      <a:lumMod val="40000"/>
                      <a:lumOff val="60000"/>
                    </a:schemeClr>
                  </a:solidFill>
                </a:rPr>
                <a:t>N</a:t>
              </a:r>
              <a:r>
                <a:rPr lang="en-US" sz="2500" b="1" baseline="-25000" dirty="0" smtClean="0">
                  <a:solidFill>
                    <a:schemeClr val="accent5">
                      <a:lumMod val="40000"/>
                      <a:lumOff val="60000"/>
                    </a:schemeClr>
                  </a:solidFill>
                </a:rPr>
                <a:t>0 </a:t>
              </a:r>
              <a:r>
                <a:rPr lang="en-US" sz="2500" b="1" dirty="0" smtClean="0">
                  <a:solidFill>
                    <a:schemeClr val="accent5">
                      <a:lumMod val="40000"/>
                      <a:lumOff val="60000"/>
                    </a:schemeClr>
                  </a:solidFill>
                </a:rPr>
                <a:t>= 511 muskox</a:t>
              </a:r>
            </a:p>
            <a:p>
              <a:r>
                <a:rPr lang="el-GR" sz="2500" b="1" dirty="0">
                  <a:solidFill>
                    <a:schemeClr val="accent5">
                      <a:lumMod val="40000"/>
                      <a:lumOff val="60000"/>
                    </a:schemeClr>
                  </a:solidFill>
                </a:rPr>
                <a:t>λ</a:t>
              </a:r>
              <a:r>
                <a:rPr lang="en-US" sz="2500" b="1" dirty="0">
                  <a:solidFill>
                    <a:schemeClr val="accent5">
                      <a:lumMod val="40000"/>
                      <a:lumOff val="60000"/>
                    </a:schemeClr>
                  </a:solidFill>
                </a:rPr>
                <a:t> = </a:t>
              </a:r>
              <a:r>
                <a:rPr lang="en-US" sz="2500" b="1" dirty="0" smtClean="0">
                  <a:solidFill>
                    <a:schemeClr val="accent5">
                      <a:lumMod val="40000"/>
                      <a:lumOff val="60000"/>
                    </a:schemeClr>
                  </a:solidFill>
                </a:rPr>
                <a:t>1.15</a:t>
              </a:r>
            </a:p>
            <a:p>
              <a:pPr lvl="0"/>
              <a:r>
                <a:rPr lang="en-US" sz="2500" b="1" dirty="0">
                  <a:solidFill>
                    <a:schemeClr val="accent5">
                      <a:lumMod val="40000"/>
                      <a:lumOff val="60000"/>
                    </a:schemeClr>
                  </a:solidFill>
                </a:rPr>
                <a:t>t = </a:t>
              </a:r>
              <a:r>
                <a:rPr lang="en-US" sz="2500" b="1" dirty="0" smtClean="0">
                  <a:solidFill>
                    <a:schemeClr val="accent5">
                      <a:lumMod val="40000"/>
                      <a:lumOff val="60000"/>
                    </a:schemeClr>
                  </a:solidFill>
                </a:rPr>
                <a:t>10 years</a:t>
              </a:r>
              <a:endParaRPr lang="en-US" sz="2500" b="1" baseline="30000" dirty="0">
                <a:solidFill>
                  <a:schemeClr val="accent5">
                    <a:lumMod val="40000"/>
                    <a:lumOff val="60000"/>
                  </a:schemeClr>
                </a:solidFill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5212769" y="2312313"/>
              <a:ext cx="3204934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200" b="1" dirty="0" smtClean="0">
                  <a:solidFill>
                    <a:schemeClr val="bg1"/>
                  </a:solidFill>
                  <a:latin typeface="Arial Narrow" pitchFamily="34" charset="0"/>
                </a:rPr>
                <a:t>Calculated EXACTLY:</a:t>
              </a:r>
            </a:p>
          </p:txBody>
        </p:sp>
        <p:sp>
          <p:nvSpPr>
            <p:cNvPr id="14" name="Rectangle 13"/>
            <p:cNvSpPr/>
            <p:nvPr/>
          </p:nvSpPr>
          <p:spPr>
            <a:xfrm>
              <a:off x="5562237" y="2647146"/>
              <a:ext cx="2622332" cy="47705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/>
              <a:r>
                <a:rPr lang="en-US" sz="2500" b="1" dirty="0" err="1" smtClean="0">
                  <a:solidFill>
                    <a:schemeClr val="accent5">
                      <a:lumMod val="40000"/>
                      <a:lumOff val="60000"/>
                    </a:schemeClr>
                  </a:solidFill>
                </a:rPr>
                <a:t>N</a:t>
              </a:r>
              <a:r>
                <a:rPr lang="en-US" sz="2500" b="1" baseline="-25000" dirty="0" err="1">
                  <a:solidFill>
                    <a:schemeClr val="accent5">
                      <a:lumMod val="40000"/>
                      <a:lumOff val="60000"/>
                    </a:schemeClr>
                  </a:solidFill>
                </a:rPr>
                <a:t>t</a:t>
              </a:r>
              <a:r>
                <a:rPr lang="en-US" sz="2500" b="1" baseline="-25000" dirty="0" smtClean="0">
                  <a:solidFill>
                    <a:schemeClr val="accent5">
                      <a:lumMod val="40000"/>
                      <a:lumOff val="60000"/>
                    </a:schemeClr>
                  </a:solidFill>
                </a:rPr>
                <a:t> </a:t>
              </a:r>
              <a:r>
                <a:rPr lang="en-US" sz="2500" b="1" dirty="0" smtClean="0">
                  <a:solidFill>
                    <a:schemeClr val="accent5">
                      <a:lumMod val="40000"/>
                      <a:lumOff val="60000"/>
                    </a:schemeClr>
                  </a:solidFill>
                </a:rPr>
                <a:t>= 2,067 muskox  </a:t>
              </a:r>
              <a:endParaRPr lang="en-US" sz="2500" b="1" baseline="30000" dirty="0" smtClean="0">
                <a:solidFill>
                  <a:schemeClr val="accent5">
                    <a:lumMod val="40000"/>
                    <a:lumOff val="60000"/>
                  </a:schemeClr>
                </a:solidFill>
                <a:latin typeface="+mj-lt"/>
              </a:endParaRPr>
            </a:p>
          </p:txBody>
        </p:sp>
        <p:sp>
          <p:nvSpPr>
            <p:cNvPr id="15" name="Rectangle 14"/>
            <p:cNvSpPr/>
            <p:nvPr/>
          </p:nvSpPr>
          <p:spPr>
            <a:xfrm>
              <a:off x="609600" y="2743200"/>
              <a:ext cx="1752600" cy="562302"/>
            </a:xfrm>
            <a:prstGeom prst="rect">
              <a:avLst/>
            </a:prstGeom>
            <a:noFill/>
            <a:ln w="28575">
              <a:solidFill>
                <a:schemeClr val="accent5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3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1965" b="96758" l="4688" r="9225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11354" y="2083301"/>
              <a:ext cx="1156933" cy="736099"/>
            </a:xfrm>
            <a:prstGeom prst="rect">
              <a:avLst/>
            </a:prstGeom>
          </p:spPr>
        </p:pic>
      </p:grpSp>
      <p:sp>
        <p:nvSpPr>
          <p:cNvPr id="16" name="TextBox 15"/>
          <p:cNvSpPr txBox="1"/>
          <p:nvPr/>
        </p:nvSpPr>
        <p:spPr>
          <a:xfrm>
            <a:off x="152400" y="4445913"/>
            <a:ext cx="8839200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/>
              <a:buChar char="à"/>
            </a:pPr>
            <a:r>
              <a:rPr lang="en-US" sz="2200" b="1" dirty="0" smtClean="0">
                <a:solidFill>
                  <a:schemeClr val="bg1"/>
                </a:solidFill>
                <a:latin typeface="Arial Narrow" pitchFamily="34" charset="0"/>
                <a:sym typeface="Wingdings" pitchFamily="2" charset="2"/>
              </a:rPr>
              <a:t>Probably not…</a:t>
            </a:r>
          </a:p>
          <a:p>
            <a:endParaRPr lang="en-US" sz="1000" b="1" dirty="0" smtClean="0">
              <a:solidFill>
                <a:schemeClr val="bg1"/>
              </a:solidFill>
              <a:latin typeface="Arial Narrow" pitchFamily="34" charset="0"/>
              <a:sym typeface="Wingdings" pitchFamily="2" charset="2"/>
            </a:endParaRPr>
          </a:p>
          <a:p>
            <a:pPr lvl="1"/>
            <a:r>
              <a:rPr lang="en-US" sz="2200" b="1" dirty="0" smtClean="0">
                <a:solidFill>
                  <a:srgbClr val="FFFF00"/>
                </a:solidFill>
                <a:latin typeface="Arial Narrow" pitchFamily="34" charset="0"/>
                <a:sym typeface="Wingdings" pitchFamily="2" charset="2"/>
              </a:rPr>
              <a:t>Ecology</a:t>
            </a:r>
            <a:r>
              <a:rPr lang="en-US" sz="2200" b="1" dirty="0" smtClean="0">
                <a:solidFill>
                  <a:schemeClr val="bg1"/>
                </a:solidFill>
                <a:latin typeface="Arial Narrow" pitchFamily="34" charset="0"/>
                <a:sym typeface="Wingdings" pitchFamily="2" charset="2"/>
              </a:rPr>
              <a:t> may make us think 2,067 muskox is too many for Nunivak Island </a:t>
            </a:r>
          </a:p>
          <a:p>
            <a:pPr lvl="1"/>
            <a:r>
              <a:rPr lang="en-US" sz="2200" b="1" dirty="0" smtClean="0">
                <a:solidFill>
                  <a:schemeClr val="bg1"/>
                </a:solidFill>
                <a:latin typeface="Arial Narrow" pitchFamily="34" charset="0"/>
                <a:sym typeface="Wingdings" pitchFamily="2" charset="2"/>
              </a:rPr>
              <a:t>	e.g., perhaps carrying capacity is reached below 2,067 individuals</a:t>
            </a:r>
          </a:p>
          <a:p>
            <a:pPr lvl="1"/>
            <a:endParaRPr lang="en-US" sz="1000" b="1" dirty="0" smtClean="0">
              <a:solidFill>
                <a:schemeClr val="bg1"/>
              </a:solidFill>
              <a:latin typeface="Arial Narrow" pitchFamily="34" charset="0"/>
              <a:sym typeface="Wingdings" pitchFamily="2" charset="2"/>
            </a:endParaRPr>
          </a:p>
          <a:p>
            <a:pPr lvl="1"/>
            <a:r>
              <a:rPr lang="en-US" sz="2200" b="1" dirty="0" smtClean="0">
                <a:solidFill>
                  <a:srgbClr val="FFFF00"/>
                </a:solidFill>
                <a:latin typeface="Arial Narrow" pitchFamily="34" charset="0"/>
                <a:sym typeface="Wingdings" pitchFamily="2" charset="2"/>
              </a:rPr>
              <a:t>Intuition</a:t>
            </a:r>
            <a:r>
              <a:rPr lang="en-US" sz="2200" b="1" dirty="0" smtClean="0">
                <a:solidFill>
                  <a:schemeClr val="bg1"/>
                </a:solidFill>
                <a:latin typeface="Arial Narrow" pitchFamily="34" charset="0"/>
                <a:sym typeface="Wingdings" pitchFamily="2" charset="2"/>
              </a:rPr>
              <a:t> tells us predictions are typically not perfect</a:t>
            </a:r>
          </a:p>
          <a:p>
            <a:pPr lvl="1"/>
            <a:r>
              <a:rPr lang="en-US" sz="2200" b="1" dirty="0" smtClean="0">
                <a:solidFill>
                  <a:schemeClr val="bg1"/>
                </a:solidFill>
                <a:latin typeface="Arial Narrow" pitchFamily="34" charset="0"/>
                <a:sym typeface="Wingdings" pitchFamily="2" charset="2"/>
              </a:rPr>
              <a:t>	e.g., perhaps an important environmental change might occur</a:t>
            </a:r>
            <a:endParaRPr lang="en-US" sz="2200" b="1" dirty="0" smtClean="0">
              <a:solidFill>
                <a:schemeClr val="bg1"/>
              </a:solidFill>
              <a:latin typeface="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691398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1000" y="1061621"/>
            <a:ext cx="8382000" cy="1046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b="1" dirty="0" smtClean="0">
                <a:solidFill>
                  <a:schemeClr val="bg1"/>
                </a:solidFill>
                <a:latin typeface="Arial Narrow" pitchFamily="34" charset="0"/>
              </a:rPr>
              <a:t>So far we have worked with </a:t>
            </a:r>
            <a:r>
              <a:rPr lang="en-US" sz="2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deterministic</a:t>
            </a:r>
            <a:r>
              <a:rPr lang="en-US" sz="2200" b="1" dirty="0" smtClean="0">
                <a:solidFill>
                  <a:schemeClr val="bg1"/>
                </a:solidFill>
                <a:latin typeface="Arial Narrow" pitchFamily="34" charset="0"/>
              </a:rPr>
              <a:t> models</a:t>
            </a:r>
          </a:p>
          <a:p>
            <a:pPr algn="ctr"/>
            <a:r>
              <a:rPr lang="en-US" sz="2200" b="1" dirty="0" smtClean="0">
                <a:solidFill>
                  <a:schemeClr val="bg1"/>
                </a:solidFill>
                <a:latin typeface="Arial Narrow" pitchFamily="34" charset="0"/>
              </a:rPr>
              <a:t>Our calculations of future population size (</a:t>
            </a:r>
            <a:r>
              <a:rPr lang="en-US" sz="2200" b="1" dirty="0" err="1" smtClean="0">
                <a:solidFill>
                  <a:schemeClr val="accent5">
                    <a:lumMod val="40000"/>
                    <a:lumOff val="60000"/>
                  </a:schemeClr>
                </a:solidFill>
                <a:latin typeface="+mj-lt"/>
              </a:rPr>
              <a:t>N</a:t>
            </a:r>
            <a:r>
              <a:rPr lang="en-US" sz="2200" b="1" baseline="-25000" dirty="0" err="1" smtClean="0">
                <a:solidFill>
                  <a:schemeClr val="accent5">
                    <a:lumMod val="40000"/>
                    <a:lumOff val="60000"/>
                  </a:schemeClr>
                </a:solidFill>
                <a:latin typeface="+mj-lt"/>
              </a:rPr>
              <a:t>t</a:t>
            </a:r>
            <a:r>
              <a:rPr lang="en-US" sz="2200" b="1" dirty="0" smtClean="0">
                <a:solidFill>
                  <a:schemeClr val="bg1"/>
                </a:solidFill>
                <a:latin typeface="Arial Narrow" pitchFamily="34" charset="0"/>
              </a:rPr>
              <a:t>) were made without </a:t>
            </a:r>
            <a:r>
              <a:rPr lang="en-US" sz="2200" b="1" u="sng" dirty="0" smtClean="0">
                <a:solidFill>
                  <a:schemeClr val="bg1"/>
                </a:solidFill>
                <a:latin typeface="Arial Narrow" pitchFamily="34" charset="0"/>
              </a:rPr>
              <a:t>error</a:t>
            </a:r>
          </a:p>
          <a:p>
            <a:pPr algn="ctr"/>
            <a:r>
              <a:rPr lang="en-US" b="1" dirty="0">
                <a:solidFill>
                  <a:schemeClr val="bg1"/>
                </a:solidFill>
                <a:latin typeface="Arial Narrow" pitchFamily="34" charset="0"/>
              </a:rPr>
              <a:t>(“error” as in variation  / statistics, not mistakes</a:t>
            </a:r>
            <a:r>
              <a:rPr lang="en-US" b="1" dirty="0" smtClean="0">
                <a:solidFill>
                  <a:schemeClr val="bg1"/>
                </a:solidFill>
                <a:latin typeface="Arial Narrow" pitchFamily="34" charset="0"/>
              </a:rPr>
              <a:t>)</a:t>
            </a:r>
            <a:endParaRPr lang="en-US" b="1" dirty="0">
              <a:solidFill>
                <a:schemeClr val="bg1"/>
              </a:solidFill>
              <a:latin typeface="Arial Narrow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72664" y="107732"/>
            <a:ext cx="774086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b="1" dirty="0" smtClean="0">
                <a:solidFill>
                  <a:schemeClr val="bg1"/>
                </a:solidFill>
                <a:latin typeface="Arial Narrow" pitchFamily="34" charset="0"/>
              </a:rPr>
              <a:t>Deterministic Models</a:t>
            </a:r>
            <a:endParaRPr lang="en-US" sz="3000" b="1" dirty="0">
              <a:solidFill>
                <a:schemeClr val="bg1"/>
              </a:solidFill>
              <a:latin typeface="Arial Narrow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88556" y="3810000"/>
            <a:ext cx="83820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b="1" dirty="0" smtClean="0">
                <a:solidFill>
                  <a:schemeClr val="bg1"/>
                </a:solidFill>
                <a:latin typeface="Arial Narrow" pitchFamily="34" charset="0"/>
              </a:rPr>
              <a:t>Do we really expect </a:t>
            </a:r>
            <a:r>
              <a:rPr lang="en-US" sz="2200" b="1" dirty="0" smtClean="0">
                <a:solidFill>
                  <a:srgbClr val="FFFF00"/>
                </a:solidFill>
                <a:latin typeface="Arial Narrow" pitchFamily="34" charset="0"/>
              </a:rPr>
              <a:t>exactly</a:t>
            </a:r>
            <a:r>
              <a:rPr lang="en-US" sz="2200" b="1" dirty="0" smtClean="0">
                <a:solidFill>
                  <a:schemeClr val="bg1"/>
                </a:solidFill>
                <a:latin typeface="Arial Narrow" pitchFamily="34" charset="0"/>
              </a:rPr>
              <a:t> 2,067 muskox in 10 years?</a:t>
            </a:r>
          </a:p>
        </p:txBody>
      </p:sp>
      <p:sp>
        <p:nvSpPr>
          <p:cNvPr id="19" name="Rectangle 18"/>
          <p:cNvSpPr/>
          <p:nvPr/>
        </p:nvSpPr>
        <p:spPr>
          <a:xfrm>
            <a:off x="381061" y="4419600"/>
            <a:ext cx="8465756" cy="208613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57150">
            <a:solidFill>
              <a:schemeClr val="accent5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395990" y="4660232"/>
            <a:ext cx="8382000" cy="16773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b="1" dirty="0" smtClean="0">
                <a:latin typeface="Arial Narrow" pitchFamily="34" charset="0"/>
              </a:rPr>
              <a:t>Deterministic models make predictions without </a:t>
            </a:r>
            <a:r>
              <a:rPr lang="en-US" sz="2200" b="1" u="sng" dirty="0" smtClean="0">
                <a:latin typeface="Arial Narrow" pitchFamily="34" charset="0"/>
              </a:rPr>
              <a:t>error</a:t>
            </a:r>
            <a:r>
              <a:rPr lang="en-US" sz="2200" b="1" dirty="0" smtClean="0">
                <a:latin typeface="Arial Narrow" pitchFamily="34" charset="0"/>
              </a:rPr>
              <a:t> (no uncertainty)</a:t>
            </a:r>
          </a:p>
          <a:p>
            <a:pPr algn="ctr"/>
            <a:r>
              <a:rPr lang="en-US" sz="2200" b="1" dirty="0" smtClean="0">
                <a:latin typeface="Arial Narrow" pitchFamily="34" charset="0"/>
              </a:rPr>
              <a:t>i.e., we calculate a </a:t>
            </a:r>
            <a:r>
              <a:rPr lang="en-US" sz="2200" b="1" u="sng" dirty="0" smtClean="0">
                <a:latin typeface="Arial Narrow" pitchFamily="34" charset="0"/>
              </a:rPr>
              <a:t>single</a:t>
            </a:r>
            <a:r>
              <a:rPr lang="en-US" sz="2200" b="1" dirty="0" smtClean="0">
                <a:latin typeface="Arial Narrow" pitchFamily="34" charset="0"/>
              </a:rPr>
              <a:t> value for each time</a:t>
            </a:r>
          </a:p>
          <a:p>
            <a:pPr algn="ctr"/>
            <a:endParaRPr lang="en-US" sz="1500" b="1" dirty="0" smtClean="0">
              <a:latin typeface="Arial Narrow" pitchFamily="34" charset="0"/>
            </a:endParaRPr>
          </a:p>
          <a:p>
            <a:pPr algn="ctr"/>
            <a:r>
              <a:rPr lang="en-US" sz="2200" b="1" dirty="0" smtClean="0">
                <a:latin typeface="Arial Narrow" pitchFamily="34" charset="0"/>
              </a:rPr>
              <a:t>We </a:t>
            </a:r>
            <a:r>
              <a:rPr lang="en-US" sz="2200" b="1" u="sng" dirty="0" smtClean="0">
                <a:latin typeface="Arial Narrow" pitchFamily="34" charset="0"/>
              </a:rPr>
              <a:t>expect</a:t>
            </a:r>
            <a:r>
              <a:rPr lang="en-US" sz="2200" b="1" dirty="0" smtClean="0">
                <a:latin typeface="Arial Narrow" pitchFamily="34" charset="0"/>
              </a:rPr>
              <a:t> deterministic models to deviate from reality</a:t>
            </a:r>
            <a:endParaRPr lang="en-US" sz="2200" b="1" u="sng" dirty="0" smtClean="0">
              <a:latin typeface="Arial Narrow" pitchFamily="34" charset="0"/>
            </a:endParaRPr>
          </a:p>
          <a:p>
            <a:pPr algn="ctr"/>
            <a:r>
              <a:rPr lang="en-US" sz="2200" b="1" dirty="0" smtClean="0">
                <a:latin typeface="Arial Narrow" pitchFamily="34" charset="0"/>
              </a:rPr>
              <a:t>(although are still useful tools)</a:t>
            </a:r>
          </a:p>
        </p:txBody>
      </p:sp>
      <p:sp>
        <p:nvSpPr>
          <p:cNvPr id="18" name="Rectangle 17"/>
          <p:cNvSpPr/>
          <p:nvPr/>
        </p:nvSpPr>
        <p:spPr>
          <a:xfrm>
            <a:off x="730831" y="2762740"/>
            <a:ext cx="1510138" cy="4770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2500" b="1" dirty="0" err="1" smtClean="0">
                <a:solidFill>
                  <a:schemeClr val="accent5">
                    <a:lumMod val="40000"/>
                    <a:lumOff val="60000"/>
                  </a:schemeClr>
                </a:solidFill>
                <a:latin typeface="+mj-lt"/>
              </a:rPr>
              <a:t>N</a:t>
            </a:r>
            <a:r>
              <a:rPr lang="en-US" sz="2500" b="1" baseline="-25000" dirty="0" err="1">
                <a:solidFill>
                  <a:schemeClr val="accent5">
                    <a:lumMod val="40000"/>
                    <a:lumOff val="60000"/>
                  </a:schemeClr>
                </a:solidFill>
                <a:latin typeface="+mj-lt"/>
              </a:rPr>
              <a:t>t</a:t>
            </a:r>
            <a:r>
              <a:rPr lang="en-US" sz="2500" b="1" dirty="0" smtClean="0">
                <a:solidFill>
                  <a:schemeClr val="accent5">
                    <a:lumMod val="40000"/>
                    <a:lumOff val="60000"/>
                  </a:schemeClr>
                </a:solidFill>
                <a:latin typeface="+mj-lt"/>
              </a:rPr>
              <a:t> = </a:t>
            </a:r>
            <a:r>
              <a:rPr lang="en-US" sz="2500" b="1" dirty="0" smtClean="0">
                <a:solidFill>
                  <a:schemeClr val="accent5">
                    <a:lumMod val="40000"/>
                    <a:lumOff val="60000"/>
                  </a:schemeClr>
                </a:solidFill>
              </a:rPr>
              <a:t>N</a:t>
            </a:r>
            <a:r>
              <a:rPr lang="en-US" sz="2500" b="1" baseline="-25000" dirty="0" smtClean="0">
                <a:solidFill>
                  <a:schemeClr val="accent5">
                    <a:lumMod val="40000"/>
                    <a:lumOff val="60000"/>
                  </a:schemeClr>
                </a:solidFill>
              </a:rPr>
              <a:t>0 </a:t>
            </a:r>
            <a:r>
              <a:rPr lang="el-GR" sz="2500" b="1" dirty="0" smtClean="0">
                <a:solidFill>
                  <a:schemeClr val="accent5">
                    <a:lumMod val="40000"/>
                    <a:lumOff val="60000"/>
                  </a:schemeClr>
                </a:solidFill>
              </a:rPr>
              <a:t>λ</a:t>
            </a:r>
            <a:r>
              <a:rPr lang="en-US" sz="2500" b="1" baseline="30000" dirty="0" smtClean="0">
                <a:solidFill>
                  <a:schemeClr val="accent5">
                    <a:lumMod val="40000"/>
                    <a:lumOff val="60000"/>
                  </a:schemeClr>
                </a:solidFill>
              </a:rPr>
              <a:t>t</a:t>
            </a:r>
            <a:endParaRPr lang="en-US" sz="2500" b="1" baseline="30000" dirty="0" smtClean="0">
              <a:solidFill>
                <a:schemeClr val="accent5">
                  <a:lumMod val="40000"/>
                  <a:lumOff val="60000"/>
                </a:schemeClr>
              </a:solidFill>
              <a:latin typeface="+mj-lt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2827542" y="2133600"/>
            <a:ext cx="2613827" cy="12464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2500" b="1" dirty="0" smtClean="0">
                <a:solidFill>
                  <a:schemeClr val="accent5">
                    <a:lumMod val="40000"/>
                    <a:lumOff val="60000"/>
                  </a:schemeClr>
                </a:solidFill>
              </a:rPr>
              <a:t>N</a:t>
            </a:r>
            <a:r>
              <a:rPr lang="en-US" sz="2500" b="1" baseline="-25000" dirty="0" smtClean="0">
                <a:solidFill>
                  <a:schemeClr val="accent5">
                    <a:lumMod val="40000"/>
                    <a:lumOff val="60000"/>
                  </a:schemeClr>
                </a:solidFill>
              </a:rPr>
              <a:t>0 </a:t>
            </a:r>
            <a:r>
              <a:rPr lang="en-US" sz="2500" b="1" dirty="0" smtClean="0">
                <a:solidFill>
                  <a:schemeClr val="accent5">
                    <a:lumMod val="40000"/>
                    <a:lumOff val="60000"/>
                  </a:schemeClr>
                </a:solidFill>
              </a:rPr>
              <a:t>= 511 muskox</a:t>
            </a:r>
          </a:p>
          <a:p>
            <a:r>
              <a:rPr lang="el-GR" sz="2500" b="1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λ</a:t>
            </a:r>
            <a:r>
              <a:rPr lang="en-US" sz="2500" b="1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 = </a:t>
            </a:r>
            <a:r>
              <a:rPr lang="en-US" sz="2500" b="1" dirty="0" smtClean="0">
                <a:solidFill>
                  <a:schemeClr val="accent5">
                    <a:lumMod val="40000"/>
                    <a:lumOff val="60000"/>
                  </a:schemeClr>
                </a:solidFill>
              </a:rPr>
              <a:t>1.15</a:t>
            </a:r>
          </a:p>
          <a:p>
            <a:pPr lvl="0"/>
            <a:r>
              <a:rPr lang="en-US" sz="2500" b="1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t = </a:t>
            </a:r>
            <a:r>
              <a:rPr lang="en-US" sz="2500" b="1" dirty="0" smtClean="0">
                <a:solidFill>
                  <a:schemeClr val="accent5">
                    <a:lumMod val="40000"/>
                    <a:lumOff val="60000"/>
                  </a:schemeClr>
                </a:solidFill>
              </a:rPr>
              <a:t>10 years</a:t>
            </a:r>
            <a:endParaRPr lang="en-US" sz="2500" b="1" baseline="30000" dirty="0">
              <a:solidFill>
                <a:schemeClr val="accent5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5212769" y="2312313"/>
            <a:ext cx="320493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b="1" dirty="0" smtClean="0">
                <a:solidFill>
                  <a:schemeClr val="bg1"/>
                </a:solidFill>
                <a:latin typeface="Arial Narrow" pitchFamily="34" charset="0"/>
              </a:rPr>
              <a:t>Calculated EXACTLY:</a:t>
            </a:r>
          </a:p>
        </p:txBody>
      </p:sp>
      <p:sp>
        <p:nvSpPr>
          <p:cNvPr id="23" name="Rectangle 22"/>
          <p:cNvSpPr/>
          <p:nvPr/>
        </p:nvSpPr>
        <p:spPr>
          <a:xfrm>
            <a:off x="5562237" y="2647146"/>
            <a:ext cx="2622332" cy="4770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2500" b="1" dirty="0" err="1" smtClean="0">
                <a:solidFill>
                  <a:schemeClr val="accent5">
                    <a:lumMod val="40000"/>
                    <a:lumOff val="60000"/>
                  </a:schemeClr>
                </a:solidFill>
              </a:rPr>
              <a:t>N</a:t>
            </a:r>
            <a:r>
              <a:rPr lang="en-US" sz="2500" b="1" baseline="-25000" dirty="0" err="1">
                <a:solidFill>
                  <a:schemeClr val="accent5">
                    <a:lumMod val="40000"/>
                    <a:lumOff val="60000"/>
                  </a:schemeClr>
                </a:solidFill>
              </a:rPr>
              <a:t>t</a:t>
            </a:r>
            <a:r>
              <a:rPr lang="en-US" sz="2500" b="1" baseline="-25000" dirty="0" smtClean="0">
                <a:solidFill>
                  <a:schemeClr val="accent5">
                    <a:lumMod val="40000"/>
                    <a:lumOff val="60000"/>
                  </a:schemeClr>
                </a:solidFill>
              </a:rPr>
              <a:t> </a:t>
            </a:r>
            <a:r>
              <a:rPr lang="en-US" sz="2500" b="1" dirty="0" smtClean="0">
                <a:solidFill>
                  <a:schemeClr val="accent5">
                    <a:lumMod val="40000"/>
                    <a:lumOff val="60000"/>
                  </a:schemeClr>
                </a:solidFill>
              </a:rPr>
              <a:t>= 2,067 muskox  </a:t>
            </a:r>
            <a:endParaRPr lang="en-US" sz="2500" b="1" baseline="30000" dirty="0" smtClean="0">
              <a:solidFill>
                <a:schemeClr val="accent5">
                  <a:lumMod val="40000"/>
                  <a:lumOff val="60000"/>
                </a:schemeClr>
              </a:solidFill>
              <a:latin typeface="+mj-lt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609600" y="2743200"/>
            <a:ext cx="1752600" cy="562302"/>
          </a:xfrm>
          <a:prstGeom prst="rect">
            <a:avLst/>
          </a:prstGeom>
          <a:noFill/>
          <a:ln w="28575">
            <a:solidFill>
              <a:schemeClr val="accent5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5" name="Picture 24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965" b="96758" l="4688" r="9225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1354" y="2083301"/>
            <a:ext cx="1156933" cy="7360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38930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1000" y="1061621"/>
            <a:ext cx="83820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b="1" dirty="0" smtClean="0">
                <a:solidFill>
                  <a:schemeClr val="bg1"/>
                </a:solidFill>
                <a:latin typeface="Arial Narrow" pitchFamily="34" charset="0"/>
              </a:rPr>
              <a:t>To be more realistic, we can build </a:t>
            </a:r>
            <a:r>
              <a:rPr lang="en-US" sz="2200" b="1" dirty="0" smtClean="0">
                <a:solidFill>
                  <a:srgbClr val="FFFF00"/>
                </a:solidFill>
                <a:latin typeface="Arial Narrow" pitchFamily="34" charset="0"/>
              </a:rPr>
              <a:t>variation</a:t>
            </a:r>
            <a:r>
              <a:rPr lang="en-US" sz="2200" b="1" dirty="0" smtClean="0">
                <a:solidFill>
                  <a:schemeClr val="bg1"/>
                </a:solidFill>
                <a:latin typeface="Arial Narrow" pitchFamily="34" charset="0"/>
              </a:rPr>
              <a:t> into models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72664" y="107732"/>
            <a:ext cx="774086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b="1" dirty="0" smtClean="0">
                <a:solidFill>
                  <a:schemeClr val="bg1"/>
                </a:solidFill>
                <a:latin typeface="Arial Narrow" pitchFamily="34" charset="0"/>
              </a:rPr>
              <a:t>Variation</a:t>
            </a:r>
            <a:endParaRPr lang="en-US" sz="3000" b="1" dirty="0">
              <a:solidFill>
                <a:schemeClr val="bg1"/>
              </a:solidFill>
              <a:latin typeface="Arial Narrow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2514600" y="5257800"/>
            <a:ext cx="40386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b="1" dirty="0" smtClean="0">
                <a:solidFill>
                  <a:schemeClr val="bg1"/>
                </a:solidFill>
                <a:latin typeface="Arial Narrow" pitchFamily="34" charset="0"/>
              </a:rPr>
              <a:t>Two types of variation:</a:t>
            </a:r>
          </a:p>
          <a:p>
            <a:pPr algn="ctr"/>
            <a:r>
              <a:rPr lang="en-US" sz="2200" b="1" u="sng" dirty="0" smtClean="0">
                <a:solidFill>
                  <a:srgbClr val="FFFF00"/>
                </a:solidFill>
                <a:latin typeface="Arial Narrow" pitchFamily="34" charset="0"/>
              </a:rPr>
              <a:t>Deterministic</a:t>
            </a:r>
            <a:r>
              <a:rPr lang="en-US" sz="2200" b="1" dirty="0" smtClean="0">
                <a:solidFill>
                  <a:srgbClr val="FFFF00"/>
                </a:solidFill>
                <a:latin typeface="Arial Narrow" pitchFamily="34" charset="0"/>
              </a:rPr>
              <a:t> </a:t>
            </a:r>
            <a:r>
              <a:rPr lang="en-US" sz="2200" b="1" dirty="0" smtClean="0">
                <a:solidFill>
                  <a:schemeClr val="bg1"/>
                </a:solidFill>
                <a:latin typeface="Arial Narrow" pitchFamily="34" charset="0"/>
              </a:rPr>
              <a:t>variation</a:t>
            </a:r>
          </a:p>
          <a:p>
            <a:pPr algn="ctr"/>
            <a:r>
              <a:rPr lang="en-US" sz="2200" b="1" u="sng" dirty="0" smtClean="0">
                <a:solidFill>
                  <a:srgbClr val="FFFF00"/>
                </a:solidFill>
                <a:latin typeface="Arial Narrow" pitchFamily="34" charset="0"/>
              </a:rPr>
              <a:t>Stochastic</a:t>
            </a:r>
            <a:r>
              <a:rPr lang="en-US" sz="2200" b="1" dirty="0" smtClean="0">
                <a:solidFill>
                  <a:srgbClr val="FFFF00"/>
                </a:solidFill>
                <a:latin typeface="Arial Narrow" pitchFamily="34" charset="0"/>
              </a:rPr>
              <a:t> </a:t>
            </a:r>
            <a:r>
              <a:rPr lang="en-US" sz="2200" b="1" dirty="0" smtClean="0">
                <a:solidFill>
                  <a:schemeClr val="bg1"/>
                </a:solidFill>
                <a:latin typeface="Arial Narrow" pitchFamily="34" charset="0"/>
              </a:rPr>
              <a:t>variation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685800" y="1916430"/>
            <a:ext cx="7956332" cy="2960370"/>
            <a:chOff x="685800" y="1916430"/>
            <a:chExt cx="7956332" cy="2960370"/>
          </a:xfrm>
        </p:grpSpPr>
        <p:sp>
          <p:nvSpPr>
            <p:cNvPr id="21" name="TextBox 20"/>
            <p:cNvSpPr txBox="1"/>
            <p:nvPr/>
          </p:nvSpPr>
          <p:spPr>
            <a:xfrm>
              <a:off x="1219200" y="1916430"/>
              <a:ext cx="6749716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200" b="1" dirty="0" smtClean="0">
                  <a:solidFill>
                    <a:schemeClr val="bg1"/>
                  </a:solidFill>
                  <a:latin typeface="Arial Narrow" pitchFamily="34" charset="0"/>
                </a:rPr>
                <a:t>I.e., we can take deterministic equations, such as: </a:t>
              </a:r>
            </a:p>
          </p:txBody>
        </p:sp>
        <p:sp>
          <p:nvSpPr>
            <p:cNvPr id="22" name="Rectangle 21"/>
            <p:cNvSpPr/>
            <p:nvPr/>
          </p:nvSpPr>
          <p:spPr>
            <a:xfrm>
              <a:off x="5045690" y="2398444"/>
              <a:ext cx="1510138" cy="47705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ctr"/>
              <a:r>
                <a:rPr lang="en-US" sz="2500" b="1" dirty="0" err="1" smtClean="0">
                  <a:solidFill>
                    <a:schemeClr val="accent5">
                      <a:lumMod val="40000"/>
                      <a:lumOff val="60000"/>
                    </a:schemeClr>
                  </a:solidFill>
                  <a:latin typeface="+mj-lt"/>
                </a:rPr>
                <a:t>N</a:t>
              </a:r>
              <a:r>
                <a:rPr lang="en-US" sz="2500" b="1" baseline="-25000" dirty="0" err="1">
                  <a:solidFill>
                    <a:schemeClr val="accent5">
                      <a:lumMod val="40000"/>
                      <a:lumOff val="60000"/>
                    </a:schemeClr>
                  </a:solidFill>
                  <a:latin typeface="+mj-lt"/>
                </a:rPr>
                <a:t>t</a:t>
              </a:r>
              <a:r>
                <a:rPr lang="en-US" sz="2500" b="1" dirty="0" smtClean="0">
                  <a:solidFill>
                    <a:schemeClr val="accent5">
                      <a:lumMod val="40000"/>
                      <a:lumOff val="60000"/>
                    </a:schemeClr>
                  </a:solidFill>
                  <a:latin typeface="+mj-lt"/>
                </a:rPr>
                <a:t> = </a:t>
              </a:r>
              <a:r>
                <a:rPr lang="en-US" sz="2500" b="1" dirty="0" smtClean="0">
                  <a:solidFill>
                    <a:schemeClr val="accent5">
                      <a:lumMod val="40000"/>
                      <a:lumOff val="60000"/>
                    </a:schemeClr>
                  </a:solidFill>
                </a:rPr>
                <a:t>N</a:t>
              </a:r>
              <a:r>
                <a:rPr lang="en-US" sz="2500" b="1" baseline="-25000" dirty="0" smtClean="0">
                  <a:solidFill>
                    <a:schemeClr val="accent5">
                      <a:lumMod val="40000"/>
                      <a:lumOff val="60000"/>
                    </a:schemeClr>
                  </a:solidFill>
                </a:rPr>
                <a:t>0 </a:t>
              </a:r>
              <a:r>
                <a:rPr lang="el-GR" sz="2500" b="1" dirty="0" smtClean="0">
                  <a:solidFill>
                    <a:schemeClr val="accent5">
                      <a:lumMod val="40000"/>
                      <a:lumOff val="60000"/>
                    </a:schemeClr>
                  </a:solidFill>
                </a:rPr>
                <a:t>λ</a:t>
              </a:r>
              <a:r>
                <a:rPr lang="en-US" sz="2500" b="1" baseline="30000" dirty="0" smtClean="0">
                  <a:solidFill>
                    <a:schemeClr val="accent5">
                      <a:lumMod val="40000"/>
                      <a:lumOff val="60000"/>
                    </a:schemeClr>
                  </a:solidFill>
                </a:rPr>
                <a:t>t</a:t>
              </a:r>
              <a:endParaRPr lang="en-US" sz="2500" b="1" baseline="30000" dirty="0" smtClean="0">
                <a:solidFill>
                  <a:schemeClr val="accent5">
                    <a:lumMod val="40000"/>
                    <a:lumOff val="60000"/>
                  </a:schemeClr>
                </a:solidFill>
                <a:latin typeface="+mj-lt"/>
              </a:endParaRPr>
            </a:p>
          </p:txBody>
        </p:sp>
        <p:sp>
          <p:nvSpPr>
            <p:cNvPr id="24" name="Rectangle 23"/>
            <p:cNvSpPr/>
            <p:nvPr/>
          </p:nvSpPr>
          <p:spPr>
            <a:xfrm>
              <a:off x="2504090" y="2398444"/>
              <a:ext cx="1800858" cy="47705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ctr"/>
              <a:r>
                <a:rPr lang="en-US" sz="2500" b="1" dirty="0" smtClean="0">
                  <a:solidFill>
                    <a:schemeClr val="accent5">
                      <a:lumMod val="40000"/>
                      <a:lumOff val="60000"/>
                    </a:schemeClr>
                  </a:solidFill>
                  <a:latin typeface="+mj-lt"/>
                </a:rPr>
                <a:t>N</a:t>
              </a:r>
              <a:r>
                <a:rPr lang="en-US" sz="2500" b="1" baseline="-25000" dirty="0" smtClean="0">
                  <a:solidFill>
                    <a:schemeClr val="accent5">
                      <a:lumMod val="40000"/>
                      <a:lumOff val="60000"/>
                    </a:schemeClr>
                  </a:solidFill>
                  <a:latin typeface="+mj-lt"/>
                </a:rPr>
                <a:t>t+1</a:t>
              </a:r>
              <a:r>
                <a:rPr lang="en-US" sz="2500" b="1" dirty="0" smtClean="0">
                  <a:solidFill>
                    <a:schemeClr val="accent5">
                      <a:lumMod val="40000"/>
                      <a:lumOff val="60000"/>
                    </a:schemeClr>
                  </a:solidFill>
                  <a:latin typeface="+mj-lt"/>
                </a:rPr>
                <a:t> = </a:t>
              </a:r>
              <a:r>
                <a:rPr lang="en-US" sz="2500" b="1" dirty="0" err="1" smtClean="0">
                  <a:solidFill>
                    <a:schemeClr val="accent5">
                      <a:lumMod val="40000"/>
                      <a:lumOff val="60000"/>
                    </a:schemeClr>
                  </a:solidFill>
                  <a:latin typeface="+mj-lt"/>
                </a:rPr>
                <a:t>N</a:t>
              </a:r>
              <a:r>
                <a:rPr lang="en-US" sz="2500" b="1" baseline="-25000" dirty="0" err="1" smtClean="0">
                  <a:solidFill>
                    <a:schemeClr val="accent5">
                      <a:lumMod val="40000"/>
                      <a:lumOff val="60000"/>
                    </a:schemeClr>
                  </a:solidFill>
                  <a:latin typeface="+mj-lt"/>
                </a:rPr>
                <a:t>t</a:t>
              </a:r>
              <a:r>
                <a:rPr lang="en-US" sz="2500" b="1" baseline="-25000" dirty="0" smtClean="0">
                  <a:solidFill>
                    <a:schemeClr val="accent5">
                      <a:lumMod val="40000"/>
                      <a:lumOff val="60000"/>
                    </a:schemeClr>
                  </a:solidFill>
                  <a:latin typeface="+mj-lt"/>
                </a:rPr>
                <a:t> </a:t>
              </a:r>
              <a:r>
                <a:rPr lang="el-GR" sz="2500" b="1" dirty="0" smtClean="0">
                  <a:solidFill>
                    <a:schemeClr val="accent5">
                      <a:lumMod val="40000"/>
                      <a:lumOff val="60000"/>
                    </a:schemeClr>
                  </a:solidFill>
                </a:rPr>
                <a:t>λ</a:t>
              </a:r>
              <a:endParaRPr lang="en-US" sz="2500" b="1" baseline="-25000" dirty="0" smtClean="0">
                <a:solidFill>
                  <a:schemeClr val="accent5">
                    <a:lumMod val="40000"/>
                    <a:lumOff val="60000"/>
                  </a:schemeClr>
                </a:solidFill>
                <a:latin typeface="+mj-lt"/>
              </a:endParaRPr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685800" y="2907030"/>
              <a:ext cx="7956332" cy="196977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200" b="1" dirty="0">
                  <a:solidFill>
                    <a:schemeClr val="bg1"/>
                  </a:solidFill>
                  <a:latin typeface="Arial Narrow" pitchFamily="34" charset="0"/>
                </a:rPr>
                <a:t>a</a:t>
              </a:r>
              <a:r>
                <a:rPr lang="en-US" sz="2200" b="1" dirty="0" smtClean="0">
                  <a:solidFill>
                    <a:schemeClr val="bg1"/>
                  </a:solidFill>
                  <a:latin typeface="Arial Narrow" pitchFamily="34" charset="0"/>
                </a:rPr>
                <a:t>nd add in variation by:</a:t>
              </a:r>
            </a:p>
            <a:p>
              <a:pPr algn="ctr"/>
              <a:r>
                <a:rPr lang="en-US" sz="2200" b="1" dirty="0" smtClean="0">
                  <a:solidFill>
                    <a:schemeClr val="bg1"/>
                  </a:solidFill>
                  <a:latin typeface="Arial Narrow" pitchFamily="34" charset="0"/>
                </a:rPr>
                <a:t>including </a:t>
              </a:r>
              <a:r>
                <a:rPr lang="en-US" sz="2200" b="1" u="sng" dirty="0" smtClean="0">
                  <a:solidFill>
                    <a:schemeClr val="bg1"/>
                  </a:solidFill>
                  <a:latin typeface="Arial Narrow" pitchFamily="34" charset="0"/>
                </a:rPr>
                <a:t>new factors</a:t>
              </a:r>
              <a:r>
                <a:rPr lang="en-US" sz="2200" b="1" dirty="0" smtClean="0">
                  <a:solidFill>
                    <a:schemeClr val="bg1"/>
                  </a:solidFill>
                  <a:latin typeface="Arial Narrow" pitchFamily="34" charset="0"/>
                </a:rPr>
                <a:t> (parameters) that explain (account for) variation</a:t>
              </a:r>
            </a:p>
            <a:p>
              <a:pPr algn="ctr"/>
              <a:endParaRPr lang="en-US" sz="500" b="1" dirty="0" smtClean="0">
                <a:solidFill>
                  <a:schemeClr val="bg1"/>
                </a:solidFill>
                <a:latin typeface="Arial Narrow" pitchFamily="34" charset="0"/>
              </a:endParaRPr>
            </a:p>
            <a:p>
              <a:pPr algn="ctr"/>
              <a:r>
                <a:rPr lang="en-US" sz="2200" b="1" dirty="0" smtClean="0">
                  <a:solidFill>
                    <a:schemeClr val="bg1"/>
                  </a:solidFill>
                  <a:latin typeface="Arial Narrow" pitchFamily="34" charset="0"/>
                </a:rPr>
                <a:t>OR</a:t>
              </a:r>
            </a:p>
            <a:p>
              <a:pPr algn="ctr"/>
              <a:endParaRPr lang="en-US" sz="500" b="1" dirty="0" smtClean="0">
                <a:solidFill>
                  <a:schemeClr val="bg1"/>
                </a:solidFill>
                <a:latin typeface="Arial Narrow" pitchFamily="34" charset="0"/>
              </a:endParaRPr>
            </a:p>
            <a:p>
              <a:pPr algn="ctr"/>
              <a:r>
                <a:rPr lang="en-US" sz="2200" b="1" dirty="0" smtClean="0">
                  <a:solidFill>
                    <a:schemeClr val="bg1"/>
                  </a:solidFill>
                  <a:latin typeface="Arial Narrow" pitchFamily="34" charset="0"/>
                </a:rPr>
                <a:t>allowing the value of current parameters to </a:t>
              </a:r>
              <a:r>
                <a:rPr lang="en-US" sz="2200" b="1" u="sng" dirty="0" smtClean="0">
                  <a:solidFill>
                    <a:schemeClr val="bg1"/>
                  </a:solidFill>
                  <a:latin typeface="Arial Narrow" pitchFamily="34" charset="0"/>
                </a:rPr>
                <a:t>fluctuate</a:t>
              </a:r>
            </a:p>
            <a:p>
              <a:pPr algn="ctr"/>
              <a:r>
                <a:rPr lang="en-US" sz="2200" b="1" dirty="0" smtClean="0">
                  <a:solidFill>
                    <a:schemeClr val="bg1"/>
                  </a:solidFill>
                  <a:latin typeface="Arial Narrow" pitchFamily="34" charset="0"/>
                </a:rPr>
                <a:t>e.g.,</a:t>
              </a:r>
              <a:r>
                <a:rPr lang="en-US" sz="2200" b="1" dirty="0">
                  <a:solidFill>
                    <a:schemeClr val="bg1"/>
                  </a:solidFill>
                  <a:latin typeface="Arial Narrow" pitchFamily="34" charset="0"/>
                </a:rPr>
                <a:t> </a:t>
              </a:r>
              <a:r>
                <a:rPr lang="en-US" sz="2200" b="1" dirty="0" smtClean="0">
                  <a:solidFill>
                    <a:schemeClr val="bg1"/>
                  </a:solidFill>
                  <a:latin typeface="Arial Narrow" pitchFamily="34" charset="0"/>
                </a:rPr>
                <a:t>instead of </a:t>
              </a:r>
              <a:r>
                <a:rPr lang="el-GR" sz="2400" b="1" dirty="0">
                  <a:solidFill>
                    <a:schemeClr val="accent5">
                      <a:lumMod val="40000"/>
                      <a:lumOff val="60000"/>
                    </a:schemeClr>
                  </a:solidFill>
                </a:rPr>
                <a:t>λ</a:t>
              </a:r>
              <a:r>
                <a:rPr lang="en-US" sz="2400" b="1" dirty="0">
                  <a:solidFill>
                    <a:schemeClr val="accent5">
                      <a:lumMod val="40000"/>
                      <a:lumOff val="60000"/>
                    </a:schemeClr>
                  </a:solidFill>
                </a:rPr>
                <a:t> = </a:t>
              </a:r>
              <a:r>
                <a:rPr lang="en-US" sz="2400" b="1" dirty="0" smtClean="0">
                  <a:solidFill>
                    <a:schemeClr val="accent5">
                      <a:lumMod val="40000"/>
                      <a:lumOff val="60000"/>
                    </a:schemeClr>
                  </a:solidFill>
                </a:rPr>
                <a:t>1.15 </a:t>
              </a:r>
              <a:r>
                <a:rPr lang="en-US" sz="2200" b="1" dirty="0" smtClean="0">
                  <a:solidFill>
                    <a:schemeClr val="bg1"/>
                  </a:solidFill>
                  <a:latin typeface="Arial Narrow" pitchFamily="34" charset="0"/>
                </a:rPr>
                <a:t>, we use </a:t>
              </a:r>
              <a:r>
                <a:rPr lang="en-US" sz="2400" b="1" dirty="0" smtClean="0">
                  <a:solidFill>
                    <a:schemeClr val="accent5">
                      <a:lumMod val="40000"/>
                      <a:lumOff val="60000"/>
                    </a:schemeClr>
                  </a:solidFill>
                </a:rPr>
                <a:t>1.14 &lt; </a:t>
              </a:r>
              <a:r>
                <a:rPr lang="el-GR" sz="2400" b="1" dirty="0" smtClean="0">
                  <a:solidFill>
                    <a:schemeClr val="accent5">
                      <a:lumMod val="40000"/>
                      <a:lumOff val="60000"/>
                    </a:schemeClr>
                  </a:solidFill>
                </a:rPr>
                <a:t>λ</a:t>
              </a:r>
              <a:r>
                <a:rPr lang="en-US" sz="2400" b="1" dirty="0" smtClean="0">
                  <a:solidFill>
                    <a:schemeClr val="accent5">
                      <a:lumMod val="40000"/>
                      <a:lumOff val="60000"/>
                    </a:schemeClr>
                  </a:solidFill>
                </a:rPr>
                <a:t> &lt; 1.16 </a:t>
              </a:r>
              <a:endParaRPr lang="en-US" sz="2400" b="1" dirty="0">
                <a:solidFill>
                  <a:schemeClr val="accent5">
                    <a:lumMod val="40000"/>
                    <a:lumOff val="60000"/>
                  </a:schemeClr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6765443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672664" y="107732"/>
            <a:ext cx="774086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b="1" dirty="0" smtClean="0">
                <a:solidFill>
                  <a:schemeClr val="bg1"/>
                </a:solidFill>
                <a:latin typeface="Arial Narrow" pitchFamily="34" charset="0"/>
              </a:rPr>
              <a:t>Deterministic Variation</a:t>
            </a:r>
            <a:endParaRPr lang="en-US" sz="3000" b="1" dirty="0">
              <a:solidFill>
                <a:schemeClr val="bg1"/>
              </a:solidFill>
              <a:latin typeface="Arial Narrow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04800" y="1066800"/>
            <a:ext cx="819837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 smtClean="0">
                <a:solidFill>
                  <a:srgbClr val="FFFF00"/>
                </a:solidFill>
                <a:latin typeface="Arial Narrow" pitchFamily="34" charset="0"/>
              </a:rPr>
              <a:t>Deterministic</a:t>
            </a:r>
            <a:r>
              <a:rPr lang="en-US" sz="2200" b="1" dirty="0" smtClean="0">
                <a:solidFill>
                  <a:schemeClr val="bg1"/>
                </a:solidFill>
                <a:latin typeface="Arial Narrow" pitchFamily="34" charset="0"/>
              </a:rPr>
              <a:t> variation is variation we can </a:t>
            </a:r>
            <a:r>
              <a:rPr lang="en-US" sz="2200" b="1" u="sng" dirty="0" smtClean="0">
                <a:solidFill>
                  <a:schemeClr val="bg1"/>
                </a:solidFill>
                <a:latin typeface="Arial Narrow" pitchFamily="34" charset="0"/>
              </a:rPr>
              <a:t>identify or predict</a:t>
            </a:r>
            <a:r>
              <a:rPr lang="en-US" sz="2200" b="1" dirty="0" smtClean="0">
                <a:solidFill>
                  <a:schemeClr val="bg1"/>
                </a:solidFill>
                <a:latin typeface="Arial Narrow" pitchFamily="34" charset="0"/>
              </a:rPr>
              <a:t>:</a:t>
            </a:r>
          </a:p>
          <a:p>
            <a:pPr>
              <a:tabLst>
                <a:tab pos="465138" algn="l"/>
              </a:tabLst>
            </a:pPr>
            <a:r>
              <a:rPr lang="en-US" sz="2200" b="1" dirty="0">
                <a:solidFill>
                  <a:schemeClr val="bg1"/>
                </a:solidFill>
                <a:latin typeface="Arial Narrow" pitchFamily="34" charset="0"/>
              </a:rPr>
              <a:t>	</a:t>
            </a:r>
            <a:r>
              <a:rPr lang="en-US" sz="2200" b="1" dirty="0" smtClean="0">
                <a:solidFill>
                  <a:schemeClr val="bg1"/>
                </a:solidFill>
                <a:latin typeface="Arial Narrow" pitchFamily="34" charset="0"/>
              </a:rPr>
              <a:t>Has a </a:t>
            </a:r>
            <a:r>
              <a:rPr lang="en-US" sz="2200" b="1" u="sng" dirty="0" smtClean="0">
                <a:solidFill>
                  <a:schemeClr val="bg1"/>
                </a:solidFill>
                <a:latin typeface="Arial Narrow" pitchFamily="34" charset="0"/>
              </a:rPr>
              <a:t>known</a:t>
            </a:r>
            <a:r>
              <a:rPr lang="en-US" sz="2200" b="1" dirty="0" smtClean="0">
                <a:solidFill>
                  <a:schemeClr val="bg1"/>
                </a:solidFill>
                <a:latin typeface="Arial Narrow" pitchFamily="34" charset="0"/>
              </a:rPr>
              <a:t> cause</a:t>
            </a:r>
          </a:p>
          <a:p>
            <a:pPr>
              <a:tabLst>
                <a:tab pos="465138" algn="l"/>
              </a:tabLst>
            </a:pPr>
            <a:r>
              <a:rPr lang="en-US" sz="2200" b="1" dirty="0">
                <a:solidFill>
                  <a:schemeClr val="bg1"/>
                </a:solidFill>
                <a:latin typeface="Arial Narrow" pitchFamily="34" charset="0"/>
              </a:rPr>
              <a:t>	</a:t>
            </a:r>
            <a:r>
              <a:rPr lang="en-US" sz="2200" b="1" dirty="0" smtClean="0">
                <a:solidFill>
                  <a:schemeClr val="bg1"/>
                </a:solidFill>
                <a:latin typeface="Arial Narrow" pitchFamily="34" charset="0"/>
              </a:rPr>
              <a:t>Can be </a:t>
            </a:r>
            <a:r>
              <a:rPr lang="en-US" sz="2200" b="1" u="sng" dirty="0" smtClean="0">
                <a:solidFill>
                  <a:schemeClr val="bg1"/>
                </a:solidFill>
                <a:latin typeface="Arial Narrow" pitchFamily="34" charset="0"/>
              </a:rPr>
              <a:t>incorporated</a:t>
            </a:r>
            <a:r>
              <a:rPr lang="en-US" sz="2200" b="1" dirty="0" smtClean="0">
                <a:solidFill>
                  <a:schemeClr val="bg1"/>
                </a:solidFill>
                <a:latin typeface="Arial Narrow" pitchFamily="34" charset="0"/>
              </a:rPr>
              <a:t> in a model</a:t>
            </a:r>
          </a:p>
        </p:txBody>
      </p:sp>
      <p:grpSp>
        <p:nvGrpSpPr>
          <p:cNvPr id="13" name="Group 12"/>
          <p:cNvGrpSpPr/>
          <p:nvPr/>
        </p:nvGrpSpPr>
        <p:grpSpPr>
          <a:xfrm>
            <a:off x="2116347" y="1659147"/>
            <a:ext cx="7027653" cy="2204469"/>
            <a:chOff x="2116347" y="1659147"/>
            <a:chExt cx="7027653" cy="2204469"/>
          </a:xfrm>
        </p:grpSpPr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93597" y="2048334"/>
              <a:ext cx="1554803" cy="1380666"/>
            </a:xfrm>
            <a:prstGeom prst="rect">
              <a:avLst/>
            </a:prstGeom>
            <a:noFill/>
            <a:ln w="28575">
              <a:solidFill>
                <a:schemeClr val="accent5">
                  <a:lumMod val="40000"/>
                  <a:lumOff val="60000"/>
                </a:schemeClr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grpSp>
          <p:nvGrpSpPr>
            <p:cNvPr id="11" name="Group 10"/>
            <p:cNvGrpSpPr/>
            <p:nvPr/>
          </p:nvGrpSpPr>
          <p:grpSpPr>
            <a:xfrm>
              <a:off x="2158041" y="2278812"/>
              <a:ext cx="2032959" cy="1220417"/>
              <a:chOff x="2158041" y="2278812"/>
              <a:chExt cx="2032959" cy="1220417"/>
            </a:xfrm>
          </p:grpSpPr>
          <p:sp>
            <p:nvSpPr>
              <p:cNvPr id="15" name="Rectangle 14"/>
              <p:cNvSpPr/>
              <p:nvPr/>
            </p:nvSpPr>
            <p:spPr>
              <a:xfrm>
                <a:off x="2175294" y="2286000"/>
                <a:ext cx="1143000" cy="1161470"/>
              </a:xfrm>
              <a:prstGeom prst="rect">
                <a:avLst/>
              </a:prstGeom>
              <a:solidFill>
                <a:srgbClr val="18414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9" name="Picture 8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264444" y="2392414"/>
                <a:ext cx="462112" cy="462112"/>
              </a:xfrm>
              <a:prstGeom prst="rect">
                <a:avLst/>
              </a:prstGeom>
            </p:spPr>
          </p:pic>
          <p:sp>
            <p:nvSpPr>
              <p:cNvPr id="4" name="Rectangle 3"/>
              <p:cNvSpPr/>
              <p:nvPr/>
            </p:nvSpPr>
            <p:spPr>
              <a:xfrm>
                <a:off x="3183577" y="2286000"/>
                <a:ext cx="1007423" cy="1161470"/>
              </a:xfrm>
              <a:prstGeom prst="rect">
                <a:avLst/>
              </a:prstGeom>
              <a:solidFill>
                <a:srgbClr val="EBF6F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3" name="Picture 2"/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688714" y="2337759"/>
                <a:ext cx="1033155" cy="1161470"/>
              </a:xfrm>
              <a:prstGeom prst="rect">
                <a:avLst/>
              </a:prstGeom>
            </p:spPr>
          </p:pic>
          <p:pic>
            <p:nvPicPr>
              <p:cNvPr id="8" name="Picture 7"/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505200" y="2286000"/>
                <a:ext cx="668056" cy="644726"/>
              </a:xfrm>
              <a:prstGeom prst="rect">
                <a:avLst/>
              </a:prstGeom>
            </p:spPr>
          </p:pic>
          <p:sp>
            <p:nvSpPr>
              <p:cNvPr id="10" name="Rectangle 9"/>
              <p:cNvSpPr/>
              <p:nvPr/>
            </p:nvSpPr>
            <p:spPr>
              <a:xfrm>
                <a:off x="2158041" y="2278812"/>
                <a:ext cx="2015706" cy="1168658"/>
              </a:xfrm>
              <a:prstGeom prst="rect">
                <a:avLst/>
              </a:prstGeom>
              <a:noFill/>
              <a:ln w="28575">
                <a:solidFill>
                  <a:schemeClr val="accent5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20" name="TextBox 19"/>
            <p:cNvSpPr txBox="1"/>
            <p:nvPr/>
          </p:nvSpPr>
          <p:spPr>
            <a:xfrm>
              <a:off x="2116347" y="3463506"/>
              <a:ext cx="2178997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1" dirty="0" smtClean="0">
                  <a:solidFill>
                    <a:schemeClr val="bg1"/>
                  </a:solidFill>
                  <a:latin typeface="Arial Narrow" pitchFamily="34" charset="0"/>
                </a:rPr>
                <a:t>Diurnal variation</a:t>
              </a: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4080294" y="3463506"/>
              <a:ext cx="2788597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1" dirty="0" smtClean="0">
                  <a:solidFill>
                    <a:schemeClr val="bg1"/>
                  </a:solidFill>
                  <a:latin typeface="Arial Narrow" pitchFamily="34" charset="0"/>
                </a:rPr>
                <a:t>Seasonal variation</a:t>
              </a:r>
            </a:p>
          </p:txBody>
        </p:sp>
        <p:grpSp>
          <p:nvGrpSpPr>
            <p:cNvPr id="2" name="Group 1"/>
            <p:cNvGrpSpPr/>
            <p:nvPr/>
          </p:nvGrpSpPr>
          <p:grpSpPr>
            <a:xfrm>
              <a:off x="6355403" y="1659147"/>
              <a:ext cx="2788597" cy="2192547"/>
              <a:chOff x="6355403" y="1659147"/>
              <a:chExt cx="2788597" cy="2192547"/>
            </a:xfrm>
          </p:grpSpPr>
          <p:pic>
            <p:nvPicPr>
              <p:cNvPr id="12" name="Picture 11"/>
              <p:cNvPicPr>
                <a:picLocks noChangeAspect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707766" y="1659147"/>
                <a:ext cx="766332" cy="1075743"/>
              </a:xfrm>
              <a:prstGeom prst="rect">
                <a:avLst/>
              </a:prstGeom>
            </p:spPr>
          </p:pic>
          <p:pic>
            <p:nvPicPr>
              <p:cNvPr id="23" name="Picture 22"/>
              <p:cNvPicPr>
                <a:picLocks noChangeAspect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243332" y="1785910"/>
                <a:ext cx="766332" cy="1075743"/>
              </a:xfrm>
              <a:prstGeom prst="rect">
                <a:avLst/>
              </a:prstGeom>
            </p:spPr>
          </p:pic>
          <p:pic>
            <p:nvPicPr>
              <p:cNvPr id="24" name="Picture 23"/>
              <p:cNvPicPr>
                <a:picLocks noChangeAspect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716230" y="1696990"/>
                <a:ext cx="766332" cy="1075743"/>
              </a:xfrm>
              <a:prstGeom prst="rect">
                <a:avLst/>
              </a:prstGeom>
            </p:spPr>
          </p:pic>
          <p:pic>
            <p:nvPicPr>
              <p:cNvPr id="25" name="Picture 24"/>
              <p:cNvPicPr>
                <a:picLocks noChangeAspect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912004" y="2231525"/>
                <a:ext cx="766332" cy="1075743"/>
              </a:xfrm>
              <a:prstGeom prst="rect">
                <a:avLst/>
              </a:prstGeom>
            </p:spPr>
          </p:pic>
          <p:pic>
            <p:nvPicPr>
              <p:cNvPr id="26" name="Picture 25"/>
              <p:cNvPicPr>
                <a:picLocks noChangeAspect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447570" y="2358288"/>
                <a:ext cx="766332" cy="1075743"/>
              </a:xfrm>
              <a:prstGeom prst="rect">
                <a:avLst/>
              </a:prstGeom>
            </p:spPr>
          </p:pic>
          <p:pic>
            <p:nvPicPr>
              <p:cNvPr id="27" name="Picture 26"/>
              <p:cNvPicPr>
                <a:picLocks noChangeAspect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920468" y="2269368"/>
                <a:ext cx="766332" cy="1075743"/>
              </a:xfrm>
              <a:prstGeom prst="rect">
                <a:avLst/>
              </a:prstGeom>
            </p:spPr>
          </p:pic>
          <p:sp>
            <p:nvSpPr>
              <p:cNvPr id="31" name="TextBox 30"/>
              <p:cNvSpPr txBox="1"/>
              <p:nvPr/>
            </p:nvSpPr>
            <p:spPr>
              <a:xfrm>
                <a:off x="6355403" y="3451584"/>
                <a:ext cx="2788597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000" b="1" dirty="0" smtClean="0">
                    <a:solidFill>
                      <a:schemeClr val="bg1"/>
                    </a:solidFill>
                    <a:latin typeface="Arial Narrow" pitchFamily="34" charset="0"/>
                  </a:rPr>
                  <a:t>Density dependence</a:t>
                </a:r>
              </a:p>
            </p:txBody>
          </p:sp>
        </p:grpSp>
      </p:grpSp>
      <p:sp>
        <p:nvSpPr>
          <p:cNvPr id="28" name="Rectangle 27"/>
          <p:cNvSpPr/>
          <p:nvPr/>
        </p:nvSpPr>
        <p:spPr>
          <a:xfrm>
            <a:off x="304800" y="4191000"/>
            <a:ext cx="8465756" cy="22860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57150">
            <a:solidFill>
              <a:schemeClr val="accent5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TextBox 28"/>
          <p:cNvSpPr txBox="1"/>
          <p:nvPr/>
        </p:nvSpPr>
        <p:spPr>
          <a:xfrm>
            <a:off x="319729" y="4463296"/>
            <a:ext cx="8382000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b="1" u="sng" dirty="0" smtClean="0">
                <a:latin typeface="Arial Narrow" pitchFamily="34" charset="0"/>
              </a:rPr>
              <a:t>General strategy</a:t>
            </a:r>
            <a:r>
              <a:rPr lang="en-US" sz="2200" b="1" dirty="0" smtClean="0">
                <a:latin typeface="Arial Narrow" pitchFamily="34" charset="0"/>
              </a:rPr>
              <a:t> for incorporating deterministic variation:</a:t>
            </a:r>
          </a:p>
          <a:p>
            <a:pPr algn="ctr"/>
            <a:endParaRPr lang="en-US" sz="1000" b="1" dirty="0">
              <a:latin typeface="Arial Narrow" pitchFamily="34" charset="0"/>
            </a:endParaRPr>
          </a:p>
          <a:p>
            <a:pPr algn="ctr"/>
            <a:r>
              <a:rPr lang="en-US" sz="2200" b="1" dirty="0" smtClean="0">
                <a:latin typeface="Arial Narrow" pitchFamily="34" charset="0"/>
              </a:rPr>
              <a:t>Add factors (parameters) to model that describe variation</a:t>
            </a:r>
          </a:p>
          <a:p>
            <a:pPr algn="ctr"/>
            <a:r>
              <a:rPr lang="en-US" sz="2200" b="1" dirty="0" smtClean="0">
                <a:latin typeface="Arial Narrow" pitchFamily="34" charset="0"/>
              </a:rPr>
              <a:t>e.g., </a:t>
            </a:r>
            <a:r>
              <a:rPr lang="el-GR" sz="2400" b="1" dirty="0" smtClean="0">
                <a:solidFill>
                  <a:srgbClr val="112D35"/>
                </a:solidFill>
                <a:latin typeface="+mj-lt"/>
              </a:rPr>
              <a:t>λ</a:t>
            </a:r>
            <a:r>
              <a:rPr lang="en-US" sz="2400" b="1" dirty="0" smtClean="0">
                <a:solidFill>
                  <a:srgbClr val="112D35"/>
                </a:solidFill>
                <a:latin typeface="+mj-lt"/>
              </a:rPr>
              <a:t> = f(density)</a:t>
            </a:r>
          </a:p>
          <a:p>
            <a:pPr algn="ctr"/>
            <a:endParaRPr lang="en-US" sz="1000" b="1" dirty="0">
              <a:solidFill>
                <a:srgbClr val="112D35"/>
              </a:solidFill>
              <a:latin typeface="+mj-lt"/>
            </a:endParaRPr>
          </a:p>
          <a:p>
            <a:pPr algn="ctr"/>
            <a:r>
              <a:rPr lang="en-US" sz="2200" b="1" dirty="0" smtClean="0">
                <a:latin typeface="Arial Narrow" pitchFamily="34" charset="0"/>
              </a:rPr>
              <a:t>We’ll see examples later when covering density-dependence</a:t>
            </a:r>
          </a:p>
        </p:txBody>
      </p:sp>
    </p:spTree>
    <p:extLst>
      <p:ext uri="{BB962C8B-B14F-4D97-AF65-F5344CB8AC3E}">
        <p14:creationId xmlns:p14="http://schemas.microsoft.com/office/powerpoint/2010/main" val="9203493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  <p:bldP spid="2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672664" y="107732"/>
            <a:ext cx="774086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b="1" dirty="0" smtClean="0">
                <a:solidFill>
                  <a:schemeClr val="bg1"/>
                </a:solidFill>
                <a:latin typeface="Arial Narrow" pitchFamily="34" charset="0"/>
              </a:rPr>
              <a:t>Stochastic </a:t>
            </a:r>
            <a:r>
              <a:rPr lang="en-US" sz="3000" b="1" dirty="0">
                <a:solidFill>
                  <a:schemeClr val="bg1"/>
                </a:solidFill>
                <a:latin typeface="Arial Narrow" pitchFamily="34" charset="0"/>
              </a:rPr>
              <a:t>Variation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12230" y="880238"/>
            <a:ext cx="819837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 smtClean="0">
                <a:solidFill>
                  <a:srgbClr val="FFFF00"/>
                </a:solidFill>
                <a:latin typeface="Arial Narrow" pitchFamily="34" charset="0"/>
              </a:rPr>
              <a:t>Stochastic</a:t>
            </a:r>
            <a:r>
              <a:rPr lang="en-US" sz="2200" b="1" dirty="0" smtClean="0">
                <a:solidFill>
                  <a:schemeClr val="bg1"/>
                </a:solidFill>
                <a:latin typeface="Arial Narrow" pitchFamily="34" charset="0"/>
              </a:rPr>
              <a:t> variation is variation we </a:t>
            </a:r>
            <a:r>
              <a:rPr lang="en-US" sz="2200" b="1" u="sng" dirty="0" smtClean="0">
                <a:solidFill>
                  <a:schemeClr val="bg1"/>
                </a:solidFill>
                <a:latin typeface="Arial Narrow" pitchFamily="34" charset="0"/>
              </a:rPr>
              <a:t>cannot</a:t>
            </a:r>
            <a:r>
              <a:rPr lang="en-US" sz="2200" b="1" dirty="0" smtClean="0">
                <a:solidFill>
                  <a:schemeClr val="bg1"/>
                </a:solidFill>
                <a:latin typeface="Arial Narrow" pitchFamily="34" charset="0"/>
              </a:rPr>
              <a:t> predict, either because:</a:t>
            </a:r>
          </a:p>
          <a:p>
            <a:pPr>
              <a:tabLst>
                <a:tab pos="465138" algn="l"/>
              </a:tabLst>
            </a:pPr>
            <a:r>
              <a:rPr lang="en-US" sz="2200" b="1" dirty="0">
                <a:solidFill>
                  <a:schemeClr val="bg1"/>
                </a:solidFill>
                <a:latin typeface="Arial Narrow" pitchFamily="34" charset="0"/>
              </a:rPr>
              <a:t>	</a:t>
            </a:r>
            <a:r>
              <a:rPr lang="en-US" sz="2200" b="1" dirty="0" smtClean="0">
                <a:solidFill>
                  <a:schemeClr val="bg1"/>
                </a:solidFill>
                <a:latin typeface="Arial Narrow" pitchFamily="34" charset="0"/>
              </a:rPr>
              <a:t>We do not understand the cause of variation (in the parameter)</a:t>
            </a:r>
          </a:p>
          <a:p>
            <a:pPr>
              <a:tabLst>
                <a:tab pos="465138" algn="l"/>
              </a:tabLst>
            </a:pPr>
            <a:r>
              <a:rPr lang="en-US" sz="2200" b="1" dirty="0">
                <a:solidFill>
                  <a:schemeClr val="bg1"/>
                </a:solidFill>
                <a:latin typeface="Arial Narrow" pitchFamily="34" charset="0"/>
              </a:rPr>
              <a:t>	</a:t>
            </a:r>
            <a:r>
              <a:rPr lang="en-US" sz="2200" b="1" dirty="0" smtClean="0">
                <a:solidFill>
                  <a:schemeClr val="bg1"/>
                </a:solidFill>
                <a:latin typeface="Arial Narrow" pitchFamily="34" charset="0"/>
              </a:rPr>
              <a:t>We simply cannot predict the exact value (of parameter) in the future</a:t>
            </a:r>
          </a:p>
          <a:p>
            <a:pPr algn="ctr">
              <a:tabLst>
                <a:tab pos="465138" algn="l"/>
              </a:tabLst>
            </a:pPr>
            <a:r>
              <a:rPr lang="en-US" b="1" dirty="0" smtClean="0">
                <a:solidFill>
                  <a:schemeClr val="bg1"/>
                </a:solidFill>
                <a:latin typeface="Arial Narrow" pitchFamily="34" charset="0"/>
              </a:rPr>
              <a:t>(talking about variation that affects the parameters in our models)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685801" y="2472562"/>
            <a:ext cx="4221996" cy="3153362"/>
            <a:chOff x="685801" y="2362200"/>
            <a:chExt cx="4221996" cy="3153362"/>
          </a:xfrm>
        </p:grpSpPr>
        <p:sp>
          <p:nvSpPr>
            <p:cNvPr id="10" name="Rectangle 9"/>
            <p:cNvSpPr/>
            <p:nvPr/>
          </p:nvSpPr>
          <p:spPr>
            <a:xfrm>
              <a:off x="697747" y="2362200"/>
              <a:ext cx="4210050" cy="3153362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accent5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1" name="Picture 2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420" t="6271" r="3848" b="1"/>
            <a:stretch/>
          </p:blipFill>
          <p:spPr bwMode="auto">
            <a:xfrm>
              <a:off x="801520" y="2394221"/>
              <a:ext cx="4022558" cy="294458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2" name="Rectangle 11"/>
            <p:cNvSpPr/>
            <p:nvPr/>
          </p:nvSpPr>
          <p:spPr>
            <a:xfrm>
              <a:off x="732839" y="5124799"/>
              <a:ext cx="1594716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/>
              <a:r>
                <a:rPr lang="en-US" b="1" dirty="0" smtClean="0">
                  <a:solidFill>
                    <a:srgbClr val="1C4B58"/>
                  </a:solidFill>
                  <a:latin typeface="Arial Narrow" pitchFamily="34" charset="0"/>
                </a:rPr>
                <a:t>Fig 1.4</a:t>
              </a:r>
            </a:p>
          </p:txBody>
        </p:sp>
        <p:sp>
          <p:nvSpPr>
            <p:cNvPr id="15" name="Rectangle 14"/>
            <p:cNvSpPr/>
            <p:nvPr/>
          </p:nvSpPr>
          <p:spPr>
            <a:xfrm rot="16200000">
              <a:off x="474385" y="2944071"/>
              <a:ext cx="899886" cy="47705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l-GR" sz="2500" b="1" dirty="0" smtClean="0">
                  <a:solidFill>
                    <a:srgbClr val="663300"/>
                  </a:solidFill>
                </a:rPr>
                <a:t>λ</a:t>
              </a:r>
              <a:endParaRPr lang="en-US" sz="2500" b="1" baseline="-25000" dirty="0" smtClean="0">
                <a:solidFill>
                  <a:srgbClr val="663300"/>
                </a:solidFill>
                <a:latin typeface="+mj-lt"/>
              </a:endParaRPr>
            </a:p>
          </p:txBody>
        </p:sp>
        <p:pic>
          <p:nvPicPr>
            <p:cNvPr id="17" name="Picture 16"/>
            <p:cNvPicPr>
              <a:picLocks noChangeAspect="1"/>
            </p:cNvPicPr>
            <p:nvPr/>
          </p:nvPicPr>
          <p:blipFill>
            <a:blip r:embed="rId4" cstate="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1965" b="96758" l="4688" r="9225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07875" y="2472209"/>
              <a:ext cx="1116525" cy="710389"/>
            </a:xfrm>
            <a:prstGeom prst="rect">
              <a:avLst/>
            </a:prstGeom>
          </p:spPr>
        </p:pic>
      </p:grpSp>
      <p:sp>
        <p:nvSpPr>
          <p:cNvPr id="19" name="Rectangle 18"/>
          <p:cNvSpPr/>
          <p:nvPr/>
        </p:nvSpPr>
        <p:spPr>
          <a:xfrm>
            <a:off x="5181600" y="2853562"/>
            <a:ext cx="3534906" cy="7848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l-GR" sz="2400" b="1" dirty="0" smtClean="0">
                <a:solidFill>
                  <a:schemeClr val="accent5">
                    <a:lumMod val="40000"/>
                    <a:lumOff val="60000"/>
                  </a:schemeClr>
                </a:solidFill>
              </a:rPr>
              <a:t>λ</a:t>
            </a:r>
            <a:r>
              <a:rPr lang="el-GR" sz="2100" b="1" dirty="0" smtClean="0">
                <a:solidFill>
                  <a:schemeClr val="bg1"/>
                </a:solidFill>
              </a:rPr>
              <a:t> </a:t>
            </a:r>
            <a:r>
              <a:rPr lang="en-US" sz="2100" b="1" dirty="0" smtClean="0">
                <a:solidFill>
                  <a:schemeClr val="bg1"/>
                </a:solidFill>
                <a:latin typeface="Arial Narrow" pitchFamily="34" charset="0"/>
              </a:rPr>
              <a:t>fluctuated,</a:t>
            </a:r>
          </a:p>
          <a:p>
            <a:pPr lvl="0" algn="ctr"/>
            <a:r>
              <a:rPr lang="en-US" sz="2100" b="1" dirty="0" smtClean="0">
                <a:solidFill>
                  <a:schemeClr val="bg1"/>
                </a:solidFill>
                <a:latin typeface="Arial Narrow" pitchFamily="34" charset="0"/>
              </a:rPr>
              <a:t>but showed no trend over time</a:t>
            </a:r>
            <a:endParaRPr lang="en-US" sz="1000" b="1" dirty="0">
              <a:solidFill>
                <a:schemeClr val="bg1"/>
              </a:solidFill>
              <a:latin typeface="Arial Narrow" pitchFamily="34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5181600" y="3920362"/>
            <a:ext cx="353490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2200" b="1" u="sng" dirty="0" smtClean="0">
                <a:solidFill>
                  <a:schemeClr val="bg1"/>
                </a:solidFill>
                <a:latin typeface="Arial Narrow" pitchFamily="34" charset="0"/>
              </a:rPr>
              <a:t>Why did</a:t>
            </a:r>
            <a:r>
              <a:rPr lang="el-GR" sz="2200" b="1" u="sng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 </a:t>
            </a:r>
            <a:r>
              <a:rPr lang="el-GR" sz="2400" b="1" u="sng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λ</a:t>
            </a:r>
            <a:r>
              <a:rPr lang="el-GR" sz="2200" b="1" u="sng" dirty="0">
                <a:solidFill>
                  <a:schemeClr val="bg1"/>
                </a:solidFill>
              </a:rPr>
              <a:t> </a:t>
            </a:r>
            <a:r>
              <a:rPr lang="en-US" sz="2200" b="1" u="sng" dirty="0" smtClean="0">
                <a:solidFill>
                  <a:schemeClr val="bg1"/>
                </a:solidFill>
                <a:latin typeface="Arial Narrow" pitchFamily="34" charset="0"/>
              </a:rPr>
              <a:t>fluctuate?</a:t>
            </a:r>
            <a:endParaRPr lang="en-US" sz="2200" b="1" u="sng" dirty="0">
              <a:solidFill>
                <a:schemeClr val="bg1"/>
              </a:solidFill>
              <a:latin typeface="Arial Narrow" pitchFamily="34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5181600" y="4412566"/>
            <a:ext cx="3534906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2200" b="1" dirty="0" smtClean="0">
                <a:solidFill>
                  <a:schemeClr val="bg1"/>
                </a:solidFill>
                <a:latin typeface="Arial Narrow" pitchFamily="34" charset="0"/>
              </a:rPr>
              <a:t>Likely some aspect of the environment that we cannot predict, e.g., the weather</a:t>
            </a:r>
            <a:endParaRPr lang="en-US" sz="2200" b="1" dirty="0">
              <a:solidFill>
                <a:schemeClr val="bg1"/>
              </a:solidFill>
              <a:latin typeface="Arial Narrow" pitchFamily="34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235788" y="5867400"/>
            <a:ext cx="8697263" cy="6858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57150">
            <a:solidFill>
              <a:schemeClr val="accent5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/>
          <p:cNvSpPr txBox="1"/>
          <p:nvPr/>
        </p:nvSpPr>
        <p:spPr>
          <a:xfrm>
            <a:off x="204159" y="5996226"/>
            <a:ext cx="8763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300" b="1" u="sng" dirty="0" smtClean="0">
                <a:latin typeface="Arial Narrow" pitchFamily="34" charset="0"/>
              </a:rPr>
              <a:t>Goal</a:t>
            </a:r>
            <a:r>
              <a:rPr lang="en-US" sz="2300" b="1" dirty="0" smtClean="0">
                <a:latin typeface="Arial Narrow" pitchFamily="34" charset="0"/>
              </a:rPr>
              <a:t>: Incorporate uncertainty about  parameters into population models</a:t>
            </a:r>
          </a:p>
        </p:txBody>
      </p:sp>
      <p:sp>
        <p:nvSpPr>
          <p:cNvPr id="20" name="Rectangle 19"/>
          <p:cNvSpPr/>
          <p:nvPr/>
        </p:nvSpPr>
        <p:spPr>
          <a:xfrm>
            <a:off x="5151894" y="2391897"/>
            <a:ext cx="353490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2200" b="1" u="sng" dirty="0" smtClean="0">
                <a:solidFill>
                  <a:schemeClr val="bg1"/>
                </a:solidFill>
                <a:latin typeface="Arial Narrow" pitchFamily="34" charset="0"/>
              </a:rPr>
              <a:t>Example</a:t>
            </a:r>
            <a:r>
              <a:rPr lang="en-US" sz="2200" b="1" dirty="0" smtClean="0">
                <a:solidFill>
                  <a:schemeClr val="bg1"/>
                </a:solidFill>
                <a:latin typeface="Arial Narrow" pitchFamily="34" charset="0"/>
              </a:rPr>
              <a:t>: Variation in </a:t>
            </a:r>
            <a:r>
              <a:rPr lang="el-GR" sz="2400" b="1" dirty="0" smtClean="0">
                <a:solidFill>
                  <a:schemeClr val="accent5">
                    <a:lumMod val="40000"/>
                    <a:lumOff val="60000"/>
                  </a:schemeClr>
                </a:solidFill>
              </a:rPr>
              <a:t>λ</a:t>
            </a:r>
            <a:endParaRPr lang="en-US" sz="2100" b="1" dirty="0" smtClean="0">
              <a:solidFill>
                <a:schemeClr val="bg1"/>
              </a:solidFill>
              <a:latin typeface="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846012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13" grpId="0"/>
      <p:bldP spid="14" grpId="0"/>
      <p:bldP spid="16" grpId="0" animBg="1"/>
      <p:bldP spid="18" grpId="0"/>
      <p:bldP spid="20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6321</TotalTime>
  <Words>1704</Words>
  <Application>Microsoft Office PowerPoint</Application>
  <PresentationFormat>On-screen Show (4:3)</PresentationFormat>
  <Paragraphs>445</Paragraphs>
  <Slides>29</Slides>
  <Notes>24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0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Miehls, Andrea</dc:creator>
  <cp:lastModifiedBy>Sara</cp:lastModifiedBy>
  <cp:revision>908</cp:revision>
  <cp:lastPrinted>2012-02-06T17:53:11Z</cp:lastPrinted>
  <dcterms:created xsi:type="dcterms:W3CDTF">2012-01-18T14:03:44Z</dcterms:created>
  <dcterms:modified xsi:type="dcterms:W3CDTF">2013-09-20T01:39:39Z</dcterms:modified>
</cp:coreProperties>
</file>