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271" r:id="rId3"/>
    <p:sldId id="272" r:id="rId4"/>
    <p:sldId id="285" r:id="rId5"/>
    <p:sldId id="281" r:id="rId6"/>
    <p:sldId id="282" r:id="rId7"/>
    <p:sldId id="283" r:id="rId8"/>
    <p:sldId id="284" r:id="rId9"/>
    <p:sldId id="274" r:id="rId10"/>
    <p:sldId id="275" r:id="rId11"/>
    <p:sldId id="279" r:id="rId12"/>
    <p:sldId id="280" r:id="rId13"/>
    <p:sldId id="264" r:id="rId14"/>
    <p:sldId id="263" r:id="rId15"/>
    <p:sldId id="265" r:id="rId16"/>
    <p:sldId id="266" r:id="rId17"/>
    <p:sldId id="268" r:id="rId18"/>
    <p:sldId id="267" r:id="rId19"/>
    <p:sldId id="269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1E1CC"/>
    <a:srgbClr val="993366"/>
    <a:srgbClr val="18414C"/>
    <a:srgbClr val="D2D0AE"/>
    <a:srgbClr val="E4F0F8"/>
    <a:srgbClr val="F6FBFC"/>
    <a:srgbClr val="112D35"/>
    <a:srgbClr val="DDEFE3"/>
    <a:srgbClr val="3947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7" autoAdjust="0"/>
    <p:restoredTop sz="88810" autoAdjust="0"/>
  </p:normalViewPr>
  <p:slideViewPr>
    <p:cSldViewPr>
      <p:cViewPr varScale="1">
        <p:scale>
          <a:sx n="118" d="100"/>
          <a:sy n="118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3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aegeran\Documents\Classes\FW%20364\Andrea%20Materials%202012\Lecture%20Materials\Class%205-7\Muskox%20Linear%20Regression%20-%20Short%20for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52762732693096"/>
          <c:y val="7.0475626962814675E-2"/>
          <c:w val="0.7407795721784185"/>
          <c:h val="0.7344017335521062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14327859548703137"/>
                  <c:y val="-1.2729474153262957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/>
                      <a:t>y = 0.062x + 1.63
R² = 0.99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'Muskox - Values'!$B$4:$B$20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</c:numCache>
            </c:numRef>
          </c:xVal>
          <c:yVal>
            <c:numRef>
              <c:f>'Muskox - Values'!$D$4:$D$20</c:f>
              <c:numCache>
                <c:formatCode>0.000</c:formatCode>
                <c:ptCount val="17"/>
                <c:pt idx="0">
                  <c:v>1.7558748556724906</c:v>
                </c:pt>
                <c:pt idx="1">
                  <c:v>1.8127797070089633</c:v>
                </c:pt>
                <c:pt idx="2">
                  <c:v>1.785907560608663</c:v>
                </c:pt>
                <c:pt idx="3">
                  <c:v>1.8828175736167208</c:v>
                </c:pt>
                <c:pt idx="4">
                  <c:v>1.9242102587749434</c:v>
                </c:pt>
                <c:pt idx="5">
                  <c:v>1.992396120521106</c:v>
                </c:pt>
                <c:pt idx="6">
                  <c:v>2.037719099307763</c:v>
                </c:pt>
                <c:pt idx="7">
                  <c:v>2.1021770885346815</c:v>
                </c:pt>
                <c:pt idx="8">
                  <c:v>2.1396035864753054</c:v>
                </c:pt>
                <c:pt idx="9">
                  <c:v>2.1965084378117767</c:v>
                </c:pt>
                <c:pt idx="10">
                  <c:v>2.3003121587677362</c:v>
                </c:pt>
                <c:pt idx="11">
                  <c:v>2.3572170101042067</c:v>
                </c:pt>
                <c:pt idx="12">
                  <c:v>2.4506386952664423</c:v>
                </c:pt>
                <c:pt idx="13">
                  <c:v>2.5075435466029181</c:v>
                </c:pt>
                <c:pt idx="14">
                  <c:v>2.5867247926505414</c:v>
                </c:pt>
                <c:pt idx="15">
                  <c:v>2.6474226330041501</c:v>
                </c:pt>
                <c:pt idx="16">
                  <c:v>2.7081204733577642</c:v>
                </c:pt>
              </c:numCache>
            </c:numRef>
          </c:yVal>
        </c:ser>
        <c:axId val="53668096"/>
        <c:axId val="54648832"/>
      </c:scatterChart>
      <c:valAx>
        <c:axId val="53668096"/>
        <c:scaling>
          <c:orientation val="minMax"/>
          <c:max val="18"/>
        </c:scaling>
        <c:axPos val="b"/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648832"/>
        <c:crosses val="autoZero"/>
        <c:crossBetween val="midCat"/>
        <c:majorUnit val="2"/>
      </c:valAx>
      <c:valAx>
        <c:axId val="54648832"/>
        <c:scaling>
          <c:orientation val="minMax"/>
          <c:min val="1.5"/>
        </c:scaling>
        <c:axPos val="l"/>
        <c:numFmt formatCode="0.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3668096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+mn-lt"/>
          <a:ea typeface="Times"/>
          <a:cs typeface="Arial" pitchFamily="34" charset="0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0.00024</cdr:x>
      <cdr:y>0.35638</cdr:y>
    </cdr:from>
    <cdr:to>
      <cdr:x>0.11414</cdr:x>
      <cdr:y>0.57033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277190"/>
          <a:ext cx="508000" cy="750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+mn-lt"/>
              <a:cs typeface="Times New Roman"/>
            </a:rPr>
            <a:t>log </a:t>
          </a:r>
          <a:r>
            <a:rPr lang="en-US" sz="1800" b="1" i="0" u="none" strike="noStrike" baseline="0" dirty="0" err="1">
              <a:solidFill>
                <a:srgbClr val="000000"/>
              </a:solidFill>
              <a:latin typeface="+mn-lt"/>
              <a:cs typeface="Times New Roman"/>
            </a:rPr>
            <a:t>N</a:t>
          </a:r>
          <a:r>
            <a:rPr lang="en-US" sz="1800" b="1" i="0" u="none" strike="noStrike" baseline="-25000" dirty="0" err="1">
              <a:solidFill>
                <a:srgbClr val="000000"/>
              </a:solidFill>
              <a:latin typeface="+mn-lt"/>
              <a:cs typeface="Times New Roman"/>
            </a:rPr>
            <a:t>t</a:t>
          </a:r>
          <a:endParaRPr lang="en-US" b="1" baseline="-250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0.4676</cdr:x>
      <cdr:y>0.87143</cdr:y>
    </cdr:from>
    <cdr:to>
      <cdr:x>0.63381</cdr:x>
      <cdr:y>0.97722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50817" y="3253753"/>
          <a:ext cx="693420" cy="394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+mn-lt"/>
              <a:cs typeface="Times New Roman"/>
            </a:rPr>
            <a:t>Year</a:t>
          </a:r>
          <a:endParaRPr lang="en-US" b="1" dirty="0">
            <a:latin typeface="+mn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A35E8-2832-43C6-8B6E-E484CFBE532D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1341-94ED-4BF2-9171-074FB0DEF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92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161E-CF87-4295-8BBA-E14C65E3E1E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82132-8101-4721-A024-5DF137180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7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25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25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255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255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255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whale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u="none"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3447" y="720358"/>
            <a:ext cx="7808976" cy="0"/>
          </a:xfrm>
          <a:prstGeom prst="line">
            <a:avLst/>
          </a:prstGeom>
          <a:ln w="635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-17000" contras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7941" y="60659"/>
            <a:ext cx="1346292" cy="134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471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31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03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923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003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62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1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35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53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26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73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0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D0B0-45FE-4C6B-B1B0-58611179683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13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9471D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araparrsyswerda.weebly.com/fw364-ecological-problem-solving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66800" y="1418898"/>
            <a:ext cx="7086600" cy="3886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2120464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FW364 Ecological Problem Solving 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7307" y="3415864"/>
            <a:ext cx="6235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Lab 3: Blue </a:t>
            </a:r>
            <a:r>
              <a:rPr lang="en-US" sz="3000" b="1" dirty="0">
                <a:solidFill>
                  <a:srgbClr val="18414C"/>
                </a:solidFill>
                <a:latin typeface="Arial Narrow" pitchFamily="34" charset="0"/>
              </a:rPr>
              <a:t>W</a:t>
            </a:r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hales Population Growth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2939" y="3111064"/>
            <a:ext cx="30480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72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42104" y="131802"/>
            <a:ext cx="635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8414C"/>
                </a:solidFill>
                <a:latin typeface="Arial Narrow" pitchFamily="34" charset="0"/>
              </a:rPr>
              <a:t> </a:t>
            </a:r>
            <a:r>
              <a:rPr lang="el-GR" sz="3200" b="1" dirty="0">
                <a:solidFill>
                  <a:srgbClr val="18414C"/>
                </a:solidFill>
              </a:rPr>
              <a:t>λ</a:t>
            </a:r>
            <a:r>
              <a:rPr lang="el-GR" sz="2800" b="1" dirty="0">
                <a:solidFill>
                  <a:srgbClr val="18414C"/>
                </a:solidFill>
              </a:rPr>
              <a:t> </a:t>
            </a:r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Determination </a:t>
            </a:r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  <a:cs typeface="Arial" pitchFamily="34" charset="0"/>
              </a:rPr>
              <a:t>– Linear Regression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5521" y="4800600"/>
            <a:ext cx="8407479" cy="17324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81200" y="4876800"/>
            <a:ext cx="5364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Can determine slope with linear regression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80446" y="5364778"/>
            <a:ext cx="169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Slope =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l-GR" sz="2400" b="1" dirty="0" smtClean="0">
                <a:solidFill>
                  <a:srgbClr val="663300"/>
                </a:solidFill>
                <a:latin typeface="+mj-lt"/>
              </a:rPr>
              <a:t>λ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4631458" y="5441721"/>
            <a:ext cx="274320" cy="276999"/>
          </a:xfrm>
          <a:prstGeom prst="rightArrow">
            <a:avLst>
              <a:gd name="adj1" fmla="val 50000"/>
              <a:gd name="adj2" fmla="val 6032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66446" y="5343743"/>
            <a:ext cx="1767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b="1" dirty="0" smtClean="0">
                <a:solidFill>
                  <a:srgbClr val="663300"/>
                </a:solidFill>
                <a:latin typeface="+mj-lt"/>
                <a:cs typeface="Times New Roman" pitchFamily="18" charset="0"/>
              </a:rPr>
              <a:t>λ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  <a:cs typeface="Times New Roman" pitchFamily="18" charset="0"/>
              </a:rPr>
              <a:t> = </a:t>
            </a:r>
            <a:r>
              <a:rPr lang="en-US" sz="24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baseline="30000" dirty="0" err="1" smtClean="0">
                <a:solidFill>
                  <a:srgbClr val="663300"/>
                </a:solidFill>
                <a:latin typeface="+mj-lt"/>
              </a:rPr>
              <a:t>slope</a:t>
            </a:r>
            <a:r>
              <a:rPr lang="en-US" sz="2400" b="1" dirty="0" smtClean="0">
                <a:solidFill>
                  <a:srgbClr val="6633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34293" y="5806698"/>
            <a:ext cx="3742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18414C"/>
                </a:solidFill>
                <a:latin typeface="Arial Narrow" pitchFamily="34" charset="0"/>
              </a:rPr>
              <a:t>Back to Excel!</a:t>
            </a:r>
            <a:endParaRPr lang="en-US" sz="3000" b="1" u="sng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30843" y="1143000"/>
            <a:ext cx="1574957" cy="70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53324" y="1260048"/>
            <a:ext cx="62423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Start with equation for forecasting population growth: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795662" y="1243260"/>
            <a:ext cx="15101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endParaRPr lang="en-US" sz="2500" b="1" baseline="30000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90800" y="2236113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Take the natural log of both sides: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143000" y="2819400"/>
            <a:ext cx="298386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) =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</a:rPr>
              <a:t>)</a:t>
            </a:r>
            <a:endParaRPr lang="en-US" sz="2500" b="1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4191000" y="2919427"/>
            <a:ext cx="274320" cy="276999"/>
          </a:xfrm>
          <a:prstGeom prst="rightArrow">
            <a:avLst>
              <a:gd name="adj1" fmla="val 50000"/>
              <a:gd name="adj2" fmla="val 6032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95801" y="2819400"/>
            <a:ext cx="3809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) =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</a:t>
            </a:r>
            <a:r>
              <a:rPr lang="en-US" sz="2500" b="1" dirty="0" smtClean="0">
                <a:solidFill>
                  <a:srgbClr val="663300"/>
                </a:solidFill>
              </a:rPr>
              <a:t>) + </a:t>
            </a:r>
            <a:r>
              <a:rPr lang="en-US" sz="2500" b="1" dirty="0" err="1" smtClean="0">
                <a:solidFill>
                  <a:srgbClr val="663300"/>
                </a:solidFill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</a:rPr>
              <a:t> (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</a:rPr>
              <a:t>)</a:t>
            </a:r>
            <a:endParaRPr lang="en-US" sz="2500" b="1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2895600" y="3781683"/>
            <a:ext cx="274320" cy="276999"/>
          </a:xfrm>
          <a:prstGeom prst="rightArrow">
            <a:avLst>
              <a:gd name="adj1" fmla="val 50000"/>
              <a:gd name="adj2" fmla="val 6032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84070" y="3657600"/>
            <a:ext cx="3809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</a:t>
            </a:r>
            <a:r>
              <a:rPr lang="en-US" sz="2500" b="1" dirty="0" smtClean="0">
                <a:solidFill>
                  <a:srgbClr val="663300"/>
                </a:solidFill>
              </a:rPr>
              <a:t> + t </a:t>
            </a:r>
            <a:r>
              <a:rPr lang="en-US" sz="2500" b="1" dirty="0" err="1" smtClean="0">
                <a:solidFill>
                  <a:srgbClr val="663300"/>
                </a:solidFill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</a:rPr>
              <a:t>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endParaRPr lang="en-US" sz="2500" b="1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45" name="Left Brace 44"/>
          <p:cNvSpPr/>
          <p:nvPr/>
        </p:nvSpPr>
        <p:spPr>
          <a:xfrm rot="16200000">
            <a:off x="5762191" y="3862708"/>
            <a:ext cx="325278" cy="636105"/>
          </a:xfrm>
          <a:prstGeom prst="leftBrace">
            <a:avLst>
              <a:gd name="adj1" fmla="val 8333"/>
              <a:gd name="adj2" fmla="val 53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16200000">
            <a:off x="4749981" y="3773504"/>
            <a:ext cx="228995" cy="799349"/>
          </a:xfrm>
          <a:prstGeom prst="leftBrace">
            <a:avLst>
              <a:gd name="adj1" fmla="val 8333"/>
              <a:gd name="adj2" fmla="val 53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300513" y="4212846"/>
            <a:ext cx="1170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Intercept</a:t>
            </a:r>
            <a:endParaRPr lang="en-US" sz="2400" b="1" dirty="0">
              <a:solidFill>
                <a:srgbClr val="18414C"/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2600" y="4237494"/>
            <a:ext cx="9417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Slope</a:t>
            </a:r>
            <a:endParaRPr lang="en-US" sz="2400" b="1" dirty="0">
              <a:solidFill>
                <a:srgbClr val="18414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50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311648" y="1967369"/>
            <a:ext cx="1676400" cy="70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42104" y="131802"/>
            <a:ext cx="635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8414C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rgbClr val="18414C"/>
                </a:solidFill>
                <a:latin typeface="Arial Narrow" pitchFamily="34" charset="0"/>
              </a:rPr>
              <a:t>Forecasting Population Growth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990600"/>
            <a:ext cx="479967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Two ways to forecast population growth: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72349" y="2078986"/>
            <a:ext cx="1600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  <a:latin typeface="+mj-lt"/>
              </a:rPr>
              <a:t>t+1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err="1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err="1">
                <a:solidFill>
                  <a:srgbClr val="663300"/>
                </a:solidFill>
              </a:rPr>
              <a:t>t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endParaRPr lang="en-US" sz="2500" b="1" baseline="30000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06843" y="1909356"/>
            <a:ext cx="1574957" cy="70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71662" y="2009616"/>
            <a:ext cx="15101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endParaRPr lang="en-US" sz="2500" b="1" baseline="30000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85138" y="2899956"/>
            <a:ext cx="334645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For consecutive years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892298" y="2899956"/>
            <a:ext cx="227965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For any year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4996" y="1645404"/>
            <a:ext cx="3124200" cy="192028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63679" y="3657600"/>
            <a:ext cx="45465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Can use spreadsheet models to forecast farther into future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4086" y="4572000"/>
            <a:ext cx="44561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Just calculated </a:t>
            </a:r>
            <a:r>
              <a:rPr lang="el-GR" sz="2400" b="1" dirty="0" smtClean="0">
                <a:solidFill>
                  <a:srgbClr val="663300"/>
                </a:solidFill>
                <a:latin typeface="+mj-lt"/>
              </a:rPr>
              <a:t>λ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in Excel</a:t>
            </a:r>
          </a:p>
          <a:p>
            <a:pPr lvl="0" algn="ctr"/>
            <a:endParaRPr lang="en-US" sz="5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Remember: </a:t>
            </a:r>
            <a:r>
              <a:rPr lang="el-GR" sz="2400" b="1" dirty="0" smtClean="0">
                <a:solidFill>
                  <a:srgbClr val="663300"/>
                </a:solidFill>
                <a:latin typeface="+mj-lt"/>
              </a:rPr>
              <a:t>λ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  = 1 + b’ </a:t>
            </a:r>
            <a:r>
              <a:rPr lang="en-US" sz="2400" b="1" dirty="0">
                <a:solidFill>
                  <a:srgbClr val="663300"/>
                </a:solidFill>
                <a:latin typeface="+mj-lt"/>
              </a:rPr>
              <a:t>-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 d’</a:t>
            </a:r>
          </a:p>
          <a:p>
            <a:pPr lvl="0" algn="ctr"/>
            <a:endParaRPr lang="en-US" sz="500" b="1" dirty="0">
              <a:solidFill>
                <a:srgbClr val="18414C"/>
              </a:solidFill>
              <a:latin typeface="Arial Narrow" pitchFamily="34" charset="0"/>
            </a:endParaRPr>
          </a:p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Actual birth and death rates are:</a:t>
            </a:r>
          </a:p>
          <a:p>
            <a:pPr lvl="0" algn="ctr"/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b’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= 0.030</a:t>
            </a:r>
          </a:p>
          <a:p>
            <a:pPr lvl="0" algn="ctr"/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d’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= 0.011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576462" y="4703802"/>
            <a:ext cx="3110338" cy="1163598"/>
            <a:chOff x="5576462" y="4703802"/>
            <a:chExt cx="3110338" cy="1163598"/>
          </a:xfrm>
        </p:grpSpPr>
        <p:sp>
          <p:nvSpPr>
            <p:cNvPr id="17" name="Rectangle 16"/>
            <p:cNvSpPr/>
            <p:nvPr/>
          </p:nvSpPr>
          <p:spPr>
            <a:xfrm>
              <a:off x="5576462" y="4703802"/>
              <a:ext cx="3110338" cy="11635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9238" y="5008602"/>
              <a:ext cx="271896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rgbClr val="18414C"/>
                  </a:solidFill>
                  <a:latin typeface="Arial Narrow" pitchFamily="34" charset="0"/>
                </a:rPr>
                <a:t>Back to Excel!</a:t>
              </a:r>
              <a:endParaRPr lang="en-US" sz="3000" b="1" dirty="0">
                <a:solidFill>
                  <a:srgbClr val="18414C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2046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6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1225659"/>
            <a:ext cx="792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What if we wanted to forecast population size for a particular country?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1776" y="1911459"/>
            <a:ext cx="792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Font typeface="Wingdings"/>
              <a:buChar char="à"/>
            </a:pP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We’d want to also consider immigration and emigration</a:t>
            </a:r>
            <a:endParaRPr lang="en-US" sz="2200" b="1" dirty="0" smtClean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0452" y="2444859"/>
            <a:ext cx="391654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  <a:latin typeface="+mj-lt"/>
              </a:rPr>
              <a:t>t+1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baseline="-25000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(1 + b’ – d’ – e’) + I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6326" y="3359259"/>
            <a:ext cx="79248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Immigration, 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I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, is an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absolute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gain</a:t>
            </a:r>
          </a:p>
          <a:p>
            <a:pPr lvl="0" algn="ctr"/>
            <a:endParaRPr lang="en-US" sz="5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pPr lvl="0"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Emigration rate, </a:t>
            </a:r>
            <a:r>
              <a:rPr lang="en-US" sz="2400" b="1" dirty="0" err="1" smtClean="0">
                <a:solidFill>
                  <a:srgbClr val="663300"/>
                </a:solidFill>
                <a:latin typeface="+mj-lt"/>
              </a:rPr>
              <a:t>e’N</a:t>
            </a:r>
            <a:r>
              <a:rPr lang="en-US" sz="24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, is a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proportional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loss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03567" y="5029200"/>
            <a:ext cx="62164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Font typeface="Wingdings"/>
              <a:buChar char="à"/>
            </a:pP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For Lab Exercise: working with absolute and proportional losses due to blue whale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harvest</a:t>
            </a:r>
            <a:endParaRPr lang="en-US" sz="2200" b="1" u="sng" dirty="0" smtClean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2104" y="131802"/>
            <a:ext cx="635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8414C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rgbClr val="18414C"/>
                </a:solidFill>
                <a:latin typeface="Arial Narrow" pitchFamily="34" charset="0"/>
              </a:rPr>
              <a:t>Forecasting Population Growth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6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Blue Whales Case Study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754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Example of geometric population decline</a:t>
            </a:r>
            <a:endParaRPr lang="en-US" sz="2400" b="1" u="sng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1524000"/>
            <a:ext cx="5562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1946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: International Whaling Commission created to set limits to total Antarctic whale catch</a:t>
            </a:r>
          </a:p>
          <a:p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1953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: Shorter open season for blue whales introduced, but…</a:t>
            </a:r>
          </a:p>
          <a:p>
            <a:endParaRPr lang="en-US" sz="10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…management still failed because harvest quota was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fixed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and the population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birth rate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was not high enough to replace harvested individuals</a:t>
            </a:r>
          </a:p>
          <a:p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1963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: Appropriate harvest reductions implemented</a:t>
            </a:r>
          </a:p>
          <a:p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Currently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: Endangered conservation status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425" y="2667000"/>
            <a:ext cx="2145175" cy="13239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150" y="4419600"/>
            <a:ext cx="2000250" cy="143838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4800" y="15312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1900s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: Unsustainable harvest of blue whales</a:t>
            </a:r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5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86200" y="1371600"/>
            <a:ext cx="4831080" cy="520942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425" y="2667000"/>
            <a:ext cx="2145175" cy="13239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150" y="4419600"/>
            <a:ext cx="2000250" cy="143838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Blue Whales Case Study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754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Example of </a:t>
            </a:r>
            <a:r>
              <a:rPr lang="en-US" sz="2400" b="1" u="sng" dirty="0">
                <a:solidFill>
                  <a:srgbClr val="18414C"/>
                </a:solidFill>
                <a:latin typeface="Arial Narrow" pitchFamily="34" charset="0"/>
              </a:rPr>
              <a:t>geometric </a:t>
            </a:r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population decline</a:t>
            </a:r>
            <a:endParaRPr lang="en-US" sz="2400" b="1" u="sng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312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1900s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: Unsustainable harvest of blue whales</a:t>
            </a:r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09"/>
          <a:stretch/>
        </p:blipFill>
        <p:spPr bwMode="auto">
          <a:xfrm>
            <a:off x="4100592" y="1494294"/>
            <a:ext cx="4442414" cy="4948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31404" y="6199366"/>
            <a:ext cx="96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8414C"/>
                </a:solidFill>
                <a:latin typeface="Arial Narrow" pitchFamily="34" charset="0"/>
              </a:rPr>
              <a:t>Fig. 1.8</a:t>
            </a:r>
            <a:endParaRPr lang="en-US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cxnSp>
        <p:nvCxnSpPr>
          <p:cNvPr id="7" name="Straight Arrow Connector 6"/>
          <p:cNvCxnSpPr>
            <a:stCxn id="11" idx="2"/>
          </p:cNvCxnSpPr>
          <p:nvPr/>
        </p:nvCxnSpPr>
        <p:spPr>
          <a:xfrm flipH="1">
            <a:off x="6752095" y="2987516"/>
            <a:ext cx="106550" cy="670084"/>
          </a:xfrm>
          <a:prstGeom prst="straightConnector1">
            <a:avLst/>
          </a:prstGeom>
          <a:ln w="38100">
            <a:solidFill>
              <a:srgbClr val="184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53200" y="1494294"/>
            <a:ext cx="1790911" cy="1172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55596" y="2556629"/>
            <a:ext cx="1006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WWII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3548" y="1447800"/>
            <a:ext cx="2573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Appropriate</a:t>
            </a:r>
          </a:p>
          <a:p>
            <a:pPr algn="ctr"/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h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arvest reductions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>
            <a:off x="7400174" y="2217241"/>
            <a:ext cx="829426" cy="1440359"/>
          </a:xfrm>
          <a:prstGeom prst="straightConnector1">
            <a:avLst/>
          </a:prstGeom>
          <a:ln w="38100">
            <a:solidFill>
              <a:srgbClr val="184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1990755" y="494344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8414C"/>
                </a:solidFill>
                <a:latin typeface="Arial Narrow" pitchFamily="34" charset="0"/>
              </a:rPr>
              <a:t># whales / catcher-ton-day</a:t>
            </a:r>
            <a:endParaRPr lang="en-US" sz="2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cxnSp>
        <p:nvCxnSpPr>
          <p:cNvPr id="24" name="Straight Arrow Connector 23"/>
          <p:cNvCxnSpPr>
            <a:stCxn id="23" idx="2"/>
          </p:cNvCxnSpPr>
          <p:nvPr/>
        </p:nvCxnSpPr>
        <p:spPr>
          <a:xfrm flipV="1">
            <a:off x="3676710" y="5138791"/>
            <a:ext cx="423882" cy="0"/>
          </a:xfrm>
          <a:prstGeom prst="straightConnector1">
            <a:avLst/>
          </a:prstGeom>
          <a:ln w="38100">
            <a:solidFill>
              <a:srgbClr val="184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31596" y="50292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Looks like geometric decline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5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0052" y="1524000"/>
            <a:ext cx="5179148" cy="39112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Blue Whales Case Study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754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Example of </a:t>
            </a:r>
            <a:r>
              <a:rPr lang="en-US" sz="2400" b="1" u="sng" dirty="0">
                <a:solidFill>
                  <a:srgbClr val="18414C"/>
                </a:solidFill>
                <a:latin typeface="Arial Narrow" pitchFamily="34" charset="0"/>
              </a:rPr>
              <a:t>geometric </a:t>
            </a:r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population decline</a:t>
            </a:r>
            <a:endParaRPr lang="en-US" sz="2400" b="1" u="sng" dirty="0">
              <a:solidFill>
                <a:srgbClr val="18414C"/>
              </a:solidFill>
              <a:latin typeface="Arial Narrow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425" y="2667000"/>
            <a:ext cx="2145175" cy="13239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150" y="4419600"/>
            <a:ext cx="2000250" cy="143838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4800" y="15312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1900s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: Unsustainable harvest of blue whales</a:t>
            </a:r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6594" y="1625282"/>
            <a:ext cx="4890206" cy="346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88596" y="5050452"/>
            <a:ext cx="96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8414C"/>
                </a:solidFill>
                <a:latin typeface="Arial Narrow" pitchFamily="34" charset="0"/>
              </a:rPr>
              <a:t>Fig. 1.9</a:t>
            </a:r>
            <a:endParaRPr lang="en-US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2692" y="5638800"/>
            <a:ext cx="5332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Straight line when plotted on a log-scale</a:t>
            </a:r>
          </a:p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 Indicative of geometric decline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1883560" y="395284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8414C"/>
                </a:solidFill>
                <a:latin typeface="Arial Narrow" pitchFamily="34" charset="0"/>
              </a:rPr>
              <a:t>Note: log scale</a:t>
            </a:r>
            <a:endParaRPr lang="en-US" sz="2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69515" y="4191000"/>
            <a:ext cx="742889" cy="0"/>
          </a:xfrm>
          <a:prstGeom prst="straightConnector1">
            <a:avLst/>
          </a:prstGeom>
          <a:ln w="38100">
            <a:solidFill>
              <a:srgbClr val="18414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52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0052" y="1524000"/>
            <a:ext cx="5179148" cy="39112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Blue Whales Case Study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754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Example of </a:t>
            </a:r>
            <a:r>
              <a:rPr lang="en-US" sz="2400" b="1" u="sng" dirty="0">
                <a:solidFill>
                  <a:srgbClr val="18414C"/>
                </a:solidFill>
                <a:latin typeface="Arial Narrow" pitchFamily="34" charset="0"/>
              </a:rPr>
              <a:t>geometric </a:t>
            </a:r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population decline</a:t>
            </a:r>
            <a:endParaRPr lang="en-US" sz="2400" b="1" u="sng" dirty="0">
              <a:solidFill>
                <a:srgbClr val="18414C"/>
              </a:solidFill>
              <a:latin typeface="Arial Narrow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425" y="2667000"/>
            <a:ext cx="2145175" cy="132397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150" y="4419600"/>
            <a:ext cx="2000250" cy="143838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4800" y="15312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1900s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: Unsustainable harvest of blue whales</a:t>
            </a:r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6594" y="1625282"/>
            <a:ext cx="4890206" cy="346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88596" y="5050452"/>
            <a:ext cx="96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8414C"/>
                </a:solidFill>
                <a:latin typeface="Arial Narrow" pitchFamily="34" charset="0"/>
              </a:rPr>
              <a:t>Fig. 1.9</a:t>
            </a:r>
            <a:endParaRPr lang="en-US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2692" y="5638800"/>
            <a:ext cx="5332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Straight line when plotted on a log-scale</a:t>
            </a:r>
          </a:p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 Indicative of exponential decline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60052" y="1524000"/>
            <a:ext cx="5179148" cy="3911282"/>
          </a:xfrm>
          <a:prstGeom prst="rect">
            <a:avLst/>
          </a:prstGeom>
          <a:solidFill>
            <a:schemeClr val="accent5">
              <a:lumMod val="20000"/>
              <a:lumOff val="80000"/>
              <a:alpha val="85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14800" y="1828800"/>
            <a:ext cx="44196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87488" algn="l"/>
              </a:tabLst>
            </a:pPr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Population Sizes</a:t>
            </a:r>
          </a:p>
          <a:p>
            <a:pPr>
              <a:tabLst>
                <a:tab pos="1487488" algn="l"/>
              </a:tabLst>
            </a:pPr>
            <a:endParaRPr lang="en-US" sz="15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pPr>
              <a:tabLst>
                <a:tab pos="1487488" algn="l"/>
              </a:tabLst>
            </a:pP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1930s: 	20-50,000 individuals</a:t>
            </a:r>
          </a:p>
          <a:p>
            <a:pPr>
              <a:tabLst>
                <a:tab pos="1487488" algn="l"/>
              </a:tabLst>
            </a:pPr>
            <a:endParaRPr lang="en-US" sz="5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pPr>
              <a:tabLst>
                <a:tab pos="1487488" algn="l"/>
              </a:tabLst>
            </a:pPr>
            <a:endParaRPr lang="en-US" sz="5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pPr>
              <a:tabLst>
                <a:tab pos="1487488" algn="l"/>
              </a:tabLst>
            </a:pP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1965-1975: 	14,000 individuals</a:t>
            </a:r>
          </a:p>
          <a:p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3505200"/>
            <a:ext cx="44196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87488" algn="l"/>
              </a:tabLst>
            </a:pPr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Today’s Lab</a:t>
            </a:r>
          </a:p>
          <a:p>
            <a:pPr>
              <a:tabLst>
                <a:tab pos="1487488" algn="l"/>
              </a:tabLst>
            </a:pPr>
            <a:endParaRPr lang="en-US" sz="15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pPr>
              <a:tabLst>
                <a:tab pos="1487488" algn="l"/>
              </a:tabLst>
            </a:pP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Investigate population recovery</a:t>
            </a:r>
          </a:p>
          <a:p>
            <a:pPr>
              <a:tabLst>
                <a:tab pos="1487488" algn="l"/>
              </a:tabLst>
            </a:pPr>
            <a:r>
              <a:rPr lang="en-US" sz="2400" b="1" dirty="0">
                <a:solidFill>
                  <a:srgbClr val="18414C"/>
                </a:solidFill>
                <a:latin typeface="Arial Narrow" pitchFamily="34" charset="0"/>
              </a:rPr>
              <a:t>w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ith sustainable harvest</a:t>
            </a:r>
          </a:p>
          <a:p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Exercise 3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31242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Question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: How long will it take the blue whale population to increase from 10,000 to 50,000 individuals (in the absence of harvest)?</a:t>
            </a:r>
          </a:p>
          <a:p>
            <a:pPr algn="ctr"/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Remember: 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R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 in textbook is equivalent to </a:t>
            </a:r>
            <a:r>
              <a:rPr lang="el-GR" sz="2400" b="1" dirty="0" smtClean="0">
                <a:solidFill>
                  <a:srgbClr val="663300"/>
                </a:solidFill>
                <a:latin typeface="+mj-lt"/>
              </a:rPr>
              <a:t>λ</a:t>
            </a:r>
            <a:endParaRPr lang="en-US" sz="2400" b="1" dirty="0" smtClean="0">
              <a:solidFill>
                <a:srgbClr val="663300"/>
              </a:solidFill>
              <a:latin typeface="+mj-lt"/>
            </a:endParaRPr>
          </a:p>
          <a:p>
            <a:pPr algn="ctr"/>
            <a:endParaRPr lang="en-US" sz="2400" b="1" u="sng" dirty="0">
              <a:solidFill>
                <a:srgbClr val="18414C"/>
              </a:solidFill>
              <a:latin typeface="Arial Narrow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Approach this similar to a </a:t>
            </a:r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doubling time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 problem,</a:t>
            </a:r>
          </a:p>
          <a:p>
            <a:pPr algn="ctr"/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except the goal population size is more than double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23807" y="1981200"/>
            <a:ext cx="8001000" cy="6568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1558" y="2057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Part 1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: Answer Exercise 1.1 from textbook </a:t>
            </a:r>
          </a:p>
        </p:txBody>
      </p:sp>
    </p:spTree>
    <p:extLst>
      <p:ext uri="{BB962C8B-B14F-4D97-AF65-F5344CB8AC3E}">
        <p14:creationId xmlns:p14="http://schemas.microsoft.com/office/powerpoint/2010/main" xmlns="" val="19097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583410" y="955882"/>
            <a:ext cx="5960390" cy="9491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Exercise 3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2151995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Estimate the number of years it will take the blue whale population to increase from 10,000 to 50,000 whales using a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series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of absolute harvests (constant number) between 0 and 600 whales per year (e.g., 0, 100, 200, etc.)</a:t>
            </a:r>
          </a:p>
          <a:p>
            <a:endParaRPr lang="en-US" sz="15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Determine the maximum sustainable harvest level</a:t>
            </a:r>
          </a:p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(i.e., harvest amount that causes no population change)</a:t>
            </a:r>
          </a:p>
          <a:p>
            <a:endParaRPr lang="en-US" sz="15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Plot the relationship between harvest level and number of years to reach 50,000 whales</a:t>
            </a:r>
          </a:p>
          <a:p>
            <a:endParaRPr lang="en-US" sz="15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Plot the trend in population size over </a:t>
            </a: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time for the next harvest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level </a:t>
            </a: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above the maximum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sustainable</a:t>
            </a:r>
          </a:p>
          <a:p>
            <a:endParaRPr lang="en-US" sz="15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u="sng" dirty="0">
                <a:solidFill>
                  <a:srgbClr val="18414C"/>
                </a:solidFill>
                <a:latin typeface="Arial Narrow" pitchFamily="34" charset="0"/>
              </a:rPr>
              <a:t>For report</a:t>
            </a: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: Comment on the shape of both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plots</a:t>
            </a:r>
            <a:endParaRPr lang="en-US" sz="24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8244" y="1059359"/>
            <a:ext cx="59487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Part 2a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: Investigate of the effect of an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absolute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harvest rate on population size</a:t>
            </a:r>
          </a:p>
        </p:txBody>
      </p:sp>
    </p:spTree>
    <p:extLst>
      <p:ext uri="{BB962C8B-B14F-4D97-AF65-F5344CB8AC3E}">
        <p14:creationId xmlns:p14="http://schemas.microsoft.com/office/powerpoint/2010/main" xmlns="" val="12778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Exercise 3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2750909"/>
            <a:ext cx="80010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Estimate </a:t>
            </a: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the number of years it will take the blue whale population to increase from 10,000 to 50,000 whales using a </a:t>
            </a:r>
            <a:r>
              <a:rPr lang="en-US" sz="2200" b="1" u="sng" dirty="0">
                <a:solidFill>
                  <a:srgbClr val="18414C"/>
                </a:solidFill>
                <a:latin typeface="Arial Narrow" pitchFamily="34" charset="0"/>
              </a:rPr>
              <a:t>series</a:t>
            </a: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 of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proportional </a:t>
            </a: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harvests starting at 0.5% per year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(e.g., 0.5%, 1.0%, 1.5%, etc.) and </a:t>
            </a: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ending at the maximum sustainable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harvest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  <a:p>
            <a:endParaRPr lang="en-US" sz="22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You do not need Excel (i.e., a spreadsheet model) for this part!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  <a:p>
            <a:endParaRPr lang="en-US" sz="15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3410" y="1420791"/>
            <a:ext cx="5960390" cy="9491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8244" y="1524268"/>
            <a:ext cx="59487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Part 2b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: Investigate of the effect of a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proportional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harvest rate on population size</a:t>
            </a:r>
          </a:p>
        </p:txBody>
      </p:sp>
    </p:spTree>
    <p:extLst>
      <p:ext uri="{BB962C8B-B14F-4D97-AF65-F5344CB8AC3E}">
        <p14:creationId xmlns:p14="http://schemas.microsoft.com/office/powerpoint/2010/main" xmlns="" val="5916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76208" y="1571298"/>
            <a:ext cx="8062992" cy="3457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4808" y="2180898"/>
            <a:ext cx="7086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Log onto computers please</a:t>
            </a:r>
          </a:p>
          <a:p>
            <a:pPr algn="ctr"/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Download files from </a:t>
            </a:r>
            <a:r>
              <a:rPr lang="en-US" sz="3200" dirty="0" smtClean="0">
                <a:hlinkClick r:id="rId2"/>
              </a:rPr>
              <a:t>http://saraparrsyswerda.weebly.com/fw364-ecological-problem-solving.html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5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Exercise 3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1219200"/>
            <a:ext cx="2667000" cy="6366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9146" y="1322677"/>
            <a:ext cx="2612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General Comments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2298" y="2057400"/>
            <a:ext cx="72235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Use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discrete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population growth models for all parts</a:t>
            </a:r>
          </a:p>
          <a:p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For reports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:</a:t>
            </a:r>
          </a:p>
          <a:p>
            <a:pPr>
              <a:tabLst>
                <a:tab pos="465138" algn="l"/>
              </a:tabLst>
            </a:pPr>
            <a:r>
              <a:rPr lang="en-US" sz="2200" b="1" dirty="0">
                <a:solidFill>
                  <a:srgbClr val="18414C"/>
                </a:solidFill>
                <a:latin typeface="Arial Narrow" pitchFamily="34" charset="0"/>
              </a:rPr>
              <a:t>	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Remember axis labels on figures; don’t add trend lines</a:t>
            </a:r>
          </a:p>
          <a:p>
            <a:pPr>
              <a:tabLst>
                <a:tab pos="465138" algn="l"/>
              </a:tabLst>
            </a:pPr>
            <a:r>
              <a:rPr lang="en-US" sz="2200" b="1">
                <a:solidFill>
                  <a:srgbClr val="18414C"/>
                </a:solidFill>
                <a:latin typeface="Arial Narrow" pitchFamily="34" charset="0"/>
              </a:rPr>
              <a:t>	</a:t>
            </a:r>
            <a:endParaRPr lang="en-US" sz="22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5181600"/>
            <a:ext cx="7924800" cy="9491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5254081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Don’t forget to think about the </a:t>
            </a:r>
            <a:r>
              <a:rPr lang="en-US" sz="2200" b="1" u="sng" dirty="0" smtClean="0">
                <a:solidFill>
                  <a:srgbClr val="18414C"/>
                </a:solidFill>
                <a:latin typeface="Arial Narrow" pitchFamily="34" charset="0"/>
              </a:rPr>
              <a:t>assumptions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you are making…</a:t>
            </a:r>
          </a:p>
          <a:p>
            <a:pPr algn="ctr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Important assumption about natural death and harvest</a:t>
            </a:r>
          </a:p>
        </p:txBody>
      </p:sp>
    </p:spTree>
    <p:extLst>
      <p:ext uri="{BB962C8B-B14F-4D97-AF65-F5344CB8AC3E}">
        <p14:creationId xmlns:p14="http://schemas.microsoft.com/office/powerpoint/2010/main" xmlns="" val="270494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Computer Lob Logistics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15195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Feel free to use your own laptops instead of lab computers</a:t>
            </a:r>
            <a:endParaRPr lang="en-US" sz="2400" b="1" u="sng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256" y="3124200"/>
            <a:ext cx="806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To save files using </a:t>
            </a:r>
            <a:r>
              <a:rPr lang="en-US" sz="2400" b="1" u="sng" dirty="0" smtClean="0">
                <a:solidFill>
                  <a:srgbClr val="18414C"/>
                </a:solidFill>
                <a:latin typeface="Arial Narrow" pitchFamily="34" charset="0"/>
              </a:rPr>
              <a:t>lab computers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:</a:t>
            </a:r>
          </a:p>
          <a:p>
            <a:pPr>
              <a:tabLst>
                <a:tab pos="465138" algn="l"/>
              </a:tabLst>
            </a:pP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	Portable drive (</a:t>
            </a:r>
            <a:r>
              <a:rPr lang="en-US" sz="2400" b="1" dirty="0" err="1" smtClean="0">
                <a:solidFill>
                  <a:srgbClr val="18414C"/>
                </a:solidFill>
                <a:latin typeface="Arial Narrow" pitchFamily="34" charset="0"/>
              </a:rPr>
              <a:t>thumbdrive</a:t>
            </a: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, external hard drive)</a:t>
            </a:r>
          </a:p>
          <a:p>
            <a:pPr>
              <a:tabLst>
                <a:tab pos="465138" algn="l"/>
              </a:tabLst>
            </a:pPr>
            <a:r>
              <a:rPr lang="en-US" sz="2400" b="1" dirty="0" smtClean="0">
                <a:solidFill>
                  <a:srgbClr val="18414C"/>
                </a:solidFill>
                <a:latin typeface="Arial Narrow" pitchFamily="34" charset="0"/>
              </a:rPr>
              <a:t>	P: drive…. But make a backup in case P: drive not accessible</a:t>
            </a:r>
          </a:p>
          <a:p>
            <a:r>
              <a:rPr lang="en-US" sz="2400" b="1" dirty="0">
                <a:solidFill>
                  <a:srgbClr val="18414C"/>
                </a:solidFill>
                <a:latin typeface="Arial Narrow" pitchFamily="34" charset="0"/>
              </a:rPr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>
                        <a14:foregroundMark x1="52688" y1="7682" x2="52688" y2="7682"/>
                        <a14:foregroundMark x1="55816" y1="17318" x2="55816" y2="17318"/>
                        <a14:foregroundMark x1="60606" y1="31510" x2="60606" y2="31510"/>
                        <a14:foregroundMark x1="58847" y1="35156" x2="58847" y2="35156"/>
                        <a14:foregroundMark x1="9091" y1="58203" x2="9091" y2="58203"/>
                        <a14:foregroundMark x1="12903" y1="73698" x2="12903" y2="73698"/>
                        <a14:foregroundMark x1="24536" y1="86458" x2="24536" y2="86458"/>
                        <a14:foregroundMark x1="5376" y1="51042" x2="5376" y2="51042"/>
                        <a14:foregroundMark x1="15738" y1="80339" x2="15738" y2="80339"/>
                        <a14:foregroundMark x1="35777" y1="91927" x2="35777" y2="91927"/>
                        <a14:foregroundMark x1="39296" y1="93620" x2="39296" y2="93620"/>
                        <a14:foregroundMark x1="42913" y1="94922" x2="42913" y2="94922"/>
                        <a14:foregroundMark x1="47605" y1="97005" x2="47605" y2="97005"/>
                        <a14:foregroundMark x1="49756" y1="98568" x2="49756" y2="98568"/>
                        <a14:foregroundMark x1="51808" y1="98698" x2="51808" y2="98698"/>
                        <a14:foregroundMark x1="56109" y1="97396" x2="56109" y2="97396"/>
                        <a14:foregroundMark x1="59824" y1="95703" x2="59824" y2="95703"/>
                        <a14:foregroundMark x1="57283" y1="97266" x2="57283" y2="97266"/>
                        <a14:foregroundMark x1="61388" y1="94271" x2="61388" y2="94271"/>
                        <a14:foregroundMark x1="66373" y1="91797" x2="66373" y2="91797"/>
                        <a14:foregroundMark x1="63343" y1="92839" x2="63343" y2="92839"/>
                        <a14:foregroundMark x1="69208" y1="90234" x2="69208" y2="90234"/>
                        <a14:foregroundMark x1="72043" y1="88151" x2="72043" y2="88151"/>
                        <a14:foregroundMark x1="74389" y1="86198" x2="74389" y2="86198"/>
                        <a14:foregroundMark x1="73118" y1="87109" x2="73118" y2="87109"/>
                        <a14:foregroundMark x1="77126" y1="84896" x2="77126" y2="84896"/>
                        <a14:foregroundMark x1="81134" y1="82813" x2="81134" y2="82813"/>
                        <a14:foregroundMark x1="79081" y1="84115" x2="79081" y2="84115"/>
                        <a14:foregroundMark x1="81916" y1="82161" x2="81916" y2="82161"/>
                        <a14:foregroundMark x1="84164" y1="80729" x2="84164" y2="80729"/>
                        <a14:foregroundMark x1="87977" y1="77995" x2="87977" y2="77995"/>
                        <a14:foregroundMark x1="86217" y1="79297" x2="86217" y2="79297"/>
                        <a14:foregroundMark x1="89736" y1="77083" x2="89736" y2="77083"/>
                        <a14:foregroundMark x1="91496" y1="75911" x2="91496" y2="75911"/>
                        <a14:foregroundMark x1="90616" y1="76302" x2="90616" y2="76302"/>
                        <a14:foregroundMark x1="94526" y1="74349" x2="94526" y2="74349"/>
                        <a14:foregroundMark x1="92864" y1="75260" x2="92864" y2="75260"/>
                        <a14:foregroundMark x1="96090" y1="73047" x2="96090" y2="73047"/>
                        <a14:foregroundMark x1="97165" y1="72396" x2="97165" y2="72396"/>
                        <a14:foregroundMark x1="98631" y1="71224" x2="98631" y2="712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984" y="1295400"/>
            <a:ext cx="203001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47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71408" y="5364078"/>
            <a:ext cx="8229600" cy="1036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Outline for Today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0668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Do a case study together of  </a:t>
            </a:r>
            <a:r>
              <a:rPr lang="en-US" sz="2500" b="1" u="sng" dirty="0" smtClean="0">
                <a:solidFill>
                  <a:srgbClr val="18414C"/>
                </a:solidFill>
                <a:latin typeface="Arial Narrow" pitchFamily="34" charset="0"/>
              </a:rPr>
              <a:t>human </a:t>
            </a:r>
            <a:r>
              <a:rPr lang="en-US" sz="2500" b="1" u="sng" dirty="0">
                <a:solidFill>
                  <a:srgbClr val="18414C"/>
                </a:solidFill>
                <a:latin typeface="Arial Narrow" pitchFamily="34" charset="0"/>
              </a:rPr>
              <a:t>p</a:t>
            </a:r>
            <a:r>
              <a:rPr lang="en-US" sz="2500" b="1" u="sng" dirty="0" smtClean="0">
                <a:solidFill>
                  <a:srgbClr val="18414C"/>
                </a:solidFill>
                <a:latin typeface="Arial Narrow" pitchFamily="34" charset="0"/>
              </a:rPr>
              <a:t>opulation growth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 to:</a:t>
            </a:r>
          </a:p>
          <a:p>
            <a:pPr marL="971550" lvl="1" indent="-514350">
              <a:buAutoNum type="arabicPeriod"/>
            </a:pP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Introduce spreadsheet modeling</a:t>
            </a:r>
          </a:p>
          <a:p>
            <a:pPr marL="971550" lvl="1" indent="-514350">
              <a:buAutoNum type="arabicPeriod"/>
            </a:pP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Illustrate how </a:t>
            </a:r>
            <a:r>
              <a:rPr lang="el-GR" sz="2800" b="1" dirty="0" smtClean="0">
                <a:solidFill>
                  <a:srgbClr val="663300"/>
                </a:solidFill>
                <a:latin typeface="+mj-lt"/>
              </a:rPr>
              <a:t>λ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 can be obtained using linear regression</a:t>
            </a:r>
          </a:p>
          <a:p>
            <a:pPr marL="971550" lvl="1" indent="-514350">
              <a:buAutoNum type="arabicPeriod"/>
            </a:pP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Show how to forecast population size using spreadsheets</a:t>
            </a:r>
          </a:p>
          <a:p>
            <a:pPr algn="ctr"/>
            <a:endParaRPr lang="en-US" sz="2500" b="1" dirty="0" smtClean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Exercise 3: Case study of </a:t>
            </a:r>
            <a:r>
              <a:rPr lang="en-US" sz="2500" b="1" u="sng" dirty="0" smtClean="0">
                <a:solidFill>
                  <a:srgbClr val="18414C"/>
                </a:solidFill>
                <a:latin typeface="Arial Narrow" pitchFamily="34" charset="0"/>
              </a:rPr>
              <a:t>blue whale population growth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Practice spreadsheet modeling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Practice forecasting </a:t>
            </a:r>
            <a:r>
              <a:rPr lang="en-US" sz="2500" b="1" dirty="0">
                <a:solidFill>
                  <a:srgbClr val="18414C"/>
                </a:solidFill>
                <a:latin typeface="Arial Narrow" pitchFamily="34" charset="0"/>
              </a:rPr>
              <a:t>population size using 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spreadsheets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500" b="1" dirty="0">
                <a:solidFill>
                  <a:srgbClr val="18414C"/>
                </a:solidFill>
                <a:latin typeface="Arial Narrow" pitchFamily="34" charset="0"/>
              </a:rPr>
              <a:t>Learn about absolute vs. proportional gains and 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losses</a:t>
            </a:r>
          </a:p>
          <a:p>
            <a:pPr lvl="2"/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 You do </a:t>
            </a:r>
            <a:r>
              <a:rPr lang="en-US" sz="2500" b="1" u="sng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not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 need to get </a:t>
            </a:r>
            <a:r>
              <a:rPr lang="el-GR" sz="2400" b="1" dirty="0">
                <a:solidFill>
                  <a:srgbClr val="663300"/>
                </a:solidFill>
              </a:rPr>
              <a:t>λ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  <a:sym typeface="Wingdings" pitchFamily="2" charset="2"/>
              </a:rPr>
              <a:t> through linear regression </a:t>
            </a:r>
            <a:endParaRPr lang="en-US" sz="2500" b="1" dirty="0" smtClean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012" y="5592678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18414C"/>
                </a:solidFill>
                <a:latin typeface="Arial Narrow" pitchFamily="34" charset="0"/>
              </a:rPr>
              <a:t>Important </a:t>
            </a:r>
            <a:r>
              <a:rPr lang="en-US" sz="2600" b="1" dirty="0">
                <a:solidFill>
                  <a:srgbClr val="18414C"/>
                </a:solidFill>
                <a:latin typeface="Arial Narrow" pitchFamily="34" charset="0"/>
              </a:rPr>
              <a:t>n</a:t>
            </a:r>
            <a:r>
              <a:rPr lang="en-US" sz="2600" b="1" dirty="0" smtClean="0">
                <a:solidFill>
                  <a:srgbClr val="18414C"/>
                </a:solidFill>
                <a:latin typeface="Arial Narrow" pitchFamily="34" charset="0"/>
              </a:rPr>
              <a:t>ote: Going to use only </a:t>
            </a:r>
            <a:r>
              <a:rPr lang="en-US" sz="2600" b="1" u="sng" dirty="0" smtClean="0">
                <a:solidFill>
                  <a:srgbClr val="18414C"/>
                </a:solidFill>
                <a:latin typeface="Arial Narrow" pitchFamily="34" charset="0"/>
              </a:rPr>
              <a:t>DISCRETE</a:t>
            </a:r>
            <a:r>
              <a:rPr lang="en-US" sz="2600" b="1" dirty="0" smtClean="0">
                <a:solidFill>
                  <a:srgbClr val="18414C"/>
                </a:solidFill>
                <a:latin typeface="Arial Narrow" pitchFamily="34" charset="0"/>
              </a:rPr>
              <a:t> equations</a:t>
            </a:r>
            <a:endParaRPr lang="en-US" sz="26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48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Case Study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2192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18414C"/>
                </a:solidFill>
                <a:latin typeface="Arial Narrow" pitchFamily="34" charset="0"/>
              </a:rPr>
              <a:t>Case Study</a:t>
            </a:r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: Human Population Growth</a:t>
            </a:r>
          </a:p>
          <a:p>
            <a:pPr algn="ctr"/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500" b="1" u="sng" dirty="0" smtClean="0">
                <a:solidFill>
                  <a:srgbClr val="18414C"/>
                </a:solidFill>
                <a:latin typeface="Arial Narrow" pitchFamily="34" charset="0"/>
              </a:rPr>
              <a:t>We will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:</a:t>
            </a:r>
          </a:p>
          <a:p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Forecast human population size</a:t>
            </a:r>
          </a:p>
          <a:p>
            <a:r>
              <a:rPr lang="en-US" sz="2500" b="1" dirty="0">
                <a:solidFill>
                  <a:srgbClr val="18414C"/>
                </a:solidFill>
                <a:latin typeface="Arial Narrow" pitchFamily="34" charset="0"/>
              </a:rPr>
              <a:t>u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sing data from 1800-1995 (given in textbook)</a:t>
            </a:r>
          </a:p>
          <a:p>
            <a:endParaRPr lang="en-US" sz="2500" b="1" dirty="0">
              <a:solidFill>
                <a:srgbClr val="18414C"/>
              </a:solidFill>
              <a:latin typeface="Arial Narrow" pitchFamily="34" charset="0"/>
            </a:endParaRPr>
          </a:p>
          <a:p>
            <a:r>
              <a:rPr lang="en-US" sz="2500" b="1" u="sng" dirty="0" smtClean="0">
                <a:solidFill>
                  <a:srgbClr val="18414C"/>
                </a:solidFill>
                <a:latin typeface="Arial Narrow" pitchFamily="34" charset="0"/>
              </a:rPr>
              <a:t>Objectives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:</a:t>
            </a:r>
          </a:p>
          <a:p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Introduce </a:t>
            </a:r>
            <a:r>
              <a:rPr lang="en-US" sz="2500" b="1" dirty="0">
                <a:solidFill>
                  <a:srgbClr val="18414C"/>
                </a:solidFill>
                <a:latin typeface="Arial Narrow" pitchFamily="34" charset="0"/>
              </a:rPr>
              <a:t>spreadsheet 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modeling</a:t>
            </a:r>
          </a:p>
          <a:p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Illustrate </a:t>
            </a:r>
            <a:r>
              <a:rPr lang="en-US" sz="2500" b="1" dirty="0">
                <a:solidFill>
                  <a:srgbClr val="18414C"/>
                </a:solidFill>
                <a:latin typeface="Arial Narrow" pitchFamily="34" charset="0"/>
              </a:rPr>
              <a:t>how </a:t>
            </a:r>
            <a:r>
              <a:rPr lang="el-GR" sz="2800" b="1" dirty="0">
                <a:solidFill>
                  <a:srgbClr val="663300"/>
                </a:solidFill>
              </a:rPr>
              <a:t>λ</a:t>
            </a:r>
            <a:r>
              <a:rPr lang="en-US" sz="2500" b="1" dirty="0">
                <a:solidFill>
                  <a:srgbClr val="18414C"/>
                </a:solidFill>
                <a:latin typeface="Arial Narrow" pitchFamily="34" charset="0"/>
              </a:rPr>
              <a:t> can be obtained using linear </a:t>
            </a:r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regression</a:t>
            </a:r>
          </a:p>
          <a:p>
            <a:r>
              <a:rPr lang="en-US" sz="2500" b="1" dirty="0" smtClean="0">
                <a:solidFill>
                  <a:srgbClr val="18414C"/>
                </a:solidFill>
                <a:latin typeface="Arial Narrow" pitchFamily="34" charset="0"/>
              </a:rPr>
              <a:t>Show </a:t>
            </a:r>
            <a:r>
              <a:rPr lang="en-US" sz="2500" b="1" dirty="0">
                <a:solidFill>
                  <a:srgbClr val="18414C"/>
                </a:solidFill>
                <a:latin typeface="Arial Narrow" pitchFamily="34" charset="0"/>
              </a:rPr>
              <a:t>how to forecast population size using spreadsheets</a:t>
            </a:r>
          </a:p>
          <a:p>
            <a:endParaRPr lang="en-US" sz="2500" b="1" dirty="0" smtClean="0">
              <a:solidFill>
                <a:srgbClr val="18414C"/>
              </a:solidFill>
              <a:latin typeface="Arial Narrow" pitchFamily="34" charset="0"/>
            </a:endParaRPr>
          </a:p>
        </p:txBody>
      </p:sp>
      <p:pic>
        <p:nvPicPr>
          <p:cNvPr id="5" name="Picture 2" descr="C:\Users\jaegeran\Documents\Classes\FW 364\Andrea Materials 2012\Images\Peop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2617" y="2057400"/>
            <a:ext cx="1677763" cy="154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37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Case Study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1179711"/>
            <a:ext cx="457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8414C"/>
                </a:solidFill>
                <a:latin typeface="Arial Narrow" pitchFamily="34" charset="0"/>
              </a:rPr>
              <a:t>To </a:t>
            </a:r>
            <a:r>
              <a:rPr lang="en-US" sz="2800" b="1" u="sng" dirty="0" smtClean="0">
                <a:solidFill>
                  <a:srgbClr val="18414C"/>
                </a:solidFill>
                <a:latin typeface="Arial Narrow" pitchFamily="34" charset="0"/>
              </a:rPr>
              <a:t>forecast</a:t>
            </a:r>
            <a:r>
              <a:rPr lang="en-US" sz="2800" b="1" dirty="0" smtClean="0">
                <a:solidFill>
                  <a:srgbClr val="18414C"/>
                </a:solidFill>
                <a:latin typeface="Arial Narrow" pitchFamily="34" charset="0"/>
              </a:rPr>
              <a:t> human population growth, we need </a:t>
            </a:r>
            <a:r>
              <a:rPr lang="el-GR" sz="3000" b="1" dirty="0" smtClean="0">
                <a:solidFill>
                  <a:srgbClr val="663300"/>
                </a:solidFill>
                <a:latin typeface="+mj-lt"/>
              </a:rPr>
              <a:t>λ</a:t>
            </a:r>
            <a:endParaRPr lang="en-US" sz="2800" b="1" dirty="0" smtClean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1353413"/>
            <a:ext cx="1574957" cy="70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084619" y="1453673"/>
            <a:ext cx="15101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endParaRPr lang="en-US" sz="2500" b="1" baseline="30000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39471D"/>
                </a:solidFill>
                <a:latin typeface="Arial Narrow" pitchFamily="34" charset="0"/>
              </a:rPr>
              <a:t>Two methods:</a:t>
            </a:r>
          </a:p>
          <a:p>
            <a:pPr marL="457200" lvl="0" indent="-457200">
              <a:buAutoNum type="arabicParenR"/>
            </a:pPr>
            <a:r>
              <a:rPr lang="en-US" b="1" dirty="0" smtClean="0">
                <a:solidFill>
                  <a:srgbClr val="39471D"/>
                </a:solidFill>
                <a:latin typeface="Arial Narrow" pitchFamily="34" charset="0"/>
              </a:rPr>
              <a:t>Calculate geometric mean (book uses this way)</a:t>
            </a:r>
          </a:p>
          <a:p>
            <a:pPr marL="457200" lvl="0" indent="-457200">
              <a:buAutoNum type="arabicParenR"/>
            </a:pPr>
            <a:r>
              <a:rPr lang="en-US" b="1" dirty="0" smtClean="0">
                <a:solidFill>
                  <a:srgbClr val="39471D"/>
                </a:solidFill>
                <a:latin typeface="Arial Narrow" pitchFamily="34" charset="0"/>
              </a:rPr>
              <a:t>Use linear regression (book does not address this approach)</a:t>
            </a:r>
          </a:p>
        </p:txBody>
      </p:sp>
    </p:spTree>
    <p:extLst>
      <p:ext uri="{BB962C8B-B14F-4D97-AF65-F5344CB8AC3E}">
        <p14:creationId xmlns:p14="http://schemas.microsoft.com/office/powerpoint/2010/main" xmlns="" val="34944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E1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97" y="226070"/>
            <a:ext cx="9128502" cy="1069330"/>
          </a:xfrm>
          <a:prstGeom prst="rect">
            <a:avLst/>
          </a:prstGeom>
          <a:solidFill>
            <a:srgbClr val="C1E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86200" y="914400"/>
            <a:ext cx="3912736" cy="799103"/>
          </a:xfrm>
          <a:prstGeom prst="rect">
            <a:avLst/>
          </a:prstGeom>
          <a:solidFill>
            <a:srgbClr val="DDEFE3"/>
          </a:solidFill>
          <a:ln w="28575">
            <a:solidFill>
              <a:srgbClr val="3874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30319" y="2302788"/>
            <a:ext cx="3865881" cy="3015714"/>
          </a:xfrm>
          <a:prstGeom prst="rect">
            <a:avLst/>
          </a:prstGeom>
          <a:solidFill>
            <a:schemeClr val="bg1"/>
          </a:solidFill>
          <a:ln w="28575">
            <a:solidFill>
              <a:srgbClr val="3874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42104" y="131802"/>
            <a:ext cx="635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39471D"/>
                </a:solidFill>
                <a:latin typeface="Arial Narrow" pitchFamily="34" charset="0"/>
              </a:rPr>
              <a:t> </a:t>
            </a:r>
            <a:r>
              <a:rPr lang="el-GR" sz="3200" b="1" dirty="0">
                <a:solidFill>
                  <a:srgbClr val="663300"/>
                </a:solidFill>
              </a:rPr>
              <a:t>λ</a:t>
            </a:r>
            <a:r>
              <a:rPr lang="el-GR" sz="2800" b="1" dirty="0">
                <a:solidFill>
                  <a:srgbClr val="663300"/>
                </a:solidFill>
              </a:rPr>
              <a:t> </a:t>
            </a:r>
            <a:r>
              <a:rPr lang="en-US" sz="3000" b="1" dirty="0" smtClean="0">
                <a:solidFill>
                  <a:srgbClr val="39471D"/>
                </a:solidFill>
                <a:latin typeface="Arial Narrow" pitchFamily="34" charset="0"/>
              </a:rPr>
              <a:t>Determination </a:t>
            </a:r>
            <a:r>
              <a:rPr lang="en-US" sz="3000" b="1" dirty="0" smtClean="0">
                <a:solidFill>
                  <a:srgbClr val="39471D"/>
                </a:solidFill>
                <a:latin typeface="Arial Narrow" pitchFamily="34" charset="0"/>
                <a:cs typeface="Arial" pitchFamily="34" charset="0"/>
              </a:rPr>
              <a:t>– Linear Regression</a:t>
            </a:r>
            <a:endParaRPr lang="en-US" sz="3000" b="1" dirty="0">
              <a:solidFill>
                <a:srgbClr val="39471D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47252"/>
            <a:ext cx="9144000" cy="0"/>
          </a:xfrm>
          <a:prstGeom prst="line">
            <a:avLst/>
          </a:prstGeom>
          <a:ln w="63500">
            <a:solidFill>
              <a:srgbClr val="3874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38744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u="none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1001524"/>
            <a:ext cx="479967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00" b="1" u="sng" dirty="0" smtClean="0">
                <a:solidFill>
                  <a:srgbClr val="39471D"/>
                </a:solidFill>
                <a:latin typeface="Arial Narrow" pitchFamily="34" charset="0"/>
              </a:rPr>
              <a:t>Method </a:t>
            </a:r>
            <a:r>
              <a:rPr lang="en-US" sz="2300" b="1" dirty="0" smtClean="0">
                <a:solidFill>
                  <a:srgbClr val="39471D"/>
                </a:solidFill>
                <a:latin typeface="Arial Narrow" pitchFamily="34" charset="0"/>
              </a:rPr>
              <a:t>: Linear Regression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7457957"/>
              </p:ext>
            </p:extLst>
          </p:nvPr>
        </p:nvGraphicFramePr>
        <p:xfrm>
          <a:off x="381000" y="1524000"/>
          <a:ext cx="2489200" cy="510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/>
                <a:gridCol w="558800"/>
                <a:gridCol w="558800"/>
                <a:gridCol w="647700"/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N</a:t>
                      </a:r>
                      <a:r>
                        <a:rPr lang="en-US" sz="1800" b="1" u="none" strike="noStrike" baseline="-25000" dirty="0" err="1">
                          <a:effectLst/>
                        </a:rPr>
                        <a:t>t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log </a:t>
                      </a:r>
                      <a:r>
                        <a:rPr lang="en-US" sz="1800" b="1" u="none" strike="noStrike" dirty="0" err="1">
                          <a:effectLst/>
                        </a:rPr>
                        <a:t>N</a:t>
                      </a:r>
                      <a:r>
                        <a:rPr lang="en-US" sz="1800" b="1" u="none" strike="noStrike" baseline="-25000" dirty="0" err="1">
                          <a:effectLst/>
                        </a:rPr>
                        <a:t>t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1948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57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1.756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1949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1.813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1950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1.786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1951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76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1.883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1952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84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1.924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1953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98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1.992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1954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109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2.038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1955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127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2.102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1956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138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2.140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1957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157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2.197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1958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2.300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1959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228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2.357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1960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282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2.451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1961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322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2.508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1962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386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2.587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1963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444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2.647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1964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511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2.708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D2D0AE"/>
                    </a:solidFill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3886200" y="956737"/>
            <a:ext cx="3912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b="1" dirty="0" smtClean="0">
                <a:solidFill>
                  <a:srgbClr val="39471D"/>
                </a:solidFill>
                <a:latin typeface="Arial Narrow" pitchFamily="34" charset="0"/>
              </a:rPr>
              <a:t>See Excel file on course website</a:t>
            </a:r>
          </a:p>
          <a:p>
            <a:pPr lvl="0" algn="ctr"/>
            <a:r>
              <a:rPr lang="en-US" sz="2100" b="1" dirty="0" smtClean="0">
                <a:solidFill>
                  <a:srgbClr val="39471D"/>
                </a:solidFill>
                <a:latin typeface="Arial Narrow" pitchFamily="34" charset="0"/>
              </a:rPr>
              <a:t>“Muskox </a:t>
            </a:r>
            <a:r>
              <a:rPr lang="en-US" sz="2100" b="1" dirty="0">
                <a:solidFill>
                  <a:srgbClr val="39471D"/>
                </a:solidFill>
                <a:latin typeface="Arial Narrow" pitchFamily="34" charset="0"/>
              </a:rPr>
              <a:t>Linear </a:t>
            </a:r>
            <a:r>
              <a:rPr lang="en-US" sz="2100" b="1" dirty="0" smtClean="0">
                <a:solidFill>
                  <a:srgbClr val="39471D"/>
                </a:solidFill>
                <a:latin typeface="Arial Narrow" pitchFamily="34" charset="0"/>
              </a:rPr>
              <a:t>Regression.xlsx”</a:t>
            </a:r>
          </a:p>
        </p:txBody>
      </p: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5638479"/>
              </p:ext>
            </p:extLst>
          </p:nvPr>
        </p:nvGraphicFramePr>
        <p:xfrm>
          <a:off x="3893251" y="2334758"/>
          <a:ext cx="3650550" cy="292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Rectangle 35"/>
          <p:cNvSpPr/>
          <p:nvPr/>
        </p:nvSpPr>
        <p:spPr>
          <a:xfrm>
            <a:off x="2895600" y="1874004"/>
            <a:ext cx="5636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rgbClr val="39471D"/>
                </a:solidFill>
                <a:latin typeface="Arial Narrow" pitchFamily="34" charset="0"/>
              </a:rPr>
              <a:t>Equation and 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R</a:t>
            </a:r>
            <a:r>
              <a:rPr lang="en-US" sz="2400" b="1" baseline="30000" dirty="0" smtClean="0">
                <a:solidFill>
                  <a:srgbClr val="663300"/>
                </a:solidFill>
                <a:latin typeface="+mj-lt"/>
              </a:rPr>
              <a:t>2</a:t>
            </a:r>
            <a:r>
              <a:rPr lang="en-US" sz="2000" b="1" dirty="0" smtClean="0">
                <a:solidFill>
                  <a:srgbClr val="39471D"/>
                </a:solidFill>
                <a:latin typeface="Arial Narrow" pitchFamily="34" charset="0"/>
              </a:rPr>
              <a:t> obtained by adding a </a:t>
            </a:r>
            <a:r>
              <a:rPr lang="en-US" sz="2000" b="1" u="sng" dirty="0" err="1" smtClean="0">
                <a:solidFill>
                  <a:srgbClr val="39471D"/>
                </a:solidFill>
                <a:latin typeface="Arial Narrow" pitchFamily="34" charset="0"/>
              </a:rPr>
              <a:t>trendline</a:t>
            </a:r>
            <a:endParaRPr lang="en-US" sz="2000" b="1" dirty="0" smtClean="0">
              <a:solidFill>
                <a:srgbClr val="39471D"/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0" y="5512713"/>
            <a:ext cx="2667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solidFill>
                  <a:srgbClr val="39471D"/>
                </a:solidFill>
                <a:latin typeface="Arial Narrow" pitchFamily="34" charset="0"/>
              </a:rPr>
              <a:t>Slope = 0.062 = </a:t>
            </a:r>
            <a:r>
              <a:rPr lang="en-US" sz="2200" b="1" dirty="0">
                <a:solidFill>
                  <a:srgbClr val="663300"/>
                </a:solidFill>
              </a:rPr>
              <a:t>log </a:t>
            </a:r>
            <a:r>
              <a:rPr lang="el-GR" sz="2200" b="1" dirty="0" smtClean="0">
                <a:solidFill>
                  <a:srgbClr val="663300"/>
                </a:solidFill>
              </a:rPr>
              <a:t>λ</a:t>
            </a:r>
            <a:endParaRPr lang="en-US" sz="2200" b="1" dirty="0" smtClean="0">
              <a:solidFill>
                <a:srgbClr val="39471D"/>
              </a:solidFill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74986" y="5612486"/>
            <a:ext cx="28166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2200" b="1" dirty="0" smtClean="0">
                <a:solidFill>
                  <a:srgbClr val="663300"/>
                </a:solidFill>
              </a:rPr>
              <a:t>λ</a:t>
            </a:r>
            <a:r>
              <a:rPr lang="en-US" sz="2200" b="1" dirty="0" smtClean="0">
                <a:solidFill>
                  <a:srgbClr val="663300"/>
                </a:solidFill>
              </a:rPr>
              <a:t> </a:t>
            </a:r>
            <a:r>
              <a:rPr lang="en-US" sz="2200" b="1" dirty="0" smtClean="0">
                <a:solidFill>
                  <a:srgbClr val="39471D"/>
                </a:solidFill>
                <a:latin typeface="Arial Narrow" pitchFamily="34" charset="0"/>
              </a:rPr>
              <a:t> </a:t>
            </a:r>
            <a:r>
              <a:rPr lang="en-US" sz="2200" b="1" dirty="0">
                <a:solidFill>
                  <a:srgbClr val="39471D"/>
                </a:solidFill>
                <a:latin typeface="Arial Narrow" pitchFamily="34" charset="0"/>
              </a:rPr>
              <a:t>= </a:t>
            </a:r>
            <a:r>
              <a:rPr lang="en-US" sz="2200" b="1" dirty="0" smtClean="0">
                <a:solidFill>
                  <a:srgbClr val="39471D"/>
                </a:solidFill>
                <a:latin typeface="Arial Narrow" pitchFamily="34" charset="0"/>
              </a:rPr>
              <a:t>10 </a:t>
            </a:r>
            <a:r>
              <a:rPr lang="en-US" sz="2200" b="1" baseline="30000" dirty="0" smtClean="0">
                <a:solidFill>
                  <a:srgbClr val="39471D"/>
                </a:solidFill>
                <a:latin typeface="Arial Narrow" pitchFamily="34" charset="0"/>
              </a:rPr>
              <a:t>0.062</a:t>
            </a:r>
            <a:r>
              <a:rPr lang="en-US" sz="2200" b="1" dirty="0" smtClean="0">
                <a:solidFill>
                  <a:srgbClr val="39471D"/>
                </a:solidFill>
                <a:latin typeface="Arial Narrow" pitchFamily="34" charset="0"/>
              </a:rPr>
              <a:t> = 1.15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5867400" y="5666601"/>
            <a:ext cx="274320" cy="276999"/>
          </a:xfrm>
          <a:prstGeom prst="rightArrow">
            <a:avLst>
              <a:gd name="adj1" fmla="val 50000"/>
              <a:gd name="adj2" fmla="val 6032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114800" y="5969913"/>
            <a:ext cx="23903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>
                <a:solidFill>
                  <a:srgbClr val="39471D"/>
                </a:solidFill>
                <a:latin typeface="Arial Narrow" pitchFamily="34" charset="0"/>
              </a:rPr>
              <a:t>l</a:t>
            </a:r>
            <a:r>
              <a:rPr lang="en-US" sz="2200" b="1" dirty="0" smtClean="0">
                <a:solidFill>
                  <a:srgbClr val="39471D"/>
                </a:solidFill>
                <a:latin typeface="Arial Narrow" pitchFamily="34" charset="0"/>
              </a:rPr>
              <a:t>og base 10: log</a:t>
            </a:r>
            <a:r>
              <a:rPr lang="en-US" sz="2200" b="1" baseline="-25000" dirty="0" smtClean="0">
                <a:solidFill>
                  <a:srgbClr val="39471D"/>
                </a:solidFill>
                <a:latin typeface="Arial Narrow" pitchFamily="34" charset="0"/>
              </a:rPr>
              <a:t>10</a:t>
            </a:r>
            <a:endParaRPr lang="en-US" sz="2200" b="1" dirty="0" smtClean="0">
              <a:solidFill>
                <a:srgbClr val="39471D"/>
              </a:solidFill>
              <a:latin typeface="Arial Narrow" pitchFamily="34" charset="0"/>
            </a:endParaRPr>
          </a:p>
        </p:txBody>
      </p:sp>
      <p:sp>
        <p:nvSpPr>
          <p:cNvPr id="42" name="Left Brace 41"/>
          <p:cNvSpPr/>
          <p:nvPr/>
        </p:nvSpPr>
        <p:spPr>
          <a:xfrm rot="16200000">
            <a:off x="5152482" y="5601605"/>
            <a:ext cx="178712" cy="610529"/>
          </a:xfrm>
          <a:prstGeom prst="leftBrace">
            <a:avLst>
              <a:gd name="adj1" fmla="val 8333"/>
              <a:gd name="adj2" fmla="val 53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69160" y="5570676"/>
            <a:ext cx="2214854" cy="509826"/>
          </a:xfrm>
          <a:prstGeom prst="rect">
            <a:avLst/>
          </a:prstGeom>
          <a:noFill/>
          <a:ln w="28575">
            <a:solidFill>
              <a:srgbClr val="3874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69160" y="6122313"/>
            <a:ext cx="252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R</a:t>
            </a:r>
            <a:r>
              <a:rPr lang="en-US" sz="2400" b="1" baseline="30000" dirty="0" smtClean="0">
                <a:solidFill>
                  <a:srgbClr val="663300"/>
                </a:solidFill>
                <a:latin typeface="+mj-lt"/>
              </a:rPr>
              <a:t>2</a:t>
            </a:r>
            <a:r>
              <a:rPr lang="en-US" sz="2200" b="1" dirty="0" smtClean="0">
                <a:solidFill>
                  <a:srgbClr val="39471D"/>
                </a:solidFill>
                <a:latin typeface="Arial Narrow" pitchFamily="34" charset="0"/>
              </a:rPr>
              <a:t> indicates good fit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965" b="96758" l="4688" r="92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6285" y="39331"/>
            <a:ext cx="1711467" cy="108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Case Study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5105400"/>
            <a:ext cx="8229600" cy="1036722"/>
            <a:chOff x="533400" y="5410200"/>
            <a:chExt cx="8229600" cy="1036722"/>
          </a:xfrm>
        </p:grpSpPr>
        <p:sp>
          <p:nvSpPr>
            <p:cNvPr id="10" name="Rectangle 9"/>
            <p:cNvSpPr/>
            <p:nvPr/>
          </p:nvSpPr>
          <p:spPr>
            <a:xfrm>
              <a:off x="533400" y="5410200"/>
              <a:ext cx="8229600" cy="103672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6502" y="5638800"/>
              <a:ext cx="784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18414C"/>
                  </a:solidFill>
                  <a:latin typeface="Arial Narrow" pitchFamily="34" charset="0"/>
                </a:rPr>
                <a:t>Over to </a:t>
              </a:r>
              <a:r>
                <a:rPr lang="en-US" sz="2800" b="1" dirty="0">
                  <a:solidFill>
                    <a:srgbClr val="18414C"/>
                  </a:solidFill>
                  <a:latin typeface="Arial Narrow" pitchFamily="34" charset="0"/>
                </a:rPr>
                <a:t>Excel </a:t>
              </a:r>
              <a:r>
                <a:rPr lang="en-US" sz="2800" b="1" dirty="0" smtClean="0">
                  <a:solidFill>
                    <a:srgbClr val="18414C"/>
                  </a:solidFill>
                  <a:latin typeface="Arial Narrow" pitchFamily="34" charset="0"/>
                </a:rPr>
                <a:t>– Open: Human </a:t>
              </a:r>
              <a:r>
                <a:rPr lang="en-US" sz="2800" b="1" dirty="0">
                  <a:solidFill>
                    <a:srgbClr val="18414C"/>
                  </a:solidFill>
                  <a:latin typeface="Arial Narrow" pitchFamily="34" charset="0"/>
                </a:rPr>
                <a:t>Population Growth.xlsx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4800" y="403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18414C"/>
                </a:solidFill>
                <a:latin typeface="Arial Narrow" pitchFamily="34" charset="0"/>
              </a:rPr>
              <a:t>Today</a:t>
            </a:r>
            <a:r>
              <a:rPr lang="en-US" sz="2800" b="1" dirty="0" smtClean="0">
                <a:solidFill>
                  <a:srgbClr val="18414C"/>
                </a:solidFill>
                <a:latin typeface="Arial Narrow" pitchFamily="34" charset="0"/>
              </a:rPr>
              <a:t>: we’ll do an example for human population growth</a:t>
            </a:r>
            <a:endParaRPr lang="en-US" sz="2800" b="1" u="sng" dirty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1179711"/>
            <a:ext cx="457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8414C"/>
                </a:solidFill>
                <a:latin typeface="Arial Narrow" pitchFamily="34" charset="0"/>
              </a:rPr>
              <a:t>To </a:t>
            </a:r>
            <a:r>
              <a:rPr lang="en-US" sz="2800" b="1" u="sng" dirty="0" smtClean="0">
                <a:solidFill>
                  <a:srgbClr val="18414C"/>
                </a:solidFill>
                <a:latin typeface="Arial Narrow" pitchFamily="34" charset="0"/>
              </a:rPr>
              <a:t>forecast</a:t>
            </a:r>
            <a:r>
              <a:rPr lang="en-US" sz="2800" b="1" dirty="0" smtClean="0">
                <a:solidFill>
                  <a:srgbClr val="18414C"/>
                </a:solidFill>
                <a:latin typeface="Arial Narrow" pitchFamily="34" charset="0"/>
              </a:rPr>
              <a:t> human population growth, we need </a:t>
            </a:r>
            <a:r>
              <a:rPr lang="el-GR" sz="3000" b="1" dirty="0" smtClean="0">
                <a:solidFill>
                  <a:srgbClr val="663300"/>
                </a:solidFill>
                <a:latin typeface="+mj-lt"/>
              </a:rPr>
              <a:t>λ</a:t>
            </a:r>
            <a:endParaRPr lang="en-US" sz="2800" b="1" dirty="0" smtClean="0">
              <a:solidFill>
                <a:srgbClr val="18414C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9800" y="1353413"/>
            <a:ext cx="1574957" cy="70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84619" y="1453673"/>
            <a:ext cx="15101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endParaRPr lang="en-US" sz="2500" b="1" baseline="30000" dirty="0" smtClean="0">
              <a:solidFill>
                <a:srgbClr val="66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63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730843" y="1143000"/>
            <a:ext cx="1574957" cy="70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42104" y="131802"/>
            <a:ext cx="635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8414C"/>
                </a:solidFill>
                <a:latin typeface="Arial Narrow" pitchFamily="34" charset="0"/>
              </a:rPr>
              <a:t> </a:t>
            </a:r>
            <a:r>
              <a:rPr lang="el-GR" sz="3200" b="1" dirty="0">
                <a:solidFill>
                  <a:srgbClr val="18414C"/>
                </a:solidFill>
              </a:rPr>
              <a:t>λ</a:t>
            </a:r>
            <a:r>
              <a:rPr lang="el-GR" sz="2800" b="1" dirty="0">
                <a:solidFill>
                  <a:srgbClr val="18414C"/>
                </a:solidFill>
              </a:rPr>
              <a:t> </a:t>
            </a:r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</a:rPr>
              <a:t>Determination </a:t>
            </a:r>
            <a:r>
              <a:rPr lang="en-US" sz="3000" b="1" dirty="0" smtClean="0">
                <a:solidFill>
                  <a:srgbClr val="18414C"/>
                </a:solidFill>
                <a:latin typeface="Arial Narrow" pitchFamily="34" charset="0"/>
                <a:cs typeface="Arial" pitchFamily="34" charset="0"/>
              </a:rPr>
              <a:t>– Linear Regression</a:t>
            </a:r>
            <a:endParaRPr lang="en-US" sz="3000" b="1" dirty="0">
              <a:solidFill>
                <a:srgbClr val="18414C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3324" y="1260048"/>
            <a:ext cx="62423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Start with equation for forecasting population growth: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95662" y="1243260"/>
            <a:ext cx="15101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endParaRPr lang="en-US" sz="2500" b="1" baseline="30000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90800" y="2236113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Take the natural log of both sides: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43000" y="2819400"/>
            <a:ext cx="298386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) =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</a:rPr>
              <a:t>)</a:t>
            </a:r>
            <a:endParaRPr lang="en-US" sz="2500" b="1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191000" y="2919427"/>
            <a:ext cx="274320" cy="276999"/>
          </a:xfrm>
          <a:prstGeom prst="rightArrow">
            <a:avLst>
              <a:gd name="adj1" fmla="val 50000"/>
              <a:gd name="adj2" fmla="val 6032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95801" y="2819400"/>
            <a:ext cx="3809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) =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(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</a:t>
            </a:r>
            <a:r>
              <a:rPr lang="en-US" sz="2500" b="1" dirty="0" smtClean="0">
                <a:solidFill>
                  <a:srgbClr val="663300"/>
                </a:solidFill>
              </a:rPr>
              <a:t>) + </a:t>
            </a:r>
            <a:r>
              <a:rPr lang="en-US" sz="2500" b="1" dirty="0" err="1" smtClean="0">
                <a:solidFill>
                  <a:srgbClr val="663300"/>
                </a:solidFill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</a:rPr>
              <a:t> (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r>
              <a:rPr lang="en-US" sz="2500" b="1" baseline="30000" dirty="0" smtClean="0">
                <a:solidFill>
                  <a:srgbClr val="663300"/>
                </a:solidFill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</a:rPr>
              <a:t>)</a:t>
            </a:r>
            <a:endParaRPr lang="en-US" sz="2500" b="1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895600" y="3781683"/>
            <a:ext cx="274320" cy="276999"/>
          </a:xfrm>
          <a:prstGeom prst="rightArrow">
            <a:avLst>
              <a:gd name="adj1" fmla="val 50000"/>
              <a:gd name="adj2" fmla="val 6032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84070" y="3657600"/>
            <a:ext cx="3809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5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= </a:t>
            </a:r>
            <a:r>
              <a:rPr lang="en-US" sz="25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n-US" sz="2500" b="1" dirty="0" smtClean="0">
                <a:solidFill>
                  <a:srgbClr val="663300"/>
                </a:solidFill>
              </a:rPr>
              <a:t>N</a:t>
            </a:r>
            <a:r>
              <a:rPr lang="en-US" sz="2500" b="1" baseline="-25000" dirty="0" smtClean="0">
                <a:solidFill>
                  <a:srgbClr val="663300"/>
                </a:solidFill>
              </a:rPr>
              <a:t>0</a:t>
            </a:r>
            <a:r>
              <a:rPr lang="en-US" sz="2500" b="1" dirty="0" smtClean="0">
                <a:solidFill>
                  <a:srgbClr val="663300"/>
                </a:solidFill>
              </a:rPr>
              <a:t> + t </a:t>
            </a:r>
            <a:r>
              <a:rPr lang="en-US" sz="2500" b="1" dirty="0" err="1" smtClean="0">
                <a:solidFill>
                  <a:srgbClr val="663300"/>
                </a:solidFill>
              </a:rPr>
              <a:t>ln</a:t>
            </a:r>
            <a:r>
              <a:rPr lang="en-US" sz="2500" b="1" dirty="0" smtClean="0">
                <a:solidFill>
                  <a:srgbClr val="663300"/>
                </a:solidFill>
              </a:rPr>
              <a:t> </a:t>
            </a:r>
            <a:r>
              <a:rPr lang="el-GR" sz="2500" b="1" dirty="0" smtClean="0">
                <a:solidFill>
                  <a:srgbClr val="663300"/>
                </a:solidFill>
              </a:rPr>
              <a:t>λ</a:t>
            </a:r>
            <a:endParaRPr lang="en-US" sz="2500" b="1" dirty="0" smtClean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5762191" y="3862708"/>
            <a:ext cx="325278" cy="636105"/>
          </a:xfrm>
          <a:prstGeom prst="leftBrace">
            <a:avLst>
              <a:gd name="adj1" fmla="val 8333"/>
              <a:gd name="adj2" fmla="val 53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16200000">
            <a:off x="4749981" y="3773504"/>
            <a:ext cx="228995" cy="799349"/>
          </a:xfrm>
          <a:prstGeom prst="leftBrace">
            <a:avLst>
              <a:gd name="adj1" fmla="val 8333"/>
              <a:gd name="adj2" fmla="val 53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300513" y="4212846"/>
            <a:ext cx="1170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Intercept</a:t>
            </a:r>
            <a:endParaRPr lang="en-US" sz="2400" b="1" dirty="0">
              <a:solidFill>
                <a:srgbClr val="18414C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62600" y="4237494"/>
            <a:ext cx="9417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Slope</a:t>
            </a:r>
            <a:endParaRPr lang="en-US" sz="2400" b="1" dirty="0">
              <a:solidFill>
                <a:srgbClr val="18414C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6340" y="4971871"/>
            <a:ext cx="60522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Linear equation between </a:t>
            </a:r>
            <a:r>
              <a:rPr lang="en-US" sz="24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663300"/>
                </a:solidFill>
                <a:latin typeface="+mj-lt"/>
              </a:rPr>
              <a:t>N</a:t>
            </a:r>
            <a:r>
              <a:rPr lang="en-US" sz="2400" b="1" baseline="-25000" dirty="0" err="1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and 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t</a:t>
            </a:r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, with:</a:t>
            </a:r>
          </a:p>
          <a:p>
            <a:pPr lvl="0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     Slope	</a:t>
            </a:r>
            <a:r>
              <a:rPr lang="en-US" sz="24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 </a:t>
            </a:r>
            <a:r>
              <a:rPr lang="el-GR" sz="2400" b="1" dirty="0" smtClean="0">
                <a:solidFill>
                  <a:srgbClr val="663300"/>
                </a:solidFill>
                <a:latin typeface="+mj-lt"/>
              </a:rPr>
              <a:t>λ</a:t>
            </a:r>
            <a:endParaRPr lang="en-US" sz="2400" b="1" dirty="0" smtClean="0">
              <a:solidFill>
                <a:srgbClr val="663300"/>
              </a:solidFill>
              <a:latin typeface="+mj-lt"/>
            </a:endParaRPr>
          </a:p>
          <a:p>
            <a:pPr lvl="0"/>
            <a:r>
              <a:rPr lang="en-US" sz="2200" b="1" dirty="0" smtClean="0">
                <a:solidFill>
                  <a:srgbClr val="18414C"/>
                </a:solidFill>
                <a:latin typeface="Arial Narrow" pitchFamily="34" charset="0"/>
              </a:rPr>
              <a:t>      Intercept	</a:t>
            </a:r>
            <a:r>
              <a:rPr lang="en-US" sz="2400" b="1" dirty="0" err="1" smtClean="0">
                <a:solidFill>
                  <a:srgbClr val="663300"/>
                </a:solidFill>
                <a:latin typeface="+mj-lt"/>
              </a:rPr>
              <a:t>ln</a:t>
            </a:r>
            <a:r>
              <a:rPr lang="en-US" sz="2400" b="1" dirty="0" smtClean="0">
                <a:solidFill>
                  <a:srgbClr val="663300"/>
                </a:solidFill>
                <a:latin typeface="+mj-lt"/>
              </a:rPr>
              <a:t> N</a:t>
            </a:r>
            <a:r>
              <a:rPr lang="en-US" sz="2400" b="1" baseline="-25000" dirty="0" smtClean="0">
                <a:solidFill>
                  <a:srgbClr val="663300"/>
                </a:solidFill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18247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 animBg="1"/>
      <p:bldP spid="24" grpId="0"/>
      <p:bldP spid="25" grpId="0" animBg="1"/>
      <p:bldP spid="26" grpId="0"/>
      <p:bldP spid="5" grpId="0" animBg="1"/>
      <p:bldP spid="28" grpId="0" animBg="1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1165</Words>
  <Application>Microsoft Office PowerPoint</Application>
  <PresentationFormat>On-screen Show (4:3)</PresentationFormat>
  <Paragraphs>261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Miehls, Andrea</dc:creator>
  <cp:lastModifiedBy>LaptopAdmin</cp:lastModifiedBy>
  <cp:revision>472</cp:revision>
  <dcterms:created xsi:type="dcterms:W3CDTF">2012-01-18T14:03:44Z</dcterms:created>
  <dcterms:modified xsi:type="dcterms:W3CDTF">2013-09-17T01:43:52Z</dcterms:modified>
</cp:coreProperties>
</file>