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62" r:id="rId2"/>
    <p:sldId id="271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1" r:id="rId29"/>
    <p:sldId id="362" r:id="rId30"/>
    <p:sldId id="363" r:id="rId31"/>
    <p:sldId id="364" r:id="rId32"/>
    <p:sldId id="365" r:id="rId33"/>
    <p:sldId id="366" r:id="rId34"/>
    <p:sldId id="311" r:id="rId35"/>
    <p:sldId id="332" r:id="rId36"/>
    <p:sldId id="33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3D06"/>
    <a:srgbClr val="843F06"/>
    <a:srgbClr val="582A04"/>
    <a:srgbClr val="FF9900"/>
    <a:srgbClr val="323E1A"/>
    <a:srgbClr val="E5D9A5"/>
    <a:srgbClr val="D8D8B2"/>
    <a:srgbClr val="C9D0BA"/>
    <a:srgbClr val="B6BFA1"/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7" autoAdjust="0"/>
    <p:restoredTop sz="97513" autoAdjust="0"/>
  </p:normalViewPr>
  <p:slideViewPr>
    <p:cSldViewPr>
      <p:cViewPr>
        <p:scale>
          <a:sx n="60" d="100"/>
          <a:sy n="60" d="100"/>
        </p:scale>
        <p:origin x="-1764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3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A35E8-2832-43C6-8B6E-E484CFBE532D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21341-94ED-4BF2-9171-074FB0DEF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21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D161E-CF87-4295-8BBA-E14C65E3E1E1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82132-8101-4721-A024-5DF137180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70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37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4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4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26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4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4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4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4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4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4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82132-8101-4721-A024-5DF1371802B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8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18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1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3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23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03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623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7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7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3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6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3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D0B0-45FE-4C6B-B1B0-58611179683F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1BA29-2A07-4225-8297-8E1A1C961E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l"/>
            <a:endParaRPr lang="en-US" u="none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3447" y="720358"/>
            <a:ext cx="9130553" cy="0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250" b="90000" l="7500" r="90000">
                        <a14:foregroundMark x1="77500" y1="53000" x2="77500" y2="53000"/>
                        <a14:backgroundMark x1="77833" y1="68000" x2="77833" y2="68000"/>
                        <a14:backgroundMark x1="78833" y1="67500" x2="78833" y2="67500"/>
                        <a14:backgroundMark x1="76833" y1="65500" x2="76833" y2="65500"/>
                        <a14:backgroundMark x1="78333" y1="71250" x2="78333" y2="7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20595" r="12696" b="11808"/>
          <a:stretch/>
        </p:blipFill>
        <p:spPr bwMode="auto">
          <a:xfrm rot="293217">
            <a:off x="7324111" y="30002"/>
            <a:ext cx="1858602" cy="959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13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39471D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39471D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66800" y="1418898"/>
            <a:ext cx="7086600" cy="3886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76400" y="2120464"/>
            <a:ext cx="6019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FW364 Ecological Problem Solving </a:t>
            </a:r>
            <a:endParaRPr lang="en-US" sz="3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37307" y="3415864"/>
            <a:ext cx="62350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Lab 6: Brook Trout Age-Structured </a:t>
            </a:r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Management</a:t>
            </a:r>
            <a:endParaRPr lang="en-US" sz="3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042939" y="3111064"/>
            <a:ext cx="3048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26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009808"/>
              </p:ext>
            </p:extLst>
          </p:nvPr>
        </p:nvGraphicFramePr>
        <p:xfrm>
          <a:off x="381000" y="1905000"/>
          <a:ext cx="5956740" cy="3672840"/>
        </p:xfrm>
        <a:graphic>
          <a:graphicData uri="http://schemas.openxmlformats.org/drawingml/2006/table">
            <a:tbl>
              <a:tblPr/>
              <a:tblGrid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</a:tblGrid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136292"/>
              </p:ext>
            </p:extLst>
          </p:nvPr>
        </p:nvGraphicFramePr>
        <p:xfrm>
          <a:off x="6911348" y="193390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5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099679"/>
              </p:ext>
            </p:extLst>
          </p:nvPr>
        </p:nvGraphicFramePr>
        <p:xfrm>
          <a:off x="7588468" y="35814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783848"/>
              </p:ext>
            </p:extLst>
          </p:nvPr>
        </p:nvGraphicFramePr>
        <p:xfrm>
          <a:off x="6466494" y="3599796"/>
          <a:ext cx="333702" cy="457200"/>
        </p:xfrm>
        <a:graphic>
          <a:graphicData uri="http://schemas.openxmlformats.org/drawingml/2006/table">
            <a:tbl>
              <a:tblPr/>
              <a:tblGrid>
                <a:gridCol w="33370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76400" y="1371600"/>
            <a:ext cx="3505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Honeyeater Leslie matrix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74068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1994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84860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1995</a:t>
            </a:r>
          </a:p>
        </p:txBody>
      </p:sp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77708"/>
              </p:ext>
            </p:extLst>
          </p:nvPr>
        </p:nvGraphicFramePr>
        <p:xfrm>
          <a:off x="8075360" y="193653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?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?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?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?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?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?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?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?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?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?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In-Class Exercise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96200" y="5730766"/>
            <a:ext cx="152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1995</a:t>
            </a:r>
            <a:r>
              <a:rPr lang="en-US" sz="2200" b="1" dirty="0" smtClean="0">
                <a:latin typeface="Arial Narrow" pitchFamily="34" charset="0"/>
              </a:rPr>
              <a:t> = ?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05902" y="5720462"/>
            <a:ext cx="13426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1994</a:t>
            </a:r>
            <a:r>
              <a:rPr lang="en-US" sz="2200" b="1" dirty="0" smtClean="0">
                <a:latin typeface="Arial Narrow" pitchFamily="34" charset="0"/>
              </a:rPr>
              <a:t> = ?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29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934497"/>
              </p:ext>
            </p:extLst>
          </p:nvPr>
        </p:nvGraphicFramePr>
        <p:xfrm>
          <a:off x="381000" y="1905000"/>
          <a:ext cx="5956740" cy="3672840"/>
        </p:xfrm>
        <a:graphic>
          <a:graphicData uri="http://schemas.openxmlformats.org/drawingml/2006/table">
            <a:tbl>
              <a:tblPr/>
              <a:tblGrid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</a:tblGrid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71062"/>
              </p:ext>
            </p:extLst>
          </p:nvPr>
        </p:nvGraphicFramePr>
        <p:xfrm>
          <a:off x="6911348" y="193390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5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03492"/>
              </p:ext>
            </p:extLst>
          </p:nvPr>
        </p:nvGraphicFramePr>
        <p:xfrm>
          <a:off x="7588468" y="35814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909575"/>
              </p:ext>
            </p:extLst>
          </p:nvPr>
        </p:nvGraphicFramePr>
        <p:xfrm>
          <a:off x="6466494" y="3599796"/>
          <a:ext cx="333702" cy="457200"/>
        </p:xfrm>
        <a:graphic>
          <a:graphicData uri="http://schemas.openxmlformats.org/drawingml/2006/table">
            <a:tbl>
              <a:tblPr/>
              <a:tblGrid>
                <a:gridCol w="33370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76400" y="1371600"/>
            <a:ext cx="3505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Honeyeater Leslie matrix</a:t>
            </a:r>
          </a:p>
        </p:txBody>
      </p:sp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047895"/>
              </p:ext>
            </p:extLst>
          </p:nvPr>
        </p:nvGraphicFramePr>
        <p:xfrm>
          <a:off x="8075360" y="193653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33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7696200" y="5730766"/>
            <a:ext cx="152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1995</a:t>
            </a:r>
            <a:r>
              <a:rPr lang="en-US" sz="2200" b="1" dirty="0" smtClean="0">
                <a:latin typeface="Arial Narrow" pitchFamily="34" charset="0"/>
              </a:rPr>
              <a:t> = 102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05902" y="5720462"/>
            <a:ext cx="13426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1994</a:t>
            </a:r>
            <a:r>
              <a:rPr lang="en-US" sz="2200" b="1" dirty="0" smtClean="0">
                <a:latin typeface="Arial Narrow" pitchFamily="34" charset="0"/>
              </a:rPr>
              <a:t> = 97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74068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1994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84860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1995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In-Class Exercise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20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5604638" y="1379905"/>
            <a:ext cx="3247698" cy="1400173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581174" y="3352800"/>
            <a:ext cx="3271162" cy="1400173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Forecasting Age-Structured Growth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066800"/>
            <a:ext cx="5226268" cy="4390698"/>
          </a:xfrm>
          <a:prstGeom prst="rect">
            <a:avLst/>
          </a:prstGeom>
          <a:solidFill>
            <a:schemeClr val="bg1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7" t="20724" r="4752"/>
          <a:stretch/>
        </p:blipFill>
        <p:spPr bwMode="auto">
          <a:xfrm>
            <a:off x="409902" y="1201966"/>
            <a:ext cx="4104288" cy="414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91664" y="1170434"/>
            <a:ext cx="12192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9974" y="1170434"/>
            <a:ext cx="1389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Table 4.1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313176" y="1596102"/>
            <a:ext cx="1062862" cy="3588128"/>
            <a:chOff x="4575938" y="2281902"/>
            <a:chExt cx="1062862" cy="3588128"/>
          </a:xfrm>
        </p:grpSpPr>
        <p:sp>
          <p:nvSpPr>
            <p:cNvPr id="17" name="Rectangle 16"/>
            <p:cNvSpPr/>
            <p:nvPr/>
          </p:nvSpPr>
          <p:spPr>
            <a:xfrm>
              <a:off x="4706004" y="228190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84978" y="2923034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20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82348" y="26354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33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84978" y="31688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14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84978" y="34406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84978" y="372970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8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82348" y="399393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6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95484" y="4282966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98114" y="4552136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3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700744" y="4828034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98114" y="510130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41632" y="2297668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632434" y="2667000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75938" y="5486400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606162" y="5870030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4692868" y="54980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102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5717630" y="1496705"/>
            <a:ext cx="301646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latin typeface="Arial Narrow" pitchFamily="34" charset="0"/>
              </a:rPr>
              <a:t>P</a:t>
            </a:r>
            <a:r>
              <a:rPr lang="en-US" sz="2300" b="1" dirty="0" smtClean="0">
                <a:latin typeface="Arial Narrow" pitchFamily="34" charset="0"/>
              </a:rPr>
              <a:t>rediction for 1995,</a:t>
            </a:r>
          </a:p>
          <a:p>
            <a:pPr algn="ctr"/>
            <a:r>
              <a:rPr lang="en-US" sz="2300" b="1" dirty="0" smtClean="0">
                <a:latin typeface="Arial Narrow" pitchFamily="34" charset="0"/>
              </a:rPr>
              <a:t>based on </a:t>
            </a:r>
            <a:r>
              <a:rPr lang="en-US" sz="2300" b="1" dirty="0" err="1" smtClean="0">
                <a:latin typeface="Arial Narrow" pitchFamily="34" charset="0"/>
              </a:rPr>
              <a:t>ave.</a:t>
            </a:r>
            <a:r>
              <a:rPr lang="en-US" sz="2300" b="1" dirty="0" smtClean="0">
                <a:latin typeface="Arial Narrow" pitchFamily="34" charset="0"/>
              </a:rPr>
              <a:t> vital rates</a:t>
            </a:r>
          </a:p>
          <a:p>
            <a:pPr algn="ctr"/>
            <a:r>
              <a:rPr lang="en-US" sz="2300" b="1" dirty="0" smtClean="0">
                <a:latin typeface="Arial Narrow" pitchFamily="34" charset="0"/>
              </a:rPr>
              <a:t>(</a:t>
            </a:r>
            <a:r>
              <a:rPr lang="en-US" sz="2300" b="1" baseline="-25000" dirty="0" err="1" smtClean="0">
                <a:latin typeface="Arial Narrow" pitchFamily="34" charset="0"/>
              </a:rPr>
              <a:t>x</a:t>
            </a:r>
            <a:r>
              <a:rPr lang="en-US" sz="2300" b="1" dirty="0" err="1" smtClean="0">
                <a:latin typeface="Arial Narrow" pitchFamily="34" charset="0"/>
              </a:rPr>
              <a:t>S</a:t>
            </a:r>
            <a:r>
              <a:rPr lang="en-US" sz="2300" b="1" dirty="0" smtClean="0">
                <a:latin typeface="Arial Narrow" pitchFamily="34" charset="0"/>
              </a:rPr>
              <a:t>, </a:t>
            </a:r>
            <a:r>
              <a:rPr lang="en-US" sz="2300" b="1" baseline="-25000" dirty="0" err="1" smtClean="0">
                <a:latin typeface="Arial Narrow" pitchFamily="34" charset="0"/>
              </a:rPr>
              <a:t>x</a:t>
            </a:r>
            <a:r>
              <a:rPr lang="en-US" sz="2300" b="1" dirty="0" err="1" smtClean="0">
                <a:latin typeface="Arial Narrow" pitchFamily="34" charset="0"/>
              </a:rPr>
              <a:t>F</a:t>
            </a:r>
            <a:r>
              <a:rPr lang="en-US" sz="2300" b="1" dirty="0" smtClean="0">
                <a:latin typeface="Arial Narrow" pitchFamily="34" charset="0"/>
              </a:rPr>
              <a:t>) from 1991-1994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284072" y="1780768"/>
            <a:ext cx="520264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728136" y="3495506"/>
            <a:ext cx="29718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latin typeface="Arial Narrow" pitchFamily="34" charset="0"/>
              </a:rPr>
              <a:t>The population is at a relatively stable</a:t>
            </a:r>
          </a:p>
          <a:p>
            <a:pPr algn="ctr"/>
            <a:r>
              <a:rPr lang="en-US" sz="2300" b="1" dirty="0" smtClean="0">
                <a:latin typeface="Arial Narrow" pitchFamily="34" charset="0"/>
              </a:rPr>
              <a:t>age distribution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52400" y="5707559"/>
            <a:ext cx="8915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Let’s use the same Leslie matrix, but forecast with different age distributions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to see how the age distribution of individuals affects growth</a:t>
            </a:r>
          </a:p>
        </p:txBody>
      </p:sp>
    </p:spTree>
    <p:extLst>
      <p:ext uri="{BB962C8B-B14F-4D97-AF65-F5344CB8AC3E}">
        <p14:creationId xmlns:p14="http://schemas.microsoft.com/office/powerpoint/2010/main" val="364548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4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3289734" y="5715000"/>
            <a:ext cx="3415866" cy="944307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439301"/>
              </p:ext>
            </p:extLst>
          </p:nvPr>
        </p:nvGraphicFramePr>
        <p:xfrm>
          <a:off x="381000" y="1905000"/>
          <a:ext cx="5956740" cy="3672840"/>
        </p:xfrm>
        <a:graphic>
          <a:graphicData uri="http://schemas.openxmlformats.org/drawingml/2006/table">
            <a:tbl>
              <a:tblPr/>
              <a:tblGrid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</a:tblGrid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858796"/>
              </p:ext>
            </p:extLst>
          </p:nvPr>
        </p:nvGraphicFramePr>
        <p:xfrm>
          <a:off x="6911348" y="193390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24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25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548"/>
              </p:ext>
            </p:extLst>
          </p:nvPr>
        </p:nvGraphicFramePr>
        <p:xfrm>
          <a:off x="7588468" y="35814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000417"/>
              </p:ext>
            </p:extLst>
          </p:nvPr>
        </p:nvGraphicFramePr>
        <p:xfrm>
          <a:off x="6466494" y="3599796"/>
          <a:ext cx="333702" cy="457200"/>
        </p:xfrm>
        <a:graphic>
          <a:graphicData uri="http://schemas.openxmlformats.org/drawingml/2006/table">
            <a:tbl>
              <a:tblPr/>
              <a:tblGrid>
                <a:gridCol w="33370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76400" y="1371600"/>
            <a:ext cx="3505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Honeyeater Leslie matrix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2677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err="1" smtClean="0">
                <a:latin typeface="Arial Narrow" pitchFamily="34" charset="0"/>
              </a:rPr>
              <a:t>x</a:t>
            </a:r>
            <a:r>
              <a:rPr lang="en-US" sz="2500" b="1" dirty="0" err="1" smtClean="0">
                <a:latin typeface="Arial Narrow" pitchFamily="34" charset="0"/>
              </a:rPr>
              <a:t>N</a:t>
            </a:r>
            <a:r>
              <a:rPr lang="en-US" sz="2500" b="1" baseline="-25000" dirty="0" err="1" smtClean="0">
                <a:latin typeface="Arial Narrow" pitchFamily="34" charset="0"/>
              </a:rPr>
              <a:t>t</a:t>
            </a:r>
            <a:endParaRPr lang="en-US" sz="2500" b="1" baseline="-25000" dirty="0" smtClean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4860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t+1</a:t>
            </a:r>
          </a:p>
        </p:txBody>
      </p:sp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510102"/>
              </p:ext>
            </p:extLst>
          </p:nvPr>
        </p:nvGraphicFramePr>
        <p:xfrm>
          <a:off x="8075360" y="193653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35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660932" y="5720462"/>
            <a:ext cx="108256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latin typeface="Arial Narrow" pitchFamily="34" charset="0"/>
              </a:rPr>
              <a:t>N</a:t>
            </a:r>
            <a:r>
              <a:rPr lang="en-US" sz="2200" b="1" baseline="-25000" dirty="0" err="1" smtClean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</a:rPr>
              <a:t> = 97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0" y="5730766"/>
            <a:ext cx="152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= 106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45068" y="5791200"/>
            <a:ext cx="34946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Same total pop size as 1994, but different distribution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Forecasting Age-Structured Growth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5872862"/>
            <a:ext cx="2892970" cy="680338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6332" y="6004277"/>
            <a:ext cx="26354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9% population growth</a:t>
            </a:r>
          </a:p>
        </p:txBody>
      </p:sp>
    </p:spTree>
    <p:extLst>
      <p:ext uri="{BB962C8B-B14F-4D97-AF65-F5344CB8AC3E}">
        <p14:creationId xmlns:p14="http://schemas.microsoft.com/office/powerpoint/2010/main" val="334629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22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729967"/>
              </p:ext>
            </p:extLst>
          </p:nvPr>
        </p:nvGraphicFramePr>
        <p:xfrm>
          <a:off x="381000" y="1905000"/>
          <a:ext cx="5956740" cy="3672840"/>
        </p:xfrm>
        <a:graphic>
          <a:graphicData uri="http://schemas.openxmlformats.org/drawingml/2006/table">
            <a:tbl>
              <a:tblPr/>
              <a:tblGrid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</a:tblGrid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890543"/>
              </p:ext>
            </p:extLst>
          </p:nvPr>
        </p:nvGraphicFramePr>
        <p:xfrm>
          <a:off x="6911348" y="193390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327052"/>
              </p:ext>
            </p:extLst>
          </p:nvPr>
        </p:nvGraphicFramePr>
        <p:xfrm>
          <a:off x="7588468" y="35814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547581"/>
              </p:ext>
            </p:extLst>
          </p:nvPr>
        </p:nvGraphicFramePr>
        <p:xfrm>
          <a:off x="6466494" y="3599796"/>
          <a:ext cx="333702" cy="457200"/>
        </p:xfrm>
        <a:graphic>
          <a:graphicData uri="http://schemas.openxmlformats.org/drawingml/2006/table">
            <a:tbl>
              <a:tblPr/>
              <a:tblGrid>
                <a:gridCol w="33370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76400" y="1371600"/>
            <a:ext cx="3505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Honeyeater Leslie matrix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2677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err="1" smtClean="0">
                <a:latin typeface="Arial Narrow" pitchFamily="34" charset="0"/>
              </a:rPr>
              <a:t>x</a:t>
            </a:r>
            <a:r>
              <a:rPr lang="en-US" sz="2500" b="1" dirty="0" err="1" smtClean="0">
                <a:latin typeface="Arial Narrow" pitchFamily="34" charset="0"/>
              </a:rPr>
              <a:t>N</a:t>
            </a:r>
            <a:r>
              <a:rPr lang="en-US" sz="2500" b="1" baseline="-25000" dirty="0" err="1" smtClean="0">
                <a:latin typeface="Arial Narrow" pitchFamily="34" charset="0"/>
              </a:rPr>
              <a:t>t</a:t>
            </a:r>
            <a:endParaRPr lang="en-US" sz="2500" b="1" baseline="-25000" dirty="0" smtClean="0"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60932" y="5720462"/>
            <a:ext cx="108256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latin typeface="Arial Narrow" pitchFamily="34" charset="0"/>
              </a:rPr>
              <a:t>N</a:t>
            </a:r>
            <a:r>
              <a:rPr lang="en-US" sz="2200" b="1" baseline="-25000" dirty="0" err="1" smtClean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</a:rPr>
              <a:t> = 97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4400" y="5794032"/>
            <a:ext cx="4267200" cy="680338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72204" y="5925447"/>
            <a:ext cx="41331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Let’s try another distribution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Forecasting Age-Structured Growth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69164"/>
              </p:ext>
            </p:extLst>
          </p:nvPr>
        </p:nvGraphicFramePr>
        <p:xfrm>
          <a:off x="381000" y="1905000"/>
          <a:ext cx="5956740" cy="3672840"/>
        </p:xfrm>
        <a:graphic>
          <a:graphicData uri="http://schemas.openxmlformats.org/drawingml/2006/table">
            <a:tbl>
              <a:tblPr/>
              <a:tblGrid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</a:tblGrid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430057"/>
              </p:ext>
            </p:extLst>
          </p:nvPr>
        </p:nvGraphicFramePr>
        <p:xfrm>
          <a:off x="6911348" y="193390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62971"/>
              </p:ext>
            </p:extLst>
          </p:nvPr>
        </p:nvGraphicFramePr>
        <p:xfrm>
          <a:off x="7588468" y="35814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355302"/>
              </p:ext>
            </p:extLst>
          </p:nvPr>
        </p:nvGraphicFramePr>
        <p:xfrm>
          <a:off x="6466494" y="3599796"/>
          <a:ext cx="333702" cy="457200"/>
        </p:xfrm>
        <a:graphic>
          <a:graphicData uri="http://schemas.openxmlformats.org/drawingml/2006/table">
            <a:tbl>
              <a:tblPr/>
              <a:tblGrid>
                <a:gridCol w="33370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76400" y="1371600"/>
            <a:ext cx="3505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Honeyeater Leslie matrix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2677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err="1" smtClean="0">
                <a:latin typeface="Arial Narrow" pitchFamily="34" charset="0"/>
              </a:rPr>
              <a:t>x</a:t>
            </a:r>
            <a:r>
              <a:rPr lang="en-US" sz="2500" b="1" dirty="0" err="1" smtClean="0">
                <a:latin typeface="Arial Narrow" pitchFamily="34" charset="0"/>
              </a:rPr>
              <a:t>N</a:t>
            </a:r>
            <a:r>
              <a:rPr lang="en-US" sz="2500" b="1" baseline="-25000" dirty="0" err="1" smtClean="0">
                <a:latin typeface="Arial Narrow" pitchFamily="34" charset="0"/>
              </a:rPr>
              <a:t>t</a:t>
            </a:r>
            <a:endParaRPr lang="en-US" sz="2500" b="1" baseline="-25000" dirty="0" smtClean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4860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t+1</a:t>
            </a:r>
          </a:p>
        </p:txBody>
      </p:sp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867418"/>
              </p:ext>
            </p:extLst>
          </p:nvPr>
        </p:nvGraphicFramePr>
        <p:xfrm>
          <a:off x="8075360" y="193653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660932" y="5720462"/>
            <a:ext cx="108256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latin typeface="Arial Narrow" pitchFamily="34" charset="0"/>
              </a:rPr>
              <a:t>N</a:t>
            </a:r>
            <a:r>
              <a:rPr lang="en-US" sz="2200" b="1" baseline="-25000" dirty="0" err="1" smtClean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</a:rPr>
              <a:t> = 97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0" y="5730766"/>
            <a:ext cx="152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= 84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31430" y="5794032"/>
            <a:ext cx="3108436" cy="680338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65434" y="5925447"/>
            <a:ext cx="285093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13% population decline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Forecasting Age-Structured Growth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5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01888"/>
              </p:ext>
            </p:extLst>
          </p:nvPr>
        </p:nvGraphicFramePr>
        <p:xfrm>
          <a:off x="381000" y="1905000"/>
          <a:ext cx="5956740" cy="3672840"/>
        </p:xfrm>
        <a:graphic>
          <a:graphicData uri="http://schemas.openxmlformats.org/drawingml/2006/table">
            <a:tbl>
              <a:tblPr/>
              <a:tblGrid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</a:tblGrid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420542"/>
              </p:ext>
            </p:extLst>
          </p:nvPr>
        </p:nvGraphicFramePr>
        <p:xfrm>
          <a:off x="6911348" y="193390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613339"/>
              </p:ext>
            </p:extLst>
          </p:nvPr>
        </p:nvGraphicFramePr>
        <p:xfrm>
          <a:off x="7588468" y="35814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09933"/>
              </p:ext>
            </p:extLst>
          </p:nvPr>
        </p:nvGraphicFramePr>
        <p:xfrm>
          <a:off x="6466494" y="3599796"/>
          <a:ext cx="333702" cy="457200"/>
        </p:xfrm>
        <a:graphic>
          <a:graphicData uri="http://schemas.openxmlformats.org/drawingml/2006/table">
            <a:tbl>
              <a:tblPr/>
              <a:tblGrid>
                <a:gridCol w="33370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76400" y="1371600"/>
            <a:ext cx="3505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Honeyeater Leslie matrix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2677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err="1" smtClean="0">
                <a:latin typeface="Arial Narrow" pitchFamily="34" charset="0"/>
              </a:rPr>
              <a:t>x</a:t>
            </a:r>
            <a:r>
              <a:rPr lang="en-US" sz="2500" b="1" dirty="0" err="1" smtClean="0">
                <a:latin typeface="Arial Narrow" pitchFamily="34" charset="0"/>
              </a:rPr>
              <a:t>N</a:t>
            </a:r>
            <a:r>
              <a:rPr lang="en-US" sz="2500" b="1" baseline="-25000" dirty="0" err="1" smtClean="0">
                <a:latin typeface="Arial Narrow" pitchFamily="34" charset="0"/>
              </a:rPr>
              <a:t>t</a:t>
            </a:r>
            <a:endParaRPr lang="en-US" sz="2500" b="1" baseline="-25000" dirty="0" smtClean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4860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t+1</a:t>
            </a:r>
          </a:p>
        </p:txBody>
      </p:sp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52865"/>
              </p:ext>
            </p:extLst>
          </p:nvPr>
        </p:nvGraphicFramePr>
        <p:xfrm>
          <a:off x="8075360" y="193653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660932" y="5720462"/>
            <a:ext cx="108256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latin typeface="Arial Narrow" pitchFamily="34" charset="0"/>
              </a:rPr>
              <a:t>N</a:t>
            </a:r>
            <a:r>
              <a:rPr lang="en-US" sz="2200" b="1" baseline="-25000" dirty="0" err="1" smtClean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</a:rPr>
              <a:t> = 97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0" y="5730766"/>
            <a:ext cx="152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= 84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7634" y="4648200"/>
            <a:ext cx="5654566" cy="1463040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22434" y="4807168"/>
            <a:ext cx="503183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Let’s continue with this example,</a:t>
            </a:r>
            <a:endParaRPr lang="en-US" sz="22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and project population size into the future (i.e., over multiple time steps)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04498" y="1905000"/>
            <a:ext cx="5667702" cy="2667000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80698" y="2095500"/>
            <a:ext cx="54601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So, </a:t>
            </a:r>
            <a:r>
              <a:rPr lang="en-US" sz="2200" b="1" u="sng" dirty="0" smtClean="0">
                <a:latin typeface="Arial Narrow" pitchFamily="34" charset="0"/>
              </a:rPr>
              <a:t>population growth is dependent on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algn="ctr"/>
            <a:endParaRPr lang="en-US" sz="1000" b="1" dirty="0" smtClean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Total number of individuals</a:t>
            </a:r>
          </a:p>
          <a:p>
            <a:pPr algn="ctr"/>
            <a:endParaRPr lang="en-US" sz="500" b="1" dirty="0" smtClean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Distribution (proportion) in different age classes</a:t>
            </a:r>
            <a:endParaRPr lang="en-US" sz="2200" b="1" dirty="0">
              <a:latin typeface="Arial Narrow" pitchFamily="34" charset="0"/>
            </a:endParaRPr>
          </a:p>
          <a:p>
            <a:pPr algn="ctr"/>
            <a:endParaRPr lang="en-US" sz="1500" b="1" dirty="0" smtClean="0">
              <a:latin typeface="Arial Narrow" pitchFamily="34" charset="0"/>
            </a:endParaRPr>
          </a:p>
          <a:p>
            <a:pPr marL="342900" indent="-342900" algn="ctr">
              <a:buFont typeface="Wingdings"/>
              <a:buChar char="à"/>
            </a:pPr>
            <a:r>
              <a:rPr lang="en-US" sz="2200" b="1" dirty="0" smtClean="0">
                <a:latin typeface="Arial Narrow" pitchFamily="34" charset="0"/>
              </a:rPr>
              <a:t>Can get different growth with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   same total number of individuals</a:t>
            </a:r>
          </a:p>
        </p:txBody>
      </p:sp>
      <p:sp>
        <p:nvSpPr>
          <p:cNvPr id="6" name="Curved Down Arrow 5"/>
          <p:cNvSpPr/>
          <p:nvPr/>
        </p:nvSpPr>
        <p:spPr>
          <a:xfrm flipH="1">
            <a:off x="7128640" y="914400"/>
            <a:ext cx="1227083" cy="457200"/>
          </a:xfrm>
          <a:prstGeom prst="curvedDownArrow">
            <a:avLst/>
          </a:prstGeom>
          <a:solidFill>
            <a:srgbClr val="4A7E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Forecasting Age-Structured Growth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947050"/>
              </p:ext>
            </p:extLst>
          </p:nvPr>
        </p:nvGraphicFramePr>
        <p:xfrm>
          <a:off x="381000" y="1905000"/>
          <a:ext cx="5956740" cy="3672840"/>
        </p:xfrm>
        <a:graphic>
          <a:graphicData uri="http://schemas.openxmlformats.org/drawingml/2006/table">
            <a:tbl>
              <a:tblPr/>
              <a:tblGrid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</a:tblGrid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814071"/>
              </p:ext>
            </p:extLst>
          </p:nvPr>
        </p:nvGraphicFramePr>
        <p:xfrm>
          <a:off x="6911348" y="193390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80342"/>
              </p:ext>
            </p:extLst>
          </p:nvPr>
        </p:nvGraphicFramePr>
        <p:xfrm>
          <a:off x="7588468" y="35814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117795"/>
              </p:ext>
            </p:extLst>
          </p:nvPr>
        </p:nvGraphicFramePr>
        <p:xfrm>
          <a:off x="6466494" y="3599796"/>
          <a:ext cx="333702" cy="457200"/>
        </p:xfrm>
        <a:graphic>
          <a:graphicData uri="http://schemas.openxmlformats.org/drawingml/2006/table">
            <a:tbl>
              <a:tblPr/>
              <a:tblGrid>
                <a:gridCol w="33370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76400" y="1371600"/>
            <a:ext cx="3505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Honeyeater Leslie matrix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58302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t+1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84860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t+2</a:t>
            </a:r>
          </a:p>
        </p:txBody>
      </p:sp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653"/>
              </p:ext>
            </p:extLst>
          </p:nvPr>
        </p:nvGraphicFramePr>
        <p:xfrm>
          <a:off x="8075360" y="193653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34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34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5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645166" y="5720462"/>
            <a:ext cx="11876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= 84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0" y="5730766"/>
            <a:ext cx="152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t+2</a:t>
            </a:r>
            <a:r>
              <a:rPr lang="en-US" sz="2200" b="1" dirty="0" smtClean="0">
                <a:latin typeface="Arial Narrow" pitchFamily="34" charset="0"/>
              </a:rPr>
              <a:t> = 95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84132" y="5794032"/>
            <a:ext cx="3350170" cy="680338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18136" y="5925447"/>
            <a:ext cx="30637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13% population increase</a:t>
            </a:r>
          </a:p>
        </p:txBody>
      </p:sp>
      <p:sp>
        <p:nvSpPr>
          <p:cNvPr id="24" name="Curved Down Arrow 23"/>
          <p:cNvSpPr/>
          <p:nvPr/>
        </p:nvSpPr>
        <p:spPr>
          <a:xfrm flipH="1">
            <a:off x="7128640" y="914400"/>
            <a:ext cx="1227083" cy="457200"/>
          </a:xfrm>
          <a:prstGeom prst="curvedDownArrow">
            <a:avLst/>
          </a:prstGeom>
          <a:solidFill>
            <a:srgbClr val="4A7E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Forecasting Age-Structured Growth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59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21" grpId="0" animBg="1"/>
      <p:bldP spid="23" grpId="0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392448"/>
              </p:ext>
            </p:extLst>
          </p:nvPr>
        </p:nvGraphicFramePr>
        <p:xfrm>
          <a:off x="381000" y="1905000"/>
          <a:ext cx="5956740" cy="3672840"/>
        </p:xfrm>
        <a:graphic>
          <a:graphicData uri="http://schemas.openxmlformats.org/drawingml/2006/table">
            <a:tbl>
              <a:tblPr/>
              <a:tblGrid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</a:tblGrid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285828"/>
              </p:ext>
            </p:extLst>
          </p:nvPr>
        </p:nvGraphicFramePr>
        <p:xfrm>
          <a:off x="6911348" y="193390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34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34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5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430373"/>
              </p:ext>
            </p:extLst>
          </p:nvPr>
        </p:nvGraphicFramePr>
        <p:xfrm>
          <a:off x="7588468" y="35814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412562"/>
              </p:ext>
            </p:extLst>
          </p:nvPr>
        </p:nvGraphicFramePr>
        <p:xfrm>
          <a:off x="6466494" y="3599796"/>
          <a:ext cx="333702" cy="457200"/>
        </p:xfrm>
        <a:graphic>
          <a:graphicData uri="http://schemas.openxmlformats.org/drawingml/2006/table">
            <a:tbl>
              <a:tblPr/>
              <a:tblGrid>
                <a:gridCol w="33370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76400" y="1371600"/>
            <a:ext cx="3505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Honeyeater Leslie matrix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58302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t+2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84860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t+3</a:t>
            </a:r>
          </a:p>
        </p:txBody>
      </p:sp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956752"/>
              </p:ext>
            </p:extLst>
          </p:nvPr>
        </p:nvGraphicFramePr>
        <p:xfrm>
          <a:off x="8075360" y="193653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26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645166" y="5720462"/>
            <a:ext cx="11876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t+2</a:t>
            </a:r>
            <a:r>
              <a:rPr lang="en-US" sz="2200" b="1" dirty="0" smtClean="0">
                <a:latin typeface="Arial Narrow" pitchFamily="34" charset="0"/>
              </a:rPr>
              <a:t> = 95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0" y="5730766"/>
            <a:ext cx="152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t+3</a:t>
            </a:r>
            <a:r>
              <a:rPr lang="en-US" sz="2200" b="1" dirty="0" smtClean="0">
                <a:latin typeface="Arial Narrow" pitchFamily="34" charset="0"/>
              </a:rPr>
              <a:t> = 98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84132" y="5794032"/>
            <a:ext cx="3350170" cy="680338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18136" y="5925447"/>
            <a:ext cx="30637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3% population increase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Forecasting Age-Structured Growth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5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9" grpId="0"/>
      <p:bldP spid="21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685036"/>
              </p:ext>
            </p:extLst>
          </p:nvPr>
        </p:nvGraphicFramePr>
        <p:xfrm>
          <a:off x="381000" y="1905000"/>
          <a:ext cx="5956740" cy="3672840"/>
        </p:xfrm>
        <a:graphic>
          <a:graphicData uri="http://schemas.openxmlformats.org/drawingml/2006/table">
            <a:tbl>
              <a:tblPr/>
              <a:tblGrid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  <a:gridCol w="595674"/>
              </a:tblGrid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901433"/>
              </p:ext>
            </p:extLst>
          </p:nvPr>
        </p:nvGraphicFramePr>
        <p:xfrm>
          <a:off x="6911348" y="193390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34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34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5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700782"/>
              </p:ext>
            </p:extLst>
          </p:nvPr>
        </p:nvGraphicFramePr>
        <p:xfrm>
          <a:off x="7588468" y="358140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158954"/>
              </p:ext>
            </p:extLst>
          </p:nvPr>
        </p:nvGraphicFramePr>
        <p:xfrm>
          <a:off x="6466494" y="3599796"/>
          <a:ext cx="333702" cy="457200"/>
        </p:xfrm>
        <a:graphic>
          <a:graphicData uri="http://schemas.openxmlformats.org/drawingml/2006/table">
            <a:tbl>
              <a:tblPr/>
              <a:tblGrid>
                <a:gridCol w="33370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76400" y="1371600"/>
            <a:ext cx="3505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Honeyeater Leslie matrix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58302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t+2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848600" y="1371600"/>
            <a:ext cx="106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baseline="-25000" dirty="0" smtClean="0">
                <a:latin typeface="Arial Narrow" pitchFamily="34" charset="0"/>
              </a:rPr>
              <a:t>x</a:t>
            </a:r>
            <a:r>
              <a:rPr lang="en-US" sz="2500" b="1" dirty="0" smtClean="0">
                <a:latin typeface="Arial Narrow" pitchFamily="34" charset="0"/>
              </a:rPr>
              <a:t>N</a:t>
            </a:r>
            <a:r>
              <a:rPr lang="en-US" sz="2500" b="1" baseline="-25000" dirty="0" smtClean="0">
                <a:latin typeface="Arial Narrow" pitchFamily="34" charset="0"/>
              </a:rPr>
              <a:t>t+3</a:t>
            </a:r>
          </a:p>
        </p:txBody>
      </p:sp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8493"/>
              </p:ext>
            </p:extLst>
          </p:nvPr>
        </p:nvGraphicFramePr>
        <p:xfrm>
          <a:off x="8075360" y="1936532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26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645166" y="5720462"/>
            <a:ext cx="11876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t+2</a:t>
            </a:r>
            <a:r>
              <a:rPr lang="en-US" sz="2200" b="1" dirty="0" smtClean="0">
                <a:latin typeface="Arial Narrow" pitchFamily="34" charset="0"/>
              </a:rPr>
              <a:t> = 95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00" y="5730766"/>
            <a:ext cx="152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t+3</a:t>
            </a:r>
            <a:r>
              <a:rPr lang="en-US" sz="2200" b="1" dirty="0" smtClean="0">
                <a:latin typeface="Arial Narrow" pitchFamily="34" charset="0"/>
              </a:rPr>
              <a:t> = 98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84132" y="5794032"/>
            <a:ext cx="3350170" cy="680338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18136" y="5925447"/>
            <a:ext cx="30637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3% population increase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Forecasting Age-Structured Growth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" y="1905001"/>
            <a:ext cx="5820102" cy="3712655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07128" y="1969372"/>
            <a:ext cx="565982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Side Note: we have used the same Leslie matrix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for all of these forecasts…</a:t>
            </a:r>
          </a:p>
          <a:p>
            <a:pPr algn="ctr"/>
            <a:endParaRPr lang="en-US" sz="10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… we could include </a:t>
            </a:r>
            <a:r>
              <a:rPr lang="en-US" sz="2200" b="1" u="sng" dirty="0" smtClean="0">
                <a:latin typeface="Arial Narrow" pitchFamily="34" charset="0"/>
              </a:rPr>
              <a:t>stochasticity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in the Leslie matrix at each time step</a:t>
            </a:r>
          </a:p>
          <a:p>
            <a:pPr algn="ctr"/>
            <a:r>
              <a:rPr lang="en-US" b="1" dirty="0" smtClean="0">
                <a:latin typeface="Arial Narrow" pitchFamily="34" charset="0"/>
              </a:rPr>
              <a:t>(i.e., use a slightly different Leslie matrix for each time step)</a:t>
            </a:r>
          </a:p>
          <a:p>
            <a:pPr algn="ctr"/>
            <a:endParaRPr lang="en-US" sz="1000" b="1" dirty="0">
              <a:latin typeface="Arial Narrow" pitchFamily="34" charset="0"/>
            </a:endParaRPr>
          </a:p>
          <a:p>
            <a:pPr algn="ctr"/>
            <a:r>
              <a:rPr lang="en-US" sz="2200" b="1" dirty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</a:rPr>
              <a:t>o do this, we would sample fecundities and survival rates from a distribution</a:t>
            </a:r>
          </a:p>
          <a:p>
            <a:pPr algn="ctr"/>
            <a:endParaRPr lang="en-US" sz="10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Textbook describes this </a:t>
            </a:r>
            <a:r>
              <a:rPr lang="en-US" sz="2200" b="1" dirty="0" smtClean="0">
                <a:latin typeface="Arial Narrow" pitchFamily="34" charset="0"/>
              </a:rPr>
              <a:t>process</a:t>
            </a:r>
            <a:endParaRPr lang="en-US" sz="22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418898"/>
            <a:ext cx="7086600" cy="3886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04808" y="2180898"/>
            <a:ext cx="708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Log onto computers please</a:t>
            </a:r>
          </a:p>
          <a:p>
            <a:pPr algn="ctr"/>
            <a:endParaRPr lang="en-US" sz="3000" b="1" dirty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r>
              <a:rPr lang="en-US" sz="3000" b="1" dirty="0" smtClean="0">
                <a:solidFill>
                  <a:schemeClr val="bg1"/>
                </a:solidFill>
                <a:latin typeface="Arial Narrow" pitchFamily="34" charset="0"/>
              </a:rPr>
              <a:t>Download files from </a:t>
            </a:r>
            <a:r>
              <a:rPr lang="en-US" sz="3000" b="1" dirty="0">
                <a:solidFill>
                  <a:schemeClr val="bg1"/>
                </a:solidFill>
                <a:latin typeface="Arial Narrow" pitchFamily="34" charset="0"/>
              </a:rPr>
              <a:t>saraparrsyswerda.weebly.com/fw364-ecological-problem-solving.html</a:t>
            </a:r>
            <a:endParaRPr lang="en-US" sz="3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9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Population Trajectory</a:t>
            </a:r>
            <a:endParaRPr lang="en-US" sz="3000" b="1" dirty="0">
              <a:latin typeface="Arial Narrow" pitchFamily="34" charset="0"/>
            </a:endParaRPr>
          </a:p>
        </p:txBody>
      </p:sp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774975"/>
              </p:ext>
            </p:extLst>
          </p:nvPr>
        </p:nvGraphicFramePr>
        <p:xfrm>
          <a:off x="4065662" y="2231230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24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26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610302" y="6025464"/>
            <a:ext cx="152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t+3</a:t>
            </a:r>
            <a:r>
              <a:rPr lang="en-US" sz="2200" b="1" dirty="0" smtClean="0">
                <a:latin typeface="Arial Narrow" pitchFamily="34" charset="0"/>
              </a:rPr>
              <a:t> = 98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28800" y="934145"/>
            <a:ext cx="5533698" cy="621387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15362" y="1041877"/>
            <a:ext cx="51474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Let’s put the population forecasts together</a:t>
            </a:r>
          </a:p>
        </p:txBody>
      </p:sp>
      <p:graphicFrame>
        <p:nvGraphicFramePr>
          <p:cNvPr id="27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662045"/>
              </p:ext>
            </p:extLst>
          </p:nvPr>
        </p:nvGraphicFramePr>
        <p:xfrm>
          <a:off x="463250" y="2233860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044246"/>
              </p:ext>
            </p:extLst>
          </p:nvPr>
        </p:nvGraphicFramePr>
        <p:xfrm>
          <a:off x="1627262" y="2236490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47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212834" y="6020420"/>
            <a:ext cx="108256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latin typeface="Arial Narrow" pitchFamily="34" charset="0"/>
              </a:rPr>
              <a:t>N</a:t>
            </a:r>
            <a:r>
              <a:rPr lang="en-US" sz="2200" b="1" baseline="-25000" dirty="0" err="1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</a:rPr>
              <a:t> = 97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56136" y="6030724"/>
            <a:ext cx="152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= 84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graphicFrame>
        <p:nvGraphicFramePr>
          <p:cNvPr id="34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637245"/>
              </p:ext>
            </p:extLst>
          </p:nvPr>
        </p:nvGraphicFramePr>
        <p:xfrm>
          <a:off x="2846462" y="2233860"/>
          <a:ext cx="595674" cy="3665220"/>
        </p:xfrm>
        <a:graphic>
          <a:graphicData uri="http://schemas.openxmlformats.org/drawingml/2006/table">
            <a:tbl>
              <a:tblPr/>
              <a:tblGrid>
                <a:gridCol w="595674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34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10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34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5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2391102" y="6028094"/>
            <a:ext cx="1524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t+2</a:t>
            </a:r>
            <a:r>
              <a:rPr lang="en-US" sz="2200" b="1" dirty="0" smtClean="0">
                <a:latin typeface="Arial Narrow" pitchFamily="34" charset="0"/>
              </a:rPr>
              <a:t> = 95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1736" y="1721068"/>
            <a:ext cx="1066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latin typeface="Arial Narrow" pitchFamily="34" charset="0"/>
              </a:rPr>
              <a:t>Time 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400502" y="1718438"/>
            <a:ext cx="1066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latin typeface="Arial Narrow" pitchFamily="34" charset="0"/>
              </a:rPr>
              <a:t>Time 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606566" y="1705302"/>
            <a:ext cx="1066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latin typeface="Arial Narrow" pitchFamily="34" charset="0"/>
              </a:rPr>
              <a:t>Time 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38902" y="1713596"/>
            <a:ext cx="1066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latin typeface="Arial Narrow" pitchFamily="34" charset="0"/>
              </a:rPr>
              <a:t>Time 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892566" y="1676400"/>
            <a:ext cx="4022834" cy="1996966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921468" y="1827818"/>
            <a:ext cx="3962400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Using these age distributions,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we can make a plot of </a:t>
            </a:r>
            <a:r>
              <a:rPr lang="en-US" sz="2200" b="1" baseline="-25000" dirty="0" err="1" smtClean="0">
                <a:latin typeface="Arial Narrow" pitchFamily="34" charset="0"/>
              </a:rPr>
              <a:t>x</a:t>
            </a:r>
            <a:r>
              <a:rPr lang="en-US" sz="2200" b="1" dirty="0" err="1" smtClean="0">
                <a:latin typeface="Arial Narrow" pitchFamily="34" charset="0"/>
              </a:rPr>
              <a:t>N</a:t>
            </a:r>
            <a:r>
              <a:rPr lang="en-US" sz="2200" b="1" dirty="0" smtClean="0">
                <a:latin typeface="Arial Narrow" pitchFamily="34" charset="0"/>
              </a:rPr>
              <a:t> vs. time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i.e., a plot of the growth trajectory for each age class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892566" y="3838901"/>
            <a:ext cx="4022834" cy="2734111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921468" y="3893094"/>
            <a:ext cx="3962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Textbook presents a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population trajectory…</a:t>
            </a:r>
          </a:p>
          <a:p>
            <a:pPr algn="ctr"/>
            <a:endParaRPr lang="en-US" sz="1500" b="1" dirty="0" smtClean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…to simplify their figure, they pooled the last 7 age classes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Age classes we will consider: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Age 0, 1, 2, 3+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4116378" y="3289736"/>
            <a:ext cx="502920" cy="2667620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2879834" y="3305502"/>
            <a:ext cx="502920" cy="2667620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676400" y="3320648"/>
            <a:ext cx="502920" cy="2667620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516582" y="3323898"/>
            <a:ext cx="502920" cy="2667620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6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1" grpId="0"/>
      <p:bldP spid="32" grpId="0"/>
      <p:bldP spid="35" grpId="0"/>
      <p:bldP spid="36" grpId="0"/>
      <p:bldP spid="38" grpId="0"/>
      <p:bldP spid="39" grpId="0"/>
      <p:bldP spid="40" grpId="0"/>
      <p:bldP spid="41" grpId="0" animBg="1"/>
      <p:bldP spid="42" grpId="0"/>
      <p:bldP spid="43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295400"/>
            <a:ext cx="7010400" cy="5105400"/>
          </a:xfrm>
          <a:prstGeom prst="rect">
            <a:avLst/>
          </a:prstGeom>
          <a:solidFill>
            <a:schemeClr val="bg1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29" y="1447799"/>
            <a:ext cx="6562071" cy="475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305502" y="1765740"/>
            <a:ext cx="731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05502" y="2088932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05502" y="2417376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05502" y="2714298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91302" y="1535677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Population Trajectory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91302" y="1855113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91302" y="2175679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4366" y="2480479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3+</a:t>
            </a:r>
          </a:p>
        </p:txBody>
      </p:sp>
    </p:spTree>
    <p:extLst>
      <p:ext uri="{BB962C8B-B14F-4D97-AF65-F5344CB8AC3E}">
        <p14:creationId xmlns:p14="http://schemas.microsoft.com/office/powerpoint/2010/main" val="255708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295400"/>
            <a:ext cx="7010400" cy="5105400"/>
          </a:xfrm>
          <a:prstGeom prst="rect">
            <a:avLst/>
          </a:prstGeom>
          <a:solidFill>
            <a:schemeClr val="bg1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29" y="1447799"/>
            <a:ext cx="6562071" cy="475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305502" y="1765740"/>
            <a:ext cx="731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05502" y="2088932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05502" y="2417376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05502" y="2714298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91302" y="1535677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Population Trajectory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91302" y="1855113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91302" y="2175679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4366" y="2480479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3+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037896" y="1567209"/>
            <a:ext cx="3168870" cy="4331724"/>
          </a:xfrm>
          <a:prstGeom prst="roundRect">
            <a:avLst>
              <a:gd name="adj" fmla="val 12725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492766" y="2057400"/>
            <a:ext cx="2469932" cy="1302841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34804" y="2149366"/>
            <a:ext cx="24567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Our predictions covered the first </a:t>
            </a:r>
            <a:r>
              <a:rPr lang="en-US" sz="2200" b="1" u="sng" dirty="0" smtClean="0">
                <a:latin typeface="Arial Narrow" pitchFamily="34" charset="0"/>
              </a:rPr>
              <a:t>four years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77000" y="3886200"/>
            <a:ext cx="2469932" cy="1302841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519038" y="3978166"/>
            <a:ext cx="24567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The textbook simulated the first </a:t>
            </a:r>
            <a:r>
              <a:rPr lang="en-US" sz="2200" b="1" u="sng" dirty="0" smtClean="0">
                <a:latin typeface="Arial Narrow" pitchFamily="34" charset="0"/>
              </a:rPr>
              <a:t>seven years</a:t>
            </a:r>
          </a:p>
        </p:txBody>
      </p:sp>
    </p:spTree>
    <p:extLst>
      <p:ext uri="{BB962C8B-B14F-4D97-AF65-F5344CB8AC3E}">
        <p14:creationId xmlns:p14="http://schemas.microsoft.com/office/powerpoint/2010/main" val="63336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295400"/>
            <a:ext cx="7010400" cy="5105400"/>
          </a:xfrm>
          <a:prstGeom prst="rect">
            <a:avLst/>
          </a:prstGeom>
          <a:solidFill>
            <a:schemeClr val="bg1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29" y="1447799"/>
            <a:ext cx="6562071" cy="475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305502" y="1765740"/>
            <a:ext cx="731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05502" y="2088932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05502" y="2417376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05502" y="2714298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91302" y="1535677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Population Trajectory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91302" y="1855113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91302" y="2175679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4366" y="2480479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3+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93068" y="762000"/>
            <a:ext cx="2730064" cy="2353746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350872" y="806667"/>
            <a:ext cx="259343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All of this variation is due to deterministic factors…</a:t>
            </a:r>
          </a:p>
          <a:p>
            <a:pPr algn="ctr"/>
            <a:endParaRPr lang="en-US" sz="1000" b="1" dirty="0" smtClean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… completely due to effect of age structure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on growth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98228" y="5596980"/>
            <a:ext cx="3422432" cy="65142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489030" y="5710406"/>
            <a:ext cx="34762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“stable age distribution”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543098" y="3048001"/>
            <a:ext cx="2391102" cy="1981200"/>
          </a:xfrm>
          <a:prstGeom prst="roundRect">
            <a:avLst>
              <a:gd name="adj" fmla="val 33621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45468" y="4031159"/>
            <a:ext cx="2469932" cy="1302841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87506" y="4123125"/>
            <a:ext cx="24567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After ~5 time steps, the age classes grow in parallel</a:t>
            </a:r>
          </a:p>
        </p:txBody>
      </p:sp>
    </p:spTree>
    <p:extLst>
      <p:ext uri="{BB962C8B-B14F-4D97-AF65-F5344CB8AC3E}">
        <p14:creationId xmlns:p14="http://schemas.microsoft.com/office/powerpoint/2010/main" val="256116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1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295400"/>
            <a:ext cx="7010400" cy="5105400"/>
          </a:xfrm>
          <a:prstGeom prst="rect">
            <a:avLst/>
          </a:prstGeom>
          <a:solidFill>
            <a:schemeClr val="bg1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29" y="1447799"/>
            <a:ext cx="6562071" cy="475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3305502" y="1765740"/>
            <a:ext cx="731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05502" y="2088932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05502" y="2417376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05502" y="2714298"/>
            <a:ext cx="73152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991302" y="1535677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Population Trajectory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991302" y="1855113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91302" y="2175679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4366" y="2480479"/>
            <a:ext cx="914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age 3+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498228" y="5596980"/>
            <a:ext cx="3422432" cy="65142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489030" y="5710406"/>
            <a:ext cx="34762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 “stable age distribution”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0163" y="2911366"/>
            <a:ext cx="3805735" cy="3352802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65234" y="3033486"/>
            <a:ext cx="366023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u="sng" dirty="0" smtClean="0">
                <a:latin typeface="Arial Narrow" pitchFamily="34" charset="0"/>
              </a:rPr>
              <a:t>Stable age distribution</a:t>
            </a:r>
            <a:r>
              <a:rPr lang="en-US" sz="2200" b="1" dirty="0" smtClean="0">
                <a:latin typeface="Arial Narrow" pitchFamily="34" charset="0"/>
              </a:rPr>
              <a:t>:</a:t>
            </a:r>
          </a:p>
          <a:p>
            <a:pPr algn="ctr"/>
            <a:endParaRPr lang="en-US" sz="1000" b="1" dirty="0" smtClean="0">
              <a:latin typeface="Arial Narrow" pitchFamily="34" charset="0"/>
            </a:endParaRPr>
          </a:p>
          <a:p>
            <a:pPr algn="ctr"/>
            <a:r>
              <a:rPr lang="en-US" sz="2200" b="1" u="sng" dirty="0" smtClean="0">
                <a:latin typeface="Arial Narrow" pitchFamily="34" charset="0"/>
              </a:rPr>
              <a:t>Proportion</a:t>
            </a:r>
            <a:r>
              <a:rPr lang="en-US" sz="2200" b="1" dirty="0" smtClean="0">
                <a:latin typeface="Arial Narrow" pitchFamily="34" charset="0"/>
              </a:rPr>
              <a:t> of the population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in each age class stays the same every year</a:t>
            </a:r>
          </a:p>
          <a:p>
            <a:pPr algn="ctr"/>
            <a:endParaRPr lang="en-US" sz="20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Population can still grow, but the </a:t>
            </a:r>
            <a:r>
              <a:rPr lang="en-US" sz="2200" b="1" u="sng" dirty="0" smtClean="0">
                <a:latin typeface="Arial Narrow" pitchFamily="34" charset="0"/>
              </a:rPr>
              <a:t>proportion</a:t>
            </a:r>
            <a:r>
              <a:rPr lang="en-US" sz="2200" b="1" dirty="0" smtClean="0">
                <a:latin typeface="Arial Narrow" pitchFamily="34" charset="0"/>
              </a:rPr>
              <a:t> does not change</a:t>
            </a:r>
          </a:p>
          <a:p>
            <a:pPr algn="ctr"/>
            <a:endParaRPr lang="en-US" sz="10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Not steady-state!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93068" y="762000"/>
            <a:ext cx="2730064" cy="2353746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350872" y="806667"/>
            <a:ext cx="259343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All of this variation is due to deterministic factors…</a:t>
            </a:r>
          </a:p>
          <a:p>
            <a:pPr algn="ctr"/>
            <a:endParaRPr lang="en-US" sz="1000" b="1" dirty="0" smtClean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… completely due to effect of age structure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on growth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4543098" y="3048001"/>
            <a:ext cx="2391102" cy="1981200"/>
          </a:xfrm>
          <a:prstGeom prst="roundRect">
            <a:avLst>
              <a:gd name="adj" fmla="val 33621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445468" y="4031159"/>
            <a:ext cx="2469932" cy="1302841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87506" y="4123125"/>
            <a:ext cx="24567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After ~5 time steps, the age classes grow in parallel</a:t>
            </a:r>
          </a:p>
        </p:txBody>
      </p:sp>
    </p:spTree>
    <p:extLst>
      <p:ext uri="{BB962C8B-B14F-4D97-AF65-F5344CB8AC3E}">
        <p14:creationId xmlns:p14="http://schemas.microsoft.com/office/powerpoint/2010/main" val="377805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Population Trajectory</a:t>
            </a:r>
            <a:endParaRPr lang="en-US" sz="3000" b="1" dirty="0">
              <a:latin typeface="Arial Narrow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526198"/>
            <a:ext cx="4453720" cy="3350602"/>
            <a:chOff x="152400" y="1526198"/>
            <a:chExt cx="4453720" cy="3350602"/>
          </a:xfrm>
        </p:grpSpPr>
        <p:sp>
          <p:nvSpPr>
            <p:cNvPr id="5" name="Rectangle 4"/>
            <p:cNvSpPr/>
            <p:nvPr/>
          </p:nvSpPr>
          <p:spPr>
            <a:xfrm>
              <a:off x="152400" y="1526198"/>
              <a:ext cx="4453720" cy="33506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801" y="1600199"/>
              <a:ext cx="4420553" cy="3200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1870838" y="1782965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70838" y="2045723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70838" y="2324239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70838" y="2608025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222936" y="1568668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22936" y="1825040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22936" y="2121923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70234" y="2403108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3+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72000" y="1524000"/>
            <a:ext cx="4453720" cy="3350602"/>
            <a:chOff x="4572000" y="1295400"/>
            <a:chExt cx="4453720" cy="3350602"/>
          </a:xfrm>
        </p:grpSpPr>
        <p:sp>
          <p:nvSpPr>
            <p:cNvPr id="30" name="Rectangle 29"/>
            <p:cNvSpPr/>
            <p:nvPr/>
          </p:nvSpPr>
          <p:spPr>
            <a:xfrm>
              <a:off x="4572000" y="1295400"/>
              <a:ext cx="4453720" cy="33506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89" r="1186"/>
            <a:stretch/>
          </p:blipFill>
          <p:spPr bwMode="auto">
            <a:xfrm>
              <a:off x="4650788" y="1465478"/>
              <a:ext cx="4294465" cy="3103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3" name="Rounded Rectangle 32"/>
          <p:cNvSpPr/>
          <p:nvPr/>
        </p:nvSpPr>
        <p:spPr>
          <a:xfrm>
            <a:off x="4619298" y="2057400"/>
            <a:ext cx="320040" cy="1996628"/>
          </a:xfrm>
          <a:prstGeom prst="roundRect">
            <a:avLst>
              <a:gd name="adj" fmla="val 40678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69802" y="4980230"/>
            <a:ext cx="8855918" cy="1783080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57200" y="5159514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Arial Narrow" pitchFamily="34" charset="0"/>
                <a:sym typeface="Wingdings" pitchFamily="2" charset="2"/>
              </a:rPr>
              <a:t>Cumulative proportion</a:t>
            </a:r>
            <a:r>
              <a:rPr lang="en-US" sz="2000" b="1" dirty="0" smtClean="0">
                <a:latin typeface="Arial Narrow" pitchFamily="34" charset="0"/>
                <a:sym typeface="Wingdings" pitchFamily="2" charset="2"/>
              </a:rPr>
              <a:t>:  The proportion that each age class comprises of the</a:t>
            </a:r>
          </a:p>
          <a:p>
            <a:r>
              <a:rPr lang="en-US" sz="2000" b="1" dirty="0">
                <a:latin typeface="Arial Narrow" pitchFamily="34" charset="0"/>
                <a:sym typeface="Wingdings" pitchFamily="2" charset="2"/>
              </a:rPr>
              <a:t>	</a:t>
            </a:r>
            <a:r>
              <a:rPr lang="en-US" sz="2000" b="1" dirty="0" smtClean="0">
                <a:latin typeface="Arial Narrow" pitchFamily="34" charset="0"/>
                <a:sym typeface="Wingdings" pitchFamily="2" charset="2"/>
              </a:rPr>
              <a:t>	          total population size at each time step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04800" y="5867400"/>
            <a:ext cx="10326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latin typeface="Arial Narrow" pitchFamily="34" charset="0"/>
                <a:sym typeface="Wingdings" pitchFamily="2" charset="2"/>
              </a:rPr>
              <a:t> N</a:t>
            </a:r>
            <a:r>
              <a:rPr lang="en-US" sz="2100" b="1" baseline="-25000" dirty="0" smtClean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100" b="1" dirty="0" smtClean="0">
                <a:latin typeface="Arial Narrow" pitchFamily="34" charset="0"/>
                <a:sym typeface="Wingdings" pitchFamily="2" charset="2"/>
              </a:rPr>
              <a:t> = 97</a:t>
            </a:r>
          </a:p>
          <a:p>
            <a:pPr algn="ctr"/>
            <a:r>
              <a:rPr lang="en-US" sz="2100" b="1" baseline="-25000" dirty="0" smtClean="0">
                <a:latin typeface="Arial Narrow" pitchFamily="34" charset="0"/>
                <a:sym typeface="Wingdings" pitchFamily="2" charset="2"/>
              </a:rPr>
              <a:t>0</a:t>
            </a:r>
            <a:r>
              <a:rPr lang="en-US" sz="2100" b="1" dirty="0" smtClean="0">
                <a:latin typeface="Arial Narrow" pitchFamily="34" charset="0"/>
                <a:sym typeface="Wingdings" pitchFamily="2" charset="2"/>
              </a:rPr>
              <a:t>N</a:t>
            </a:r>
            <a:r>
              <a:rPr lang="en-US" sz="2100" b="1" baseline="-25000" dirty="0" smtClean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100" b="1" dirty="0" smtClean="0">
                <a:latin typeface="Arial Narrow" pitchFamily="34" charset="0"/>
                <a:sym typeface="Wingdings" pitchFamily="2" charset="2"/>
              </a:rPr>
              <a:t> = 67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298030" y="6061124"/>
            <a:ext cx="764722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smtClean="0">
                <a:latin typeface="Arial Narrow" pitchFamily="34" charset="0"/>
                <a:sym typeface="Wingdings" pitchFamily="2" charset="2"/>
              </a:rPr>
              <a:t> Proportion of age-0  honeyeaters at time 1 = </a:t>
            </a:r>
            <a:r>
              <a:rPr lang="en-US" sz="2100" b="1" baseline="-25000" dirty="0" smtClean="0">
                <a:latin typeface="Arial Narrow" pitchFamily="34" charset="0"/>
                <a:sym typeface="Wingdings" pitchFamily="2" charset="2"/>
              </a:rPr>
              <a:t>0</a:t>
            </a:r>
            <a:r>
              <a:rPr lang="en-US" sz="2100" b="1" dirty="0" smtClean="0">
                <a:latin typeface="Arial Narrow" pitchFamily="34" charset="0"/>
                <a:sym typeface="Wingdings" pitchFamily="2" charset="2"/>
              </a:rPr>
              <a:t>N</a:t>
            </a:r>
            <a:r>
              <a:rPr lang="en-US" sz="2100" b="1" baseline="-25000" dirty="0" smtClean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100" b="1" dirty="0" smtClean="0">
                <a:latin typeface="Arial Narrow" pitchFamily="34" charset="0"/>
                <a:sym typeface="Wingdings" pitchFamily="2" charset="2"/>
              </a:rPr>
              <a:t> / N</a:t>
            </a:r>
            <a:r>
              <a:rPr lang="en-US" sz="2100" b="1" baseline="-25000" dirty="0" smtClean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100" b="1" dirty="0" smtClean="0">
                <a:latin typeface="Arial Narrow" pitchFamily="34" charset="0"/>
                <a:sym typeface="Wingdings" pitchFamily="2" charset="2"/>
              </a:rPr>
              <a:t> = 67 / 97 = 0.69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74343" y="2481938"/>
            <a:ext cx="212359" cy="8814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472966" y="1881655"/>
            <a:ext cx="363919" cy="24813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27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9" grpId="0" animBg="1"/>
      <p:bldP spid="31" grpId="0"/>
      <p:bldP spid="43" grpId="0"/>
      <p:bldP spid="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029200" y="5011763"/>
            <a:ext cx="3663514" cy="1743173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Population Trajectory</a:t>
            </a:r>
            <a:endParaRPr lang="en-US" sz="3000" b="1" dirty="0">
              <a:latin typeface="Arial Narrow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526198"/>
            <a:ext cx="4453720" cy="3350602"/>
            <a:chOff x="152400" y="1526198"/>
            <a:chExt cx="4453720" cy="3350602"/>
          </a:xfrm>
        </p:grpSpPr>
        <p:sp>
          <p:nvSpPr>
            <p:cNvPr id="5" name="Rectangle 4"/>
            <p:cNvSpPr/>
            <p:nvPr/>
          </p:nvSpPr>
          <p:spPr>
            <a:xfrm>
              <a:off x="152400" y="1526198"/>
              <a:ext cx="4453720" cy="33506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801" y="1600199"/>
              <a:ext cx="4420553" cy="3200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1870838" y="1782965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70838" y="2045723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70838" y="2324239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70838" y="2608025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222936" y="1568668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22936" y="1825040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22936" y="2121923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70234" y="2403108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3+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72000" y="1524000"/>
            <a:ext cx="4453720" cy="3350602"/>
            <a:chOff x="4572000" y="1295400"/>
            <a:chExt cx="4453720" cy="3350602"/>
          </a:xfrm>
        </p:grpSpPr>
        <p:sp>
          <p:nvSpPr>
            <p:cNvPr id="30" name="Rectangle 29"/>
            <p:cNvSpPr/>
            <p:nvPr/>
          </p:nvSpPr>
          <p:spPr>
            <a:xfrm>
              <a:off x="4572000" y="1295400"/>
              <a:ext cx="4453720" cy="33506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89" r="1186"/>
            <a:stretch/>
          </p:blipFill>
          <p:spPr bwMode="auto">
            <a:xfrm>
              <a:off x="4650788" y="1465478"/>
              <a:ext cx="4294465" cy="3103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Rectangle 31"/>
          <p:cNvSpPr/>
          <p:nvPr/>
        </p:nvSpPr>
        <p:spPr>
          <a:xfrm>
            <a:off x="5058102" y="5154499"/>
            <a:ext cx="36891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/>
              <a:buChar char="à"/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stable age distribution</a:t>
            </a:r>
          </a:p>
          <a:p>
            <a:pPr algn="ctr"/>
            <a:r>
              <a:rPr lang="en-US" sz="2200" b="1" u="sng" dirty="0" smtClean="0">
                <a:latin typeface="Arial Narrow" pitchFamily="34" charset="0"/>
                <a:sym typeface="Wingdings" pitchFamily="2" charset="2"/>
              </a:rPr>
              <a:t>Proportion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of the population that each age class constitutes is not changing…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391400" y="1678312"/>
            <a:ext cx="1524000" cy="2921127"/>
          </a:xfrm>
          <a:prstGeom prst="roundRect">
            <a:avLst>
              <a:gd name="adj" fmla="val 16816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184634" y="2686855"/>
            <a:ext cx="1358464" cy="1405044"/>
          </a:xfrm>
          <a:prstGeom prst="roundRect">
            <a:avLst>
              <a:gd name="adj" fmla="val 16816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2400" y="5011763"/>
            <a:ext cx="4406464" cy="1743173"/>
          </a:xfrm>
          <a:prstGeom prst="rect">
            <a:avLst/>
          </a:prstGeom>
          <a:solidFill>
            <a:srgbClr val="F1FBB3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52400" y="5060732"/>
            <a:ext cx="443536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…even though the population</a:t>
            </a: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is still growing</a:t>
            </a:r>
          </a:p>
          <a:p>
            <a:pPr algn="ctr"/>
            <a:endParaRPr lang="en-US" sz="1000" b="1" dirty="0">
              <a:latin typeface="Arial Narrow" pitchFamily="34" charset="0"/>
              <a:sym typeface="Wingdings" pitchFamily="2" charset="2"/>
            </a:endParaRPr>
          </a:p>
          <a:p>
            <a:pPr marL="342900" indent="-342900" algn="ctr">
              <a:buFont typeface="Wingdings"/>
              <a:buChar char="à"/>
            </a:pPr>
            <a:r>
              <a:rPr lang="en-US" sz="2200" b="1" u="sng" dirty="0" smtClean="0">
                <a:latin typeface="Arial Narrow" pitchFamily="34" charset="0"/>
                <a:sym typeface="Wingdings" pitchFamily="2" charset="2"/>
              </a:rPr>
              <a:t>Not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at steady-state;</a:t>
            </a: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all ages are growing at </a:t>
            </a:r>
            <a:r>
              <a:rPr lang="en-US" sz="2200" b="1" u="sng" dirty="0" smtClean="0">
                <a:latin typeface="Arial Narrow" pitchFamily="34" charset="0"/>
                <a:sym typeface="Wingdings" pitchFamily="2" charset="2"/>
              </a:rPr>
              <a:t>same rate</a:t>
            </a:r>
            <a:endParaRPr lang="en-US" sz="2200" b="1" u="sng" dirty="0" smtClean="0">
              <a:latin typeface="Arial Narrow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" y="880185"/>
            <a:ext cx="5470634" cy="536083"/>
            <a:chOff x="1555532" y="885498"/>
            <a:chExt cx="5470634" cy="536083"/>
          </a:xfrm>
        </p:grpSpPr>
        <p:sp>
          <p:nvSpPr>
            <p:cNvPr id="38" name="Rectangle 37"/>
            <p:cNvSpPr/>
            <p:nvPr/>
          </p:nvSpPr>
          <p:spPr>
            <a:xfrm>
              <a:off x="1555532" y="885498"/>
              <a:ext cx="5470634" cy="536083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704848" y="909935"/>
              <a:ext cx="51846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</a:rPr>
                <a:t>Think about how this relates to:  </a:t>
              </a:r>
              <a:r>
                <a:rPr lang="en-US" sz="2400" b="1" dirty="0" smtClean="0">
                  <a:latin typeface="+mj-lt"/>
                </a:rPr>
                <a:t>N</a:t>
              </a:r>
              <a:r>
                <a:rPr lang="en-US" sz="2400" b="1" baseline="-25000" dirty="0" smtClean="0">
                  <a:latin typeface="+mj-lt"/>
                </a:rPr>
                <a:t>t+1</a:t>
              </a:r>
              <a:r>
                <a:rPr lang="en-US" sz="2400" b="1" dirty="0" smtClean="0">
                  <a:latin typeface="+mj-lt"/>
                </a:rPr>
                <a:t> = </a:t>
              </a:r>
              <a:r>
                <a:rPr lang="el-GR" sz="2400" b="1" dirty="0" smtClean="0">
                  <a:latin typeface="+mj-lt"/>
                </a:rPr>
                <a:t>λ</a:t>
              </a:r>
              <a:r>
                <a:rPr lang="en-US" sz="2400" b="1" dirty="0" smtClean="0">
                  <a:latin typeface="+mj-lt"/>
                </a:rPr>
                <a:t> </a:t>
              </a:r>
              <a:r>
                <a:rPr lang="en-US" sz="2400" b="1" dirty="0" err="1" smtClean="0">
                  <a:latin typeface="+mj-lt"/>
                </a:rPr>
                <a:t>N</a:t>
              </a:r>
              <a:r>
                <a:rPr lang="en-US" sz="2400" b="1" baseline="-25000" dirty="0" err="1" smtClean="0">
                  <a:latin typeface="+mj-lt"/>
                </a:rPr>
                <a:t>t</a:t>
              </a:r>
              <a:endParaRPr lang="en-US" sz="2400" b="1" baseline="-25000" dirty="0" smtClean="0">
                <a:latin typeface="+mj-lt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791200" y="882868"/>
            <a:ext cx="2667000" cy="536083"/>
            <a:chOff x="3216166" y="885498"/>
            <a:chExt cx="2667000" cy="536083"/>
          </a:xfrm>
        </p:grpSpPr>
        <p:sp>
          <p:nvSpPr>
            <p:cNvPr id="41" name="Rectangle 40"/>
            <p:cNvSpPr/>
            <p:nvPr/>
          </p:nvSpPr>
          <p:spPr>
            <a:xfrm>
              <a:off x="3216166" y="885498"/>
              <a:ext cx="2667000" cy="536083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292366" y="909935"/>
              <a:ext cx="24541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</a:rPr>
                <a:t>Can think of L like </a:t>
              </a:r>
              <a:r>
                <a:rPr lang="el-GR" sz="2400" b="1" dirty="0" smtClean="0">
                  <a:latin typeface="+mj-lt"/>
                </a:rPr>
                <a:t>λ</a:t>
              </a:r>
              <a:endParaRPr lang="en-US" sz="2400" b="1" baseline="-25000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594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2" grpId="0"/>
      <p:bldP spid="33" grpId="0" animBg="1"/>
      <p:bldP spid="35" grpId="0" animBg="1"/>
      <p:bldP spid="3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Population Trajectory</a:t>
            </a:r>
            <a:endParaRPr lang="en-US" sz="3000" b="1" dirty="0">
              <a:latin typeface="Arial Narrow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526198"/>
            <a:ext cx="4453720" cy="3350602"/>
            <a:chOff x="152400" y="1526198"/>
            <a:chExt cx="4453720" cy="3350602"/>
          </a:xfrm>
        </p:grpSpPr>
        <p:sp>
          <p:nvSpPr>
            <p:cNvPr id="5" name="Rectangle 4"/>
            <p:cNvSpPr/>
            <p:nvPr/>
          </p:nvSpPr>
          <p:spPr>
            <a:xfrm>
              <a:off x="152400" y="1526198"/>
              <a:ext cx="4453720" cy="33506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801" y="1600199"/>
              <a:ext cx="4420553" cy="3200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1870838" y="1782965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70838" y="2045723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70838" y="2324239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70838" y="2608025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222936" y="1568668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22936" y="1825040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22936" y="2121923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70234" y="2403108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3+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72000" y="1524000"/>
            <a:ext cx="4453720" cy="3350602"/>
            <a:chOff x="4572000" y="1295400"/>
            <a:chExt cx="4453720" cy="3350602"/>
          </a:xfrm>
        </p:grpSpPr>
        <p:sp>
          <p:nvSpPr>
            <p:cNvPr id="30" name="Rectangle 29"/>
            <p:cNvSpPr/>
            <p:nvPr/>
          </p:nvSpPr>
          <p:spPr>
            <a:xfrm>
              <a:off x="4572000" y="1295400"/>
              <a:ext cx="4453720" cy="33506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89" r="1186"/>
            <a:stretch/>
          </p:blipFill>
          <p:spPr bwMode="auto">
            <a:xfrm>
              <a:off x="4650788" y="1465478"/>
              <a:ext cx="4294465" cy="3103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" name="Rectangle 25"/>
          <p:cNvSpPr/>
          <p:nvPr/>
        </p:nvSpPr>
        <p:spPr>
          <a:xfrm>
            <a:off x="228599" y="5029200"/>
            <a:ext cx="87166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Given the age-structured population growth for the honeyeaters above,</a:t>
            </a: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will the population ever reach an equilibrium (steady state)? </a:t>
            </a:r>
            <a:endParaRPr lang="en-US" sz="2200" b="1" dirty="0" smtClean="0">
              <a:latin typeface="Arial Narrow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52400" y="880185"/>
            <a:ext cx="5470634" cy="536083"/>
            <a:chOff x="1555532" y="885498"/>
            <a:chExt cx="5470634" cy="536083"/>
          </a:xfrm>
        </p:grpSpPr>
        <p:sp>
          <p:nvSpPr>
            <p:cNvPr id="28" name="Rectangle 27"/>
            <p:cNvSpPr/>
            <p:nvPr/>
          </p:nvSpPr>
          <p:spPr>
            <a:xfrm>
              <a:off x="1555532" y="885498"/>
              <a:ext cx="5470634" cy="536083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04848" y="909935"/>
              <a:ext cx="51846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</a:rPr>
                <a:t>Think about how this relates to:  </a:t>
              </a:r>
              <a:r>
                <a:rPr lang="en-US" sz="2400" b="1" dirty="0" smtClean="0">
                  <a:latin typeface="+mj-lt"/>
                </a:rPr>
                <a:t>N</a:t>
              </a:r>
              <a:r>
                <a:rPr lang="en-US" sz="2400" b="1" baseline="-25000" dirty="0" smtClean="0">
                  <a:latin typeface="+mj-lt"/>
                </a:rPr>
                <a:t>t+1</a:t>
              </a:r>
              <a:r>
                <a:rPr lang="en-US" sz="2400" b="1" dirty="0" smtClean="0">
                  <a:latin typeface="+mj-lt"/>
                </a:rPr>
                <a:t> = </a:t>
              </a:r>
              <a:r>
                <a:rPr lang="el-GR" sz="2400" b="1" dirty="0" smtClean="0">
                  <a:latin typeface="+mj-lt"/>
                </a:rPr>
                <a:t>λ</a:t>
              </a:r>
              <a:r>
                <a:rPr lang="en-US" sz="2400" b="1" dirty="0" smtClean="0">
                  <a:latin typeface="+mj-lt"/>
                </a:rPr>
                <a:t> </a:t>
              </a:r>
              <a:r>
                <a:rPr lang="en-US" sz="2400" b="1" dirty="0" err="1" smtClean="0">
                  <a:latin typeface="+mj-lt"/>
                </a:rPr>
                <a:t>N</a:t>
              </a:r>
              <a:r>
                <a:rPr lang="en-US" sz="2400" b="1" baseline="-25000" dirty="0" err="1" smtClean="0">
                  <a:latin typeface="+mj-lt"/>
                </a:rPr>
                <a:t>t</a:t>
              </a:r>
              <a:endParaRPr lang="en-US" sz="2400" b="1" baseline="-25000" dirty="0" smtClean="0">
                <a:latin typeface="+mj-lt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791200" y="882868"/>
            <a:ext cx="2667000" cy="536083"/>
            <a:chOff x="3216166" y="885498"/>
            <a:chExt cx="2667000" cy="536083"/>
          </a:xfrm>
        </p:grpSpPr>
        <p:sp>
          <p:nvSpPr>
            <p:cNvPr id="40" name="Rectangle 39"/>
            <p:cNvSpPr/>
            <p:nvPr/>
          </p:nvSpPr>
          <p:spPr>
            <a:xfrm>
              <a:off x="3216166" y="885498"/>
              <a:ext cx="2667000" cy="536083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92366" y="909935"/>
              <a:ext cx="24541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</a:rPr>
                <a:t>Can think of L like </a:t>
              </a:r>
              <a:r>
                <a:rPr lang="el-GR" sz="2400" b="1" dirty="0" smtClean="0">
                  <a:latin typeface="+mj-lt"/>
                </a:rPr>
                <a:t>λ</a:t>
              </a:r>
              <a:endParaRPr lang="en-US" sz="2400" b="1" baseline="-25000" dirty="0" smtClean="0">
                <a:latin typeface="+mj-lt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109411" y="5859959"/>
            <a:ext cx="894525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/>
              <a:buChar char="à"/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No, because our Leslie matrix is like a </a:t>
            </a:r>
            <a:r>
              <a:rPr lang="el-GR" sz="2300" b="1" dirty="0" smtClean="0"/>
              <a:t>λ</a:t>
            </a:r>
            <a:r>
              <a:rPr lang="en-US" sz="2000" b="1" baseline="-25000" dirty="0"/>
              <a:t> 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&gt; 1</a:t>
            </a:r>
          </a:p>
          <a:p>
            <a:pPr marL="342900" indent="-342900" algn="ctr">
              <a:buFont typeface="Wingdings"/>
              <a:buChar char="à"/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The honeyeaters have (age-structured) </a:t>
            </a:r>
            <a:r>
              <a:rPr lang="en-US" sz="2200" b="1" u="sng" dirty="0" smtClean="0">
                <a:latin typeface="Arial Narrow" pitchFamily="34" charset="0"/>
                <a:sym typeface="Wingdings" pitchFamily="2" charset="2"/>
              </a:rPr>
              <a:t>multiplicative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growth </a:t>
            </a:r>
            <a:r>
              <a:rPr lang="en-US" b="1" dirty="0" smtClean="0">
                <a:latin typeface="Arial Narrow" pitchFamily="34" charset="0"/>
                <a:sym typeface="Wingdings" pitchFamily="2" charset="2"/>
              </a:rPr>
              <a:t>(no DD regulation)</a:t>
            </a:r>
            <a:endParaRPr lang="en-US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7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Population Trajectory</a:t>
            </a:r>
            <a:endParaRPr lang="en-US" sz="3000" b="1" dirty="0">
              <a:latin typeface="Arial Narrow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1526198"/>
            <a:ext cx="4453720" cy="3350602"/>
            <a:chOff x="152400" y="1526198"/>
            <a:chExt cx="4453720" cy="3350602"/>
          </a:xfrm>
        </p:grpSpPr>
        <p:sp>
          <p:nvSpPr>
            <p:cNvPr id="5" name="Rectangle 4"/>
            <p:cNvSpPr/>
            <p:nvPr/>
          </p:nvSpPr>
          <p:spPr>
            <a:xfrm>
              <a:off x="152400" y="1526198"/>
              <a:ext cx="4453720" cy="33506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801" y="1600199"/>
              <a:ext cx="4420553" cy="3200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>
              <a:off x="1870838" y="1782965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70838" y="2045723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70838" y="2324239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70838" y="2608025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222936" y="1568668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0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22936" y="1825040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22936" y="2121923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270234" y="2403108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3+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72000" y="1524000"/>
            <a:ext cx="4453720" cy="3350602"/>
            <a:chOff x="4572000" y="1295400"/>
            <a:chExt cx="4453720" cy="3350602"/>
          </a:xfrm>
        </p:grpSpPr>
        <p:sp>
          <p:nvSpPr>
            <p:cNvPr id="30" name="Rectangle 29"/>
            <p:cNvSpPr/>
            <p:nvPr/>
          </p:nvSpPr>
          <p:spPr>
            <a:xfrm>
              <a:off x="4572000" y="1295400"/>
              <a:ext cx="4453720" cy="33506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89" r="1186"/>
            <a:stretch/>
          </p:blipFill>
          <p:spPr bwMode="auto">
            <a:xfrm>
              <a:off x="4650788" y="1465478"/>
              <a:ext cx="4294465" cy="31038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6" name="Rectangle 25"/>
          <p:cNvSpPr/>
          <p:nvPr/>
        </p:nvSpPr>
        <p:spPr>
          <a:xfrm>
            <a:off x="228599" y="5029200"/>
            <a:ext cx="87166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Could an age-structured population ever reach an equilibrium (steady state)? </a:t>
            </a:r>
            <a:endParaRPr lang="en-US" sz="2200" b="1" dirty="0" smtClean="0">
              <a:latin typeface="Arial Narrow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52400" y="880185"/>
            <a:ext cx="5470634" cy="536083"/>
            <a:chOff x="1555532" y="885498"/>
            <a:chExt cx="5470634" cy="536083"/>
          </a:xfrm>
        </p:grpSpPr>
        <p:sp>
          <p:nvSpPr>
            <p:cNvPr id="28" name="Rectangle 27"/>
            <p:cNvSpPr/>
            <p:nvPr/>
          </p:nvSpPr>
          <p:spPr>
            <a:xfrm>
              <a:off x="1555532" y="885498"/>
              <a:ext cx="5470634" cy="536083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704848" y="909935"/>
              <a:ext cx="518468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</a:rPr>
                <a:t>Think about how this relates to:  </a:t>
              </a:r>
              <a:r>
                <a:rPr lang="en-US" sz="2400" b="1" dirty="0" smtClean="0">
                  <a:latin typeface="+mj-lt"/>
                </a:rPr>
                <a:t>N</a:t>
              </a:r>
              <a:r>
                <a:rPr lang="en-US" sz="2400" b="1" baseline="-25000" dirty="0" smtClean="0">
                  <a:latin typeface="+mj-lt"/>
                </a:rPr>
                <a:t>t+1</a:t>
              </a:r>
              <a:r>
                <a:rPr lang="en-US" sz="2400" b="1" dirty="0" smtClean="0">
                  <a:latin typeface="+mj-lt"/>
                </a:rPr>
                <a:t> = </a:t>
              </a:r>
              <a:r>
                <a:rPr lang="el-GR" sz="2400" b="1" dirty="0" smtClean="0">
                  <a:latin typeface="+mj-lt"/>
                </a:rPr>
                <a:t>λ</a:t>
              </a:r>
              <a:r>
                <a:rPr lang="en-US" sz="2400" b="1" dirty="0" smtClean="0">
                  <a:latin typeface="+mj-lt"/>
                </a:rPr>
                <a:t> </a:t>
              </a:r>
              <a:r>
                <a:rPr lang="en-US" sz="2400" b="1" dirty="0" err="1" smtClean="0">
                  <a:latin typeface="+mj-lt"/>
                </a:rPr>
                <a:t>N</a:t>
              </a:r>
              <a:r>
                <a:rPr lang="en-US" sz="2400" b="1" baseline="-25000" dirty="0" err="1" smtClean="0">
                  <a:latin typeface="+mj-lt"/>
                </a:rPr>
                <a:t>t</a:t>
              </a:r>
              <a:endParaRPr lang="en-US" sz="2400" b="1" baseline="-25000" dirty="0" smtClean="0">
                <a:latin typeface="+mj-lt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791200" y="882868"/>
            <a:ext cx="2667000" cy="536083"/>
            <a:chOff x="3216166" y="885498"/>
            <a:chExt cx="2667000" cy="536083"/>
          </a:xfrm>
        </p:grpSpPr>
        <p:sp>
          <p:nvSpPr>
            <p:cNvPr id="40" name="Rectangle 39"/>
            <p:cNvSpPr/>
            <p:nvPr/>
          </p:nvSpPr>
          <p:spPr>
            <a:xfrm>
              <a:off x="3216166" y="885498"/>
              <a:ext cx="2667000" cy="536083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92366" y="909935"/>
              <a:ext cx="24541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</a:rPr>
                <a:t>Can think of L like </a:t>
              </a:r>
              <a:r>
                <a:rPr lang="el-GR" sz="2400" b="1" dirty="0" smtClean="0">
                  <a:latin typeface="+mj-lt"/>
                </a:rPr>
                <a:t>λ</a:t>
              </a:r>
              <a:endParaRPr lang="en-US" sz="2400" b="1" baseline="-25000" dirty="0" smtClean="0">
                <a:latin typeface="+mj-lt"/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228600" y="5410200"/>
            <a:ext cx="8716653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Wingdings"/>
              <a:buChar char="à"/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Yes, but only under special circumstances:</a:t>
            </a: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Leslie matrix would need to be equivalent to </a:t>
            </a:r>
            <a:r>
              <a:rPr lang="el-GR" sz="2300" b="1" dirty="0" smtClean="0"/>
              <a:t>λ</a:t>
            </a:r>
            <a:r>
              <a:rPr lang="en-US" sz="2000" b="1" baseline="-25000" dirty="0"/>
              <a:t> </a:t>
            </a:r>
            <a:r>
              <a:rPr lang="en-US" sz="2200" b="1" dirty="0">
                <a:latin typeface="Arial Narrow" pitchFamily="34" charset="0"/>
                <a:sym typeface="Wingdings" pitchFamily="2" charset="2"/>
              </a:rPr>
              <a:t>=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1</a:t>
            </a:r>
          </a:p>
          <a:p>
            <a:pPr algn="ctr"/>
            <a:endParaRPr lang="en-US" sz="1000" b="1" dirty="0" smtClean="0">
              <a:latin typeface="Arial Narrow" pitchFamily="34" charset="0"/>
              <a:sym typeface="Wingdings" pitchFamily="2" charset="2"/>
            </a:endParaRPr>
          </a:p>
          <a:p>
            <a:pPr marL="342900" indent="-342900" algn="ctr">
              <a:buFont typeface="Wingdings"/>
              <a:buChar char="à"/>
            </a:pPr>
            <a:r>
              <a:rPr lang="en-US" sz="2200" b="1" baseline="-25000" dirty="0" err="1" smtClean="0">
                <a:latin typeface="Arial Narrow" pitchFamily="34" charset="0"/>
                <a:sym typeface="Wingdings" pitchFamily="2" charset="2"/>
              </a:rPr>
              <a:t>x</a:t>
            </a:r>
            <a:r>
              <a:rPr lang="en-US" sz="2200" b="1" dirty="0" err="1" smtClean="0">
                <a:latin typeface="Arial Narrow" pitchFamily="34" charset="0"/>
                <a:sym typeface="Wingdings" pitchFamily="2" charset="2"/>
              </a:rPr>
              <a:t>S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and </a:t>
            </a:r>
            <a:r>
              <a:rPr lang="en-US" sz="2200" b="1" baseline="-25000" dirty="0" err="1" smtClean="0">
                <a:latin typeface="Arial Narrow" pitchFamily="34" charset="0"/>
                <a:sym typeface="Wingdings" pitchFamily="2" charset="2"/>
              </a:rPr>
              <a:t>x</a:t>
            </a:r>
            <a:r>
              <a:rPr lang="en-US" sz="2200" b="1" dirty="0" err="1" smtClean="0">
                <a:latin typeface="Arial Narrow" pitchFamily="34" charset="0"/>
                <a:sym typeface="Wingdings" pitchFamily="2" charset="2"/>
              </a:rPr>
              <a:t>F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would have to be values that caused no growth</a:t>
            </a:r>
            <a:endParaRPr lang="en-US" sz="22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02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72664" y="107732"/>
            <a:ext cx="774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λ</a:t>
            </a:r>
            <a:r>
              <a:rPr lang="en-US" sz="3200" b="1" dirty="0" smtClean="0">
                <a:latin typeface="Arial Narrow" pitchFamily="34" charset="0"/>
              </a:rPr>
              <a:t>, the Dominant Eigenvalue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8599" y="914400"/>
            <a:ext cx="8716653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When the population is at the </a:t>
            </a:r>
            <a:r>
              <a:rPr lang="en-US" sz="2200" b="1" u="sng" dirty="0" smtClean="0">
                <a:latin typeface="Arial Narrow" pitchFamily="34" charset="0"/>
                <a:sym typeface="Wingdings" pitchFamily="2" charset="2"/>
              </a:rPr>
              <a:t>stable age distribution</a:t>
            </a:r>
          </a:p>
          <a:p>
            <a:pPr algn="ctr"/>
            <a:r>
              <a:rPr lang="en-US" sz="2000" b="1" dirty="0" smtClean="0">
                <a:latin typeface="Arial Narrow" pitchFamily="34" charset="0"/>
                <a:sym typeface="Wingdings" pitchFamily="2" charset="2"/>
              </a:rPr>
              <a:t>(i.e., when the proportion of individuals in each age class is not changing),</a:t>
            </a:r>
          </a:p>
          <a:p>
            <a:pPr algn="ctr"/>
            <a:endParaRPr lang="en-US" sz="1500" b="1" dirty="0">
              <a:latin typeface="Arial Narrow" pitchFamily="34" charset="0"/>
              <a:sym typeface="Wingdings" pitchFamily="2" charset="2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multiplying the age distribution (</a:t>
            </a:r>
            <a:r>
              <a:rPr lang="en-US" sz="2200" b="1" dirty="0" err="1" smtClean="0">
                <a:latin typeface="Arial Narrow" pitchFamily="34" charset="0"/>
                <a:sym typeface="Wingdings" pitchFamily="2" charset="2"/>
              </a:rPr>
              <a:t>N</a:t>
            </a:r>
            <a:r>
              <a:rPr lang="en-US" sz="2200" b="1" baseline="-25000" dirty="0" err="1" smtClean="0">
                <a:latin typeface="Arial Narrow" pitchFamily="34" charset="0"/>
                <a:sym typeface="Wingdings" pitchFamily="2" charset="2"/>
              </a:rPr>
              <a:t>t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vector) by the Leslie matrix is</a:t>
            </a:r>
          </a:p>
          <a:p>
            <a:pPr algn="ctr"/>
            <a:r>
              <a:rPr lang="en-US" sz="2200" b="1" u="sng" dirty="0" smtClean="0">
                <a:latin typeface="Arial Narrow" pitchFamily="34" charset="0"/>
                <a:sym typeface="Wingdings" pitchFamily="2" charset="2"/>
              </a:rPr>
              <a:t>the same as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multiplying the age distribution (</a:t>
            </a:r>
            <a:r>
              <a:rPr lang="en-US" sz="2200" b="1" dirty="0" err="1" smtClean="0">
                <a:latin typeface="Arial Narrow" pitchFamily="34" charset="0"/>
                <a:sym typeface="Wingdings" pitchFamily="2" charset="2"/>
              </a:rPr>
              <a:t>N</a:t>
            </a:r>
            <a:r>
              <a:rPr lang="en-US" sz="2200" b="1" baseline="-25000" dirty="0" err="1" smtClean="0">
                <a:latin typeface="Arial Narrow" pitchFamily="34" charset="0"/>
                <a:sym typeface="Wingdings" pitchFamily="2" charset="2"/>
              </a:rPr>
              <a:t>t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vector) by a </a:t>
            </a:r>
            <a:r>
              <a:rPr lang="en-US" sz="2200" b="1" u="sng" dirty="0" smtClean="0">
                <a:latin typeface="Arial Narrow" pitchFamily="34" charset="0"/>
                <a:sym typeface="Wingdings" pitchFamily="2" charset="2"/>
              </a:rPr>
              <a:t>scalar number </a:t>
            </a:r>
          </a:p>
          <a:p>
            <a:pPr algn="ctr"/>
            <a:endParaRPr lang="en-US" sz="2500" b="1" dirty="0">
              <a:latin typeface="Arial Narrow" pitchFamily="34" charset="0"/>
              <a:sym typeface="Wingdings" pitchFamily="2" charset="2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That number is the </a:t>
            </a:r>
            <a:r>
              <a:rPr lang="en-US" sz="2200" b="1" u="sng" dirty="0" smtClean="0">
                <a:latin typeface="Arial Narrow" pitchFamily="34" charset="0"/>
                <a:sym typeface="Wingdings" pitchFamily="2" charset="2"/>
              </a:rPr>
              <a:t>dominant eigenvalue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of the Leslie matrix</a:t>
            </a:r>
          </a:p>
          <a:p>
            <a:pPr marL="342900" indent="-342900" algn="ctr">
              <a:buFont typeface="Wingdings"/>
              <a:buChar char="à"/>
            </a:pP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the dominant eigenvalue is specific to a particular Leslie matrix</a:t>
            </a:r>
          </a:p>
          <a:p>
            <a:pPr algn="ctr"/>
            <a:r>
              <a:rPr lang="en-US" sz="2000" b="1" dirty="0" smtClean="0">
                <a:latin typeface="Arial Narrow" pitchFamily="34" charset="0"/>
                <a:sym typeface="Wingdings" pitchFamily="2" charset="2"/>
              </a:rPr>
              <a:t>(can be obtained with complex algebra… and also by using Ramas)</a:t>
            </a:r>
          </a:p>
          <a:p>
            <a:pPr algn="ctr"/>
            <a:endParaRPr lang="en-US" sz="2500" b="1" dirty="0" smtClean="0">
              <a:latin typeface="Arial Narrow" pitchFamily="34" charset="0"/>
              <a:sym typeface="Wingdings" pitchFamily="2" charset="2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The </a:t>
            </a:r>
            <a:r>
              <a:rPr lang="en-US" sz="2200" b="1" u="sng" dirty="0" smtClean="0">
                <a:latin typeface="Arial Narrow" pitchFamily="34" charset="0"/>
                <a:sym typeface="Wingdings" pitchFamily="2" charset="2"/>
              </a:rPr>
              <a:t>dominant eigenvalue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is a single number that causes growth</a:t>
            </a: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equivalent to the fecundities and survival rates in the Leslie matrix</a:t>
            </a:r>
          </a:p>
          <a:p>
            <a:pPr algn="ctr"/>
            <a:r>
              <a:rPr lang="en-US" b="1" dirty="0" smtClean="0">
                <a:latin typeface="Arial Narrow" pitchFamily="34" charset="0"/>
                <a:sym typeface="Wingdings" pitchFamily="2" charset="2"/>
              </a:rPr>
              <a:t>(when the population is at the stable age distribution)</a:t>
            </a:r>
          </a:p>
          <a:p>
            <a:pPr algn="ctr"/>
            <a:endParaRPr lang="en-US" sz="2200" b="1" dirty="0">
              <a:latin typeface="Arial Narrow" pitchFamily="34" charset="0"/>
              <a:sym typeface="Wingdings" pitchFamily="2" charset="2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The dominant eigenvalue is </a:t>
            </a:r>
            <a:r>
              <a:rPr lang="el-GR" sz="2400" b="1" dirty="0" smtClean="0"/>
              <a:t>λ</a:t>
            </a:r>
            <a:r>
              <a:rPr lang="en-US" sz="2400" b="1" dirty="0" smtClean="0">
                <a:latin typeface="Arial Narrow" pitchFamily="34" charset="0"/>
              </a:rPr>
              <a:t>!</a:t>
            </a:r>
            <a:endParaRPr lang="en-US" sz="2200" b="1" dirty="0">
              <a:latin typeface="Arial Narrow" pitchFamily="34" charset="0"/>
              <a:sym typeface="Wingdings" pitchFamily="2" charset="2"/>
            </a:endParaRPr>
          </a:p>
          <a:p>
            <a:pPr marL="342900" indent="-342900" algn="ctr">
              <a:buFont typeface="Wingdings"/>
              <a:buChar char="à"/>
            </a:pPr>
            <a:r>
              <a:rPr lang="el-GR" sz="2400" b="1" dirty="0" smtClean="0">
                <a:solidFill>
                  <a:prstClr val="black"/>
                </a:solidFill>
              </a:rPr>
              <a:t>λ 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measures the deterministic growth rate of the age-structured population</a:t>
            </a: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(the text uses </a:t>
            </a:r>
            <a:r>
              <a:rPr lang="el-GR" sz="2400" b="1" dirty="0" smtClean="0">
                <a:solidFill>
                  <a:prstClr val="black"/>
                </a:solidFill>
              </a:rPr>
              <a:t>λ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, too, not </a:t>
            </a:r>
            <a:r>
              <a:rPr lang="en-US" sz="2200" b="1" dirty="0" smtClean="0">
                <a:latin typeface="+mj-lt"/>
                <a:sym typeface="Wingdings" pitchFamily="2" charset="2"/>
              </a:rPr>
              <a:t>R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anymore)</a:t>
            </a:r>
          </a:p>
        </p:txBody>
      </p:sp>
    </p:spTree>
    <p:extLst>
      <p:ext uri="{BB962C8B-B14F-4D97-AF65-F5344CB8AC3E}">
        <p14:creationId xmlns:p14="http://schemas.microsoft.com/office/powerpoint/2010/main" val="110837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268" y="990600"/>
            <a:ext cx="86106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Continue to make population growth models more realistic</a:t>
            </a:r>
          </a:p>
          <a:p>
            <a:pPr algn="ctr"/>
            <a:r>
              <a:rPr lang="en-US" sz="2400" b="1" dirty="0" smtClean="0">
                <a:latin typeface="Arial Narrow" pitchFamily="34" charset="0"/>
              </a:rPr>
              <a:t>by adding in </a:t>
            </a:r>
            <a:r>
              <a:rPr lang="en-US" sz="2400" b="1" u="sng" dirty="0" smtClean="0">
                <a:latin typeface="Arial Narrow" pitchFamily="34" charset="0"/>
              </a:rPr>
              <a:t>age structure</a:t>
            </a:r>
            <a:endParaRPr lang="en-US" sz="1500" b="1" u="sng" dirty="0" smtClean="0">
              <a:latin typeface="Arial Narrow" pitchFamily="34" charset="0"/>
            </a:endParaRPr>
          </a:p>
          <a:p>
            <a:endParaRPr lang="en-US" sz="1500" b="1" dirty="0">
              <a:latin typeface="Arial Narrow" pitchFamily="34" charset="0"/>
            </a:endParaRPr>
          </a:p>
          <a:p>
            <a:r>
              <a:rPr lang="en-US" sz="2400" b="1" u="sng" dirty="0" smtClean="0">
                <a:latin typeface="Arial Narrow" pitchFamily="34" charset="0"/>
              </a:rPr>
              <a:t>Last Class</a:t>
            </a:r>
            <a:r>
              <a:rPr lang="en-US" sz="2400" b="1" dirty="0" smtClean="0">
                <a:latin typeface="Arial Narrow" pitchFamily="34" charset="0"/>
              </a:rPr>
              <a:t>:</a:t>
            </a:r>
            <a:endParaRPr lang="en-US" sz="2400" b="1" dirty="0">
              <a:latin typeface="Arial Narrow" pitchFamily="34" charset="0"/>
            </a:endParaRPr>
          </a:p>
          <a:p>
            <a:r>
              <a:rPr lang="en-US" sz="2400" b="1" dirty="0">
                <a:latin typeface="Arial Narrow" pitchFamily="34" charset="0"/>
              </a:rPr>
              <a:t>	</a:t>
            </a:r>
            <a:r>
              <a:rPr lang="en-US" sz="2400" b="1" dirty="0" smtClean="0">
                <a:latin typeface="Arial Narrow" pitchFamily="34" charset="0"/>
              </a:rPr>
              <a:t>Continued discussion of </a:t>
            </a:r>
            <a:r>
              <a:rPr lang="en-US" sz="2400" b="1" u="sng" dirty="0" smtClean="0">
                <a:latin typeface="Arial Narrow" pitchFamily="34" charset="0"/>
              </a:rPr>
              <a:t>age structure</a:t>
            </a:r>
            <a:endParaRPr lang="en-US" sz="2400" b="1" u="sng" dirty="0">
              <a:latin typeface="Arial Narrow" pitchFamily="34" charset="0"/>
            </a:endParaRPr>
          </a:p>
          <a:p>
            <a:pPr lvl="0"/>
            <a:r>
              <a:rPr lang="en-US" sz="2400" b="1" dirty="0" smtClean="0">
                <a:latin typeface="Arial Narrow" pitchFamily="34" charset="0"/>
              </a:rPr>
              <a:t>	Completed </a:t>
            </a:r>
            <a:r>
              <a:rPr lang="en-US" sz="2400" b="1" u="sng" dirty="0" smtClean="0">
                <a:latin typeface="Arial Narrow" pitchFamily="34" charset="0"/>
              </a:rPr>
              <a:t>m</a:t>
            </a:r>
            <a:r>
              <a:rPr lang="en-US" sz="2400" b="1" u="sng" dirty="0" smtClean="0">
                <a:solidFill>
                  <a:prstClr val="black"/>
                </a:solidFill>
                <a:latin typeface="Arial Narrow" pitchFamily="34" charset="0"/>
              </a:rPr>
              <a:t>atrix algebra</a:t>
            </a:r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</a:rPr>
              <a:t> primer</a:t>
            </a:r>
          </a:p>
          <a:p>
            <a:r>
              <a:rPr lang="en-US" sz="2400" b="1" dirty="0" smtClean="0">
                <a:latin typeface="Arial Narrow" pitchFamily="34" charset="0"/>
              </a:rPr>
              <a:t>	Introduced </a:t>
            </a:r>
            <a:r>
              <a:rPr lang="en-US" sz="2400" b="1" dirty="0">
                <a:latin typeface="Arial Narrow" pitchFamily="34" charset="0"/>
              </a:rPr>
              <a:t>the </a:t>
            </a:r>
            <a:r>
              <a:rPr lang="en-US" sz="2400" b="1" u="sng" dirty="0">
                <a:latin typeface="Arial Narrow" pitchFamily="34" charset="0"/>
              </a:rPr>
              <a:t>Leslie </a:t>
            </a:r>
            <a:r>
              <a:rPr lang="en-US" sz="2400" b="1" u="sng" dirty="0" smtClean="0">
                <a:latin typeface="Arial Narrow" pitchFamily="34" charset="0"/>
              </a:rPr>
              <a:t>Matrix</a:t>
            </a:r>
            <a:endParaRPr lang="en-US" sz="2400" b="1" dirty="0">
              <a:solidFill>
                <a:prstClr val="black"/>
              </a:solidFill>
              <a:latin typeface="Arial Narrow" pitchFamily="34" charset="0"/>
            </a:endParaRPr>
          </a:p>
          <a:p>
            <a:endParaRPr lang="en-US" sz="1500" b="1" dirty="0" smtClean="0">
              <a:latin typeface="Arial Narrow" pitchFamily="34" charset="0"/>
            </a:endParaRPr>
          </a:p>
          <a:p>
            <a:r>
              <a:rPr lang="en-US" sz="2400" b="1" dirty="0" smtClean="0">
                <a:latin typeface="Arial Narrow" pitchFamily="34" charset="0"/>
              </a:rPr>
              <a:t>Objectives for </a:t>
            </a:r>
            <a:r>
              <a:rPr lang="en-US" sz="2400" b="1" u="sng" dirty="0" smtClean="0">
                <a:latin typeface="Arial Narrow" pitchFamily="34" charset="0"/>
              </a:rPr>
              <a:t>Today</a:t>
            </a:r>
            <a:r>
              <a:rPr lang="en-US" sz="2400" b="1" dirty="0" smtClean="0">
                <a:latin typeface="Arial Narrow" pitchFamily="34" charset="0"/>
              </a:rPr>
              <a:t>:</a:t>
            </a:r>
          </a:p>
          <a:p>
            <a:r>
              <a:rPr lang="en-US" sz="2400" b="1" dirty="0" smtClean="0">
                <a:latin typeface="Arial Narrow" pitchFamily="34" charset="0"/>
              </a:rPr>
              <a:t>	Complete in class examples of age structured</a:t>
            </a:r>
          </a:p>
          <a:p>
            <a:r>
              <a:rPr lang="en-US" sz="2400" b="1" dirty="0">
                <a:latin typeface="Arial Narrow" pitchFamily="34" charset="0"/>
              </a:rPr>
              <a:t>	</a:t>
            </a:r>
            <a:r>
              <a:rPr lang="en-US" sz="2400" b="1" dirty="0" smtClean="0">
                <a:latin typeface="Arial Narrow" pitchFamily="34" charset="0"/>
              </a:rPr>
              <a:t>      population growth</a:t>
            </a:r>
          </a:p>
          <a:p>
            <a:r>
              <a:rPr lang="en-US" sz="2400" b="1" dirty="0">
                <a:latin typeface="Arial Narrow" pitchFamily="34" charset="0"/>
              </a:rPr>
              <a:t>	</a:t>
            </a:r>
            <a:r>
              <a:rPr lang="en-US" sz="2400" b="1" dirty="0" smtClean="0">
                <a:latin typeface="Arial Narrow" pitchFamily="34" charset="0"/>
              </a:rPr>
              <a:t>Practice using Age Structure and Leslie Matrix to solve 		      problems</a:t>
            </a:r>
            <a:endParaRPr lang="en-US" sz="1500" b="1" dirty="0" smtClean="0">
              <a:latin typeface="Arial Narrow" pitchFamily="34" charset="0"/>
            </a:endParaRPr>
          </a:p>
          <a:p>
            <a:r>
              <a:rPr lang="en-US" sz="2400" b="1" u="sng" dirty="0" smtClean="0">
                <a:latin typeface="Arial Narrow" pitchFamily="34" charset="0"/>
              </a:rPr>
              <a:t>Text </a:t>
            </a:r>
            <a:r>
              <a:rPr lang="en-US" sz="2200" b="1" u="sng" dirty="0" smtClean="0">
                <a:latin typeface="Arial Narrow" pitchFamily="34" charset="0"/>
              </a:rPr>
              <a:t>(optional reading)</a:t>
            </a:r>
            <a:r>
              <a:rPr lang="en-US" sz="2400" b="1" dirty="0" smtClean="0">
                <a:latin typeface="Arial Narrow" pitchFamily="34" charset="0"/>
              </a:rPr>
              <a:t>:</a:t>
            </a:r>
          </a:p>
          <a:p>
            <a:pPr>
              <a:tabLst>
                <a:tab pos="1371600" algn="l"/>
              </a:tabLst>
            </a:pPr>
            <a:r>
              <a:rPr lang="en-US" sz="2400" b="1" dirty="0" smtClean="0">
                <a:latin typeface="Arial Narrow" pitchFamily="34" charset="0"/>
              </a:rPr>
              <a:t>Chapter 4: 	Sections 4.1 – 4.5</a:t>
            </a:r>
          </a:p>
          <a:p>
            <a:pPr>
              <a:tabLst>
                <a:tab pos="1371600" algn="l"/>
              </a:tabLst>
            </a:pPr>
            <a:r>
              <a:rPr lang="en-US" sz="2400" b="1" dirty="0">
                <a:latin typeface="Arial Narrow" pitchFamily="34" charset="0"/>
              </a:rPr>
              <a:t>	</a:t>
            </a:r>
            <a:r>
              <a:rPr lang="en-US" sz="2400" b="1" dirty="0" smtClean="0">
                <a:latin typeface="Arial Narrow" pitchFamily="34" charset="0"/>
              </a:rPr>
              <a:t>Not covering life table information (sections 4.6+)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Outline for Today</a:t>
            </a:r>
            <a:endParaRPr lang="en-US" sz="3000" b="1" dirty="0">
              <a:latin typeface="Arial Narrow" pitchFamily="34" charset="0"/>
            </a:endParaRPr>
          </a:p>
        </p:txBody>
      </p:sp>
      <p:pic>
        <p:nvPicPr>
          <p:cNvPr id="4" name="Picture 2" descr="C:\Users\jaegeran\Pictures\MSU Fly Gals\2010\37 MSU Fly Gals 2010 My First Brookie!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413" y="2133600"/>
            <a:ext cx="2767587" cy="1757362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25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46044" y="3633453"/>
            <a:ext cx="3077853" cy="1929147"/>
          </a:xfrm>
          <a:prstGeom prst="rect">
            <a:avLst/>
          </a:prstGeom>
          <a:solidFill>
            <a:srgbClr val="F1FBB3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72664" y="107732"/>
            <a:ext cx="774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λ</a:t>
            </a:r>
            <a:r>
              <a:rPr lang="en-US" sz="3200" b="1" dirty="0" smtClean="0">
                <a:latin typeface="Arial Narrow" pitchFamily="34" charset="0"/>
              </a:rPr>
              <a:t>, the Dominant Eigenvalue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8747" y="914400"/>
            <a:ext cx="8716653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/>
              <a:t>λ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describes</a:t>
            </a:r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 how the population would be changing if the model parameters </a:t>
            </a:r>
            <a:r>
              <a:rPr lang="en-US" sz="2000" b="1" dirty="0" smtClean="0">
                <a:latin typeface="Arial Narrow" pitchFamily="34" charset="0"/>
                <a:sym typeface="Wingdings" pitchFamily="2" charset="2"/>
              </a:rPr>
              <a:t>(i.e., fecundities, survival rates, proportion of each age class)</a:t>
            </a:r>
          </a:p>
          <a:p>
            <a:pPr algn="ctr"/>
            <a:r>
              <a:rPr lang="en-US" sz="2200" b="1" dirty="0" smtClean="0">
                <a:latin typeface="Arial Narrow" pitchFamily="34" charset="0"/>
                <a:sym typeface="Wingdings" pitchFamily="2" charset="2"/>
              </a:rPr>
              <a:t>were constant for an indefinite length of time</a:t>
            </a:r>
          </a:p>
          <a:p>
            <a:pPr algn="ctr"/>
            <a:endParaRPr lang="en-US" sz="1500" b="1" dirty="0">
              <a:latin typeface="Arial Narrow" pitchFamily="34" charset="0"/>
              <a:sym typeface="Wingdings" pitchFamily="2" charset="2"/>
            </a:endParaRPr>
          </a:p>
          <a:p>
            <a:pPr algn="ctr"/>
            <a:r>
              <a:rPr lang="en-US" sz="2200" b="1" u="sng" dirty="0" smtClean="0">
                <a:latin typeface="Arial Narrow" pitchFamily="34" charset="0"/>
              </a:rPr>
              <a:t>Importantly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l-GR" sz="2400" b="1" dirty="0">
                <a:solidFill>
                  <a:prstClr val="black"/>
                </a:solidFill>
              </a:rPr>
              <a:t>λ</a:t>
            </a:r>
            <a:r>
              <a:rPr lang="en-US" sz="2200" b="1" dirty="0" smtClean="0">
                <a:latin typeface="Arial Narrow" pitchFamily="34" charset="0"/>
              </a:rPr>
              <a:t> will only describe (predict) population growth when the population is at the </a:t>
            </a:r>
            <a:r>
              <a:rPr lang="en-US" sz="2200" b="1" u="sng" dirty="0" smtClean="0">
                <a:latin typeface="Arial Narrow" pitchFamily="34" charset="0"/>
              </a:rPr>
              <a:t>stable age distribution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552498" y="3278798"/>
            <a:ext cx="4453720" cy="3350602"/>
            <a:chOff x="152400" y="1526198"/>
            <a:chExt cx="4453720" cy="3350602"/>
          </a:xfrm>
        </p:grpSpPr>
        <p:sp>
          <p:nvSpPr>
            <p:cNvPr id="8" name="Rectangle 7"/>
            <p:cNvSpPr/>
            <p:nvPr/>
          </p:nvSpPr>
          <p:spPr>
            <a:xfrm>
              <a:off x="152400" y="1526198"/>
              <a:ext cx="4453720" cy="335060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801" y="1600199"/>
              <a:ext cx="4420553" cy="32004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Straight Connector 9"/>
            <p:cNvCxnSpPr/>
            <p:nvPr/>
          </p:nvCxnSpPr>
          <p:spPr>
            <a:xfrm>
              <a:off x="1870838" y="1782965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70838" y="2045723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70838" y="2324239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70838" y="2608025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2222936" y="1568668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0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222936" y="1825040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1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22936" y="2121923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2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70234" y="2403108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latin typeface="Arial Narrow" pitchFamily="34" charset="0"/>
                </a:rPr>
                <a:t>age 3+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31230" y="3763218"/>
            <a:ext cx="3124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The population will </a:t>
            </a:r>
            <a:r>
              <a:rPr lang="en-US" sz="2200" b="1" u="sng" dirty="0" smtClean="0">
                <a:latin typeface="Arial Narrow" pitchFamily="34" charset="0"/>
              </a:rPr>
              <a:t>not</a:t>
            </a:r>
            <a:r>
              <a:rPr lang="en-US" sz="2200" b="1" dirty="0" smtClean="0">
                <a:latin typeface="Arial Narrow" pitchFamily="34" charset="0"/>
              </a:rPr>
              <a:t> grow at a rate of </a:t>
            </a:r>
            <a:r>
              <a:rPr lang="el-GR" sz="2400" b="1" dirty="0" smtClean="0">
                <a:solidFill>
                  <a:prstClr val="black"/>
                </a:solidFill>
              </a:rPr>
              <a:t>λ</a:t>
            </a:r>
            <a:endParaRPr lang="en-US" sz="2200" b="1" dirty="0">
              <a:latin typeface="Arial Narrow" pitchFamily="34" charset="0"/>
            </a:endParaRPr>
          </a:p>
          <a:p>
            <a:pPr algn="ctr"/>
            <a:endParaRPr lang="en-US" sz="1000" b="1" dirty="0" smtClean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when the age distribution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is not stable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584732" y="4525040"/>
            <a:ext cx="2346434" cy="1846858"/>
            <a:chOff x="6584732" y="4525040"/>
            <a:chExt cx="2346434" cy="1846858"/>
          </a:xfrm>
        </p:grpSpPr>
        <p:sp>
          <p:nvSpPr>
            <p:cNvPr id="20" name="Rounded Rectangle 19"/>
            <p:cNvSpPr/>
            <p:nvPr/>
          </p:nvSpPr>
          <p:spPr>
            <a:xfrm>
              <a:off x="6584732" y="4525040"/>
              <a:ext cx="1311166" cy="1405044"/>
            </a:xfrm>
            <a:prstGeom prst="roundRect">
              <a:avLst>
                <a:gd name="adj" fmla="val 16816"/>
              </a:avLst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07886" y="5744861"/>
              <a:ext cx="2023280" cy="627037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44671" y="5825362"/>
              <a:ext cx="198649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  <a:sym typeface="Wingdings" pitchFamily="2" charset="2"/>
                </a:rPr>
                <a:t>Growth rate = </a:t>
              </a:r>
              <a:r>
                <a:rPr lang="el-GR" sz="2400" b="1" dirty="0">
                  <a:solidFill>
                    <a:prstClr val="black"/>
                  </a:solidFill>
                </a:rPr>
                <a:t>λ</a:t>
              </a:r>
              <a:endParaRPr lang="en-US" sz="2200" b="1" dirty="0" smtClean="0">
                <a:latin typeface="Arial Narrow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04898" y="3048000"/>
            <a:ext cx="2832536" cy="2945148"/>
            <a:chOff x="3704898" y="3048000"/>
            <a:chExt cx="2832536" cy="2945148"/>
          </a:xfrm>
        </p:grpSpPr>
        <p:sp>
          <p:nvSpPr>
            <p:cNvPr id="21" name="Rounded Rectangle 20"/>
            <p:cNvSpPr/>
            <p:nvPr/>
          </p:nvSpPr>
          <p:spPr>
            <a:xfrm>
              <a:off x="4188370" y="3516250"/>
              <a:ext cx="2349064" cy="2476898"/>
            </a:xfrm>
            <a:prstGeom prst="roundRect">
              <a:avLst>
                <a:gd name="adj" fmla="val 16816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04898" y="3048000"/>
              <a:ext cx="2117834" cy="627037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65332" y="3128501"/>
              <a:ext cx="20101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latin typeface="Arial Narrow" pitchFamily="34" charset="0"/>
                  <a:sym typeface="Wingdings" pitchFamily="2" charset="2"/>
                </a:rPr>
                <a:t>Growth rate ≠ </a:t>
              </a:r>
              <a:r>
                <a:rPr lang="el-GR" sz="2400" b="1" dirty="0">
                  <a:solidFill>
                    <a:prstClr val="black"/>
                  </a:solidFill>
                </a:rPr>
                <a:t>λ</a:t>
              </a:r>
              <a:endParaRPr lang="en-US" sz="2200" b="1" dirty="0" smtClean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374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72664" y="107732"/>
            <a:ext cx="774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λ</a:t>
            </a:r>
            <a:r>
              <a:rPr lang="en-US" sz="3200" b="1" dirty="0" smtClean="0">
                <a:latin typeface="Arial Narrow" pitchFamily="34" charset="0"/>
              </a:rPr>
              <a:t>, the Dominant Eigenvalue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914400"/>
            <a:ext cx="8547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u="sng" dirty="0" smtClean="0">
                <a:latin typeface="Arial Narrow" pitchFamily="34" charset="0"/>
              </a:rPr>
              <a:t>To summarize</a:t>
            </a:r>
            <a:r>
              <a:rPr lang="en-US" sz="2200" b="1" dirty="0" smtClean="0">
                <a:latin typeface="Arial Narrow" pitchFamily="34" charset="0"/>
              </a:rPr>
              <a:t>: At the stable age distribution,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we can take our population forecast involving the Leslie matrix:</a:t>
            </a:r>
          </a:p>
        </p:txBody>
      </p:sp>
      <p:graphicFrame>
        <p:nvGraphicFramePr>
          <p:cNvPr id="29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340972"/>
              </p:ext>
            </p:extLst>
          </p:nvPr>
        </p:nvGraphicFramePr>
        <p:xfrm>
          <a:off x="2848302" y="2544662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99254"/>
              </p:ext>
            </p:extLst>
          </p:nvPr>
        </p:nvGraphicFramePr>
        <p:xfrm>
          <a:off x="1640415" y="1858862"/>
          <a:ext cx="979287" cy="1778913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738809"/>
              </p:ext>
            </p:extLst>
          </p:nvPr>
        </p:nvGraphicFramePr>
        <p:xfrm>
          <a:off x="3534102" y="1858862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0856"/>
              </p:ext>
            </p:extLst>
          </p:nvPr>
        </p:nvGraphicFramePr>
        <p:xfrm>
          <a:off x="5791200" y="2515234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686787"/>
              </p:ext>
            </p:extLst>
          </p:nvPr>
        </p:nvGraphicFramePr>
        <p:xfrm>
          <a:off x="6477000" y="1856232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228600" y="3886200"/>
            <a:ext cx="8547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And replace the Leslie matrix with a single number, </a:t>
            </a:r>
            <a:r>
              <a:rPr lang="el-GR" sz="2200" b="1" dirty="0" smtClean="0">
                <a:latin typeface="+mj-lt"/>
              </a:rPr>
              <a:t>λ</a:t>
            </a:r>
            <a:r>
              <a:rPr lang="en-US" sz="2200" b="1" dirty="0" smtClean="0">
                <a:latin typeface="+mj-lt"/>
              </a:rPr>
              <a:t> </a:t>
            </a:r>
            <a:r>
              <a:rPr lang="en-US" b="1" dirty="0" smtClean="0">
                <a:latin typeface="Arial Narrow" pitchFamily="34" charset="0"/>
              </a:rPr>
              <a:t>(the dominant eigenvalue)</a:t>
            </a:r>
            <a:r>
              <a:rPr lang="en-US" sz="2200" b="1" dirty="0" smtClean="0">
                <a:latin typeface="Arial Narrow" pitchFamily="34" charset="0"/>
              </a:rPr>
              <a:t>,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that yields the </a:t>
            </a:r>
            <a:r>
              <a:rPr lang="en-US" sz="2200" b="1" u="sng" dirty="0" smtClean="0">
                <a:latin typeface="Arial Narrow" pitchFamily="34" charset="0"/>
              </a:rPr>
              <a:t>same</a:t>
            </a:r>
            <a:r>
              <a:rPr lang="en-US" sz="2200" b="1" dirty="0" smtClean="0">
                <a:latin typeface="Arial Narrow" pitchFamily="34" charset="0"/>
              </a:rPr>
              <a:t> population growth</a:t>
            </a:r>
          </a:p>
        </p:txBody>
      </p:sp>
      <p:graphicFrame>
        <p:nvGraphicFramePr>
          <p:cNvPr id="37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685351"/>
              </p:ext>
            </p:extLst>
          </p:nvPr>
        </p:nvGraphicFramePr>
        <p:xfrm>
          <a:off x="3962400" y="5516462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255670"/>
              </p:ext>
            </p:extLst>
          </p:nvPr>
        </p:nvGraphicFramePr>
        <p:xfrm>
          <a:off x="2754513" y="4830662"/>
          <a:ext cx="979287" cy="1778913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921115"/>
              </p:ext>
            </p:extLst>
          </p:nvPr>
        </p:nvGraphicFramePr>
        <p:xfrm>
          <a:off x="4876800" y="5487034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599460"/>
              </p:ext>
            </p:extLst>
          </p:nvPr>
        </p:nvGraphicFramePr>
        <p:xfrm>
          <a:off x="5486400" y="4828032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Rectangle 41"/>
          <p:cNvSpPr/>
          <p:nvPr/>
        </p:nvSpPr>
        <p:spPr>
          <a:xfrm>
            <a:off x="4155530" y="5311545"/>
            <a:ext cx="8736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dirty="0" smtClean="0">
                <a:latin typeface="+mj-lt"/>
              </a:rPr>
              <a:t>λ</a:t>
            </a:r>
            <a:endParaRPr lang="en-US" sz="4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66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72664" y="107732"/>
            <a:ext cx="774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 pitchFamily="34" charset="0"/>
              </a:rPr>
              <a:t>Challenge for Outside of Class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1016913"/>
            <a:ext cx="85475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The dominant eigenvalue of the Leslie matrix below is 0.908</a:t>
            </a:r>
          </a:p>
        </p:txBody>
      </p:sp>
      <p:graphicFrame>
        <p:nvGraphicFramePr>
          <p:cNvPr id="29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452999"/>
              </p:ext>
            </p:extLst>
          </p:nvPr>
        </p:nvGraphicFramePr>
        <p:xfrm>
          <a:off x="2895600" y="244103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076441"/>
              </p:ext>
            </p:extLst>
          </p:nvPr>
        </p:nvGraphicFramePr>
        <p:xfrm>
          <a:off x="1828800" y="1755230"/>
          <a:ext cx="790902" cy="1719072"/>
        </p:xfrm>
        <a:graphic>
          <a:graphicData uri="http://schemas.openxmlformats.org/drawingml/2006/table">
            <a:tbl>
              <a:tblPr/>
              <a:tblGrid>
                <a:gridCol w="790902"/>
              </a:tblGrid>
              <a:tr h="435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27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22</a:t>
                      </a: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4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17</a:t>
                      </a: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59155"/>
              </p:ext>
            </p:extLst>
          </p:nvPr>
        </p:nvGraphicFramePr>
        <p:xfrm>
          <a:off x="3534102" y="1755230"/>
          <a:ext cx="2485700" cy="1722540"/>
        </p:xfrm>
        <a:graphic>
          <a:graphicData uri="http://schemas.openxmlformats.org/drawingml/2006/table">
            <a:tbl>
              <a:tblPr/>
              <a:tblGrid>
                <a:gridCol w="621425"/>
                <a:gridCol w="621425"/>
                <a:gridCol w="621425"/>
                <a:gridCol w="621425"/>
              </a:tblGrid>
              <a:tr h="430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45720" marR="4572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357471"/>
              </p:ext>
            </p:extLst>
          </p:nvPr>
        </p:nvGraphicFramePr>
        <p:xfrm>
          <a:off x="6248400" y="2411602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98733"/>
              </p:ext>
            </p:extLst>
          </p:nvPr>
        </p:nvGraphicFramePr>
        <p:xfrm>
          <a:off x="6705600" y="1752600"/>
          <a:ext cx="762000" cy="1719072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23</a:t>
                      </a: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19</a:t>
                      </a: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291664" y="3733800"/>
            <a:ext cx="8547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Multiplying the same age distribution by the dominant eigenvalue yields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the </a:t>
            </a:r>
            <a:r>
              <a:rPr lang="en-US" sz="2200" b="1" u="sng" dirty="0" smtClean="0">
                <a:latin typeface="Arial Narrow" pitchFamily="34" charset="0"/>
              </a:rPr>
              <a:t>same</a:t>
            </a:r>
            <a:r>
              <a:rPr lang="en-US" sz="2200" b="1" dirty="0" smtClean="0">
                <a:latin typeface="Arial Narrow" pitchFamily="34" charset="0"/>
              </a:rPr>
              <a:t> resulting age distribution </a:t>
            </a:r>
            <a:r>
              <a:rPr lang="en-US" b="1" dirty="0" smtClean="0">
                <a:latin typeface="Arial Narrow" pitchFamily="34" charset="0"/>
              </a:rPr>
              <a:t>(with minor rounding error) </a:t>
            </a:r>
          </a:p>
        </p:txBody>
      </p:sp>
      <p:graphicFrame>
        <p:nvGraphicFramePr>
          <p:cNvPr id="37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249170"/>
              </p:ext>
            </p:extLst>
          </p:nvPr>
        </p:nvGraphicFramePr>
        <p:xfrm>
          <a:off x="3962400" y="541283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872939"/>
              </p:ext>
            </p:extLst>
          </p:nvPr>
        </p:nvGraphicFramePr>
        <p:xfrm>
          <a:off x="5058102" y="5472104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Rectangle 41"/>
          <p:cNvSpPr/>
          <p:nvPr/>
        </p:nvSpPr>
        <p:spPr>
          <a:xfrm>
            <a:off x="4231730" y="5408326"/>
            <a:ext cx="8736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0.908</a:t>
            </a:r>
            <a:endParaRPr lang="en-US" sz="2000" dirty="0" smtClean="0">
              <a:latin typeface="Arial Narrow" pitchFamily="34" charset="0"/>
            </a:endParaRPr>
          </a:p>
        </p:txBody>
      </p:sp>
      <p:graphicFrame>
        <p:nvGraphicFramePr>
          <p:cNvPr id="16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254521"/>
              </p:ext>
            </p:extLst>
          </p:nvPr>
        </p:nvGraphicFramePr>
        <p:xfrm>
          <a:off x="5486400" y="4730496"/>
          <a:ext cx="762000" cy="1719072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38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23</a:t>
                      </a: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19</a:t>
                      </a: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736271"/>
              </p:ext>
            </p:extLst>
          </p:nvPr>
        </p:nvGraphicFramePr>
        <p:xfrm>
          <a:off x="3079532" y="4696968"/>
          <a:ext cx="790902" cy="1719072"/>
        </p:xfrm>
        <a:graphic>
          <a:graphicData uri="http://schemas.openxmlformats.org/drawingml/2006/table">
            <a:tbl>
              <a:tblPr/>
              <a:tblGrid>
                <a:gridCol w="790902"/>
              </a:tblGrid>
              <a:tr h="435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27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21</a:t>
                      </a: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4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17</a:t>
                      </a:r>
                    </a:p>
                  </a:txBody>
                  <a:tcPr marT="45685" marB="4568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40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72664" y="107732"/>
            <a:ext cx="7740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 Narrow" pitchFamily="34" charset="0"/>
              </a:rPr>
              <a:t>Wrap Up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8747" y="1076265"/>
            <a:ext cx="871665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We often do not have data as complete as the honeyeater data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i.e., data including multiple cohorts across multiple years</a:t>
            </a:r>
          </a:p>
          <a:p>
            <a:pPr algn="ctr"/>
            <a:endParaRPr lang="en-US" sz="22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For most research, limited budgets and the difficulties of sampling and determining vital rates preclude comprehensive data sets</a:t>
            </a:r>
          </a:p>
          <a:p>
            <a:pPr algn="ctr"/>
            <a:endParaRPr lang="en-US" sz="22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We often may only be able to follow a single cohort through time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(“dynamic life table”)</a:t>
            </a:r>
          </a:p>
          <a:p>
            <a:pPr algn="ctr"/>
            <a:endParaRPr lang="en-US" sz="10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Or only have the age distribution and fecundities of a population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for a single year (“static life table”)</a:t>
            </a:r>
          </a:p>
          <a:p>
            <a:pPr algn="ctr"/>
            <a:endParaRPr lang="en-US" sz="2200" b="1" dirty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Textbook has 15 pages (sections 4.6 – 4.7) on how to estimate</a:t>
            </a: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the elements of the Leslie matrix from life table data</a:t>
            </a:r>
          </a:p>
          <a:p>
            <a:pPr algn="ctr"/>
            <a:endParaRPr lang="en-US" sz="2200" b="1" dirty="0" smtClean="0">
              <a:latin typeface="Arial Narrow" pitchFamily="34" charset="0"/>
            </a:endParaRPr>
          </a:p>
          <a:p>
            <a:pPr algn="ctr"/>
            <a:r>
              <a:rPr lang="en-US" sz="2200" b="1" dirty="0" smtClean="0">
                <a:latin typeface="Arial Narrow" pitchFamily="34" charset="0"/>
              </a:rPr>
              <a:t>Potentially useful for your future work, but outside the scope of this course</a:t>
            </a:r>
          </a:p>
        </p:txBody>
      </p:sp>
    </p:spTree>
    <p:extLst>
      <p:ext uri="{BB962C8B-B14F-4D97-AF65-F5344CB8AC3E}">
        <p14:creationId xmlns:p14="http://schemas.microsoft.com/office/powerpoint/2010/main" val="229078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1430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Arial Narrow" pitchFamily="34" charset="0"/>
              </a:rPr>
              <a:t>Lab is due Nov. 5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4121" y="1828800"/>
            <a:ext cx="7543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u="sng" dirty="0">
                <a:latin typeface="Arial Narrow" pitchFamily="34" charset="0"/>
              </a:rPr>
              <a:t>General Comments</a:t>
            </a:r>
            <a:r>
              <a:rPr lang="en-US" sz="2300" b="1" dirty="0">
                <a:latin typeface="Arial Narrow" pitchFamily="34" charset="0"/>
              </a:rPr>
              <a:t>:</a:t>
            </a:r>
          </a:p>
          <a:p>
            <a:pPr algn="ctr"/>
            <a:endParaRPr lang="en-US" sz="1000" b="1" dirty="0">
              <a:latin typeface="Arial Narrow" pitchFamily="34" charset="0"/>
            </a:endParaRPr>
          </a:p>
          <a:p>
            <a:pPr algn="ctr"/>
            <a:r>
              <a:rPr lang="en-US" sz="2300" b="1" dirty="0">
                <a:latin typeface="Arial Narrow" pitchFamily="34" charset="0"/>
              </a:rPr>
              <a:t>Read the entire lab manual before you get started!</a:t>
            </a:r>
          </a:p>
          <a:p>
            <a:pPr algn="ctr"/>
            <a:endParaRPr lang="en-US" sz="1000" b="1" dirty="0">
              <a:latin typeface="Arial Narrow" pitchFamily="34" charset="0"/>
            </a:endParaRPr>
          </a:p>
          <a:p>
            <a:pPr algn="ctr"/>
            <a:r>
              <a:rPr lang="en-US" sz="2300" b="1" dirty="0">
                <a:latin typeface="Arial Narrow" pitchFamily="34" charset="0"/>
              </a:rPr>
              <a:t>The age-class abundance vs. year table in BrookTrout.xlsx is flipped compared to what we used in class for honeyeaters</a:t>
            </a:r>
          </a:p>
          <a:p>
            <a:pPr algn="ctr"/>
            <a:endParaRPr lang="en-US" sz="2300" b="1" u="sng" dirty="0" smtClean="0">
              <a:latin typeface="Arial Narrow" pitchFamily="34" charset="0"/>
            </a:endParaRPr>
          </a:p>
          <a:p>
            <a:pPr algn="ctr"/>
            <a:r>
              <a:rPr lang="en-US" sz="2300" b="1" u="sng" dirty="0" smtClean="0">
                <a:latin typeface="Arial Narrow" pitchFamily="34" charset="0"/>
              </a:rPr>
              <a:t>Part A: Practice Problems related to age structure and Leslie Matrices</a:t>
            </a:r>
          </a:p>
          <a:p>
            <a:pPr algn="ctr"/>
            <a:endParaRPr lang="en-US" sz="2300" b="1" u="sng" dirty="0" smtClean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Lab 6 – Brook Trout Age Structure</a:t>
            </a:r>
            <a:endParaRPr lang="en-US" sz="3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1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Lab 6 – Brook Trout Age Structure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7200" y="1066800"/>
            <a:ext cx="8229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2200" b="1" u="sng" dirty="0" smtClean="0">
                <a:latin typeface="Arial Narrow" pitchFamily="34" charset="0"/>
              </a:rPr>
              <a:t>Part </a:t>
            </a:r>
            <a:r>
              <a:rPr lang="en-US" sz="2200" b="1" u="sng" dirty="0" smtClean="0">
                <a:latin typeface="Arial Narrow" pitchFamily="34" charset="0"/>
              </a:rPr>
              <a:t>B: </a:t>
            </a:r>
            <a:r>
              <a:rPr lang="en-US" sz="2200" b="1" u="sng" dirty="0" smtClean="0">
                <a:latin typeface="Arial Narrow" pitchFamily="34" charset="0"/>
              </a:rPr>
              <a:t>Develop </a:t>
            </a:r>
            <a:r>
              <a:rPr lang="en-US" sz="2200" b="1" u="sng" dirty="0">
                <a:latin typeface="Arial Narrow" pitchFamily="34" charset="0"/>
              </a:rPr>
              <a:t>a brook trout Leslie matrix in </a:t>
            </a:r>
            <a:r>
              <a:rPr lang="en-US" sz="2200" b="1" u="sng" dirty="0" smtClean="0">
                <a:latin typeface="Arial Narrow" pitchFamily="34" charset="0"/>
              </a:rPr>
              <a:t>Excel</a:t>
            </a:r>
          </a:p>
          <a:p>
            <a:pPr marL="0" lvl="1"/>
            <a:endParaRPr lang="en-US" sz="1500" b="1" dirty="0">
              <a:latin typeface="Arial Narrow" pitchFamily="34" charset="0"/>
            </a:endParaRPr>
          </a:p>
          <a:p>
            <a:pPr marL="0" lvl="1"/>
            <a:r>
              <a:rPr lang="en-US" sz="2200" b="1" dirty="0" smtClean="0">
                <a:latin typeface="Arial Narrow" pitchFamily="34" charset="0"/>
              </a:rPr>
              <a:t>In the </a:t>
            </a:r>
            <a:r>
              <a:rPr lang="en-US" sz="2200" b="1" u="sng" dirty="0" smtClean="0">
                <a:latin typeface="Arial Narrow" pitchFamily="34" charset="0"/>
              </a:rPr>
              <a:t>BrookTrout.xlsx</a:t>
            </a:r>
            <a:r>
              <a:rPr lang="en-US" sz="2200" b="1" dirty="0" smtClean="0">
                <a:latin typeface="Arial Narrow" pitchFamily="34" charset="0"/>
              </a:rPr>
              <a:t> file on Angel you are given:</a:t>
            </a:r>
          </a:p>
          <a:p>
            <a:pPr marL="0" lvl="1"/>
            <a:endParaRPr lang="en-US" sz="500" b="1" dirty="0" smtClean="0">
              <a:latin typeface="Arial Narrow" pitchFamily="34" charset="0"/>
            </a:endParaRPr>
          </a:p>
          <a:p>
            <a:pPr marL="0" lvl="1">
              <a:tabLst>
                <a:tab pos="457200" algn="l"/>
              </a:tabLst>
            </a:pPr>
            <a:r>
              <a:rPr lang="en-US" sz="2200" b="1" dirty="0" smtClean="0">
                <a:latin typeface="Arial Narrow" pitchFamily="34" charset="0"/>
              </a:rPr>
              <a:t>	(1) Yearly abundance of brook trout by age class</a:t>
            </a:r>
          </a:p>
          <a:p>
            <a:pPr marL="0" lvl="1">
              <a:tabLst>
                <a:tab pos="457200" algn="l"/>
              </a:tabLst>
            </a:pPr>
            <a:r>
              <a:rPr lang="en-US" sz="2200" b="1" dirty="0" smtClean="0">
                <a:latin typeface="Arial Narrow" pitchFamily="34" charset="0"/>
              </a:rPr>
              <a:t>	(2) Number of eggs produced by females for each age class</a:t>
            </a:r>
          </a:p>
          <a:p>
            <a:pPr marL="0" lvl="1">
              <a:tabLst>
                <a:tab pos="457200" algn="l"/>
              </a:tabLst>
            </a:pPr>
            <a:r>
              <a:rPr lang="en-US" sz="2200" b="1" dirty="0" smtClean="0">
                <a:latin typeface="Arial Narrow" pitchFamily="34" charset="0"/>
              </a:rPr>
              <a:t>	(3) Survival rate from egg to fingerling (= age-0)</a:t>
            </a:r>
          </a:p>
          <a:p>
            <a:pPr marL="0" lvl="1"/>
            <a:endParaRPr lang="en-US" sz="1500" b="1" dirty="0">
              <a:latin typeface="Arial Narrow" pitchFamily="34" charset="0"/>
            </a:endParaRPr>
          </a:p>
          <a:p>
            <a:pPr marL="0" lvl="1"/>
            <a:r>
              <a:rPr lang="en-US" sz="2200" b="1" dirty="0" smtClean="0">
                <a:latin typeface="Arial Narrow" pitchFamily="34" charset="0"/>
              </a:rPr>
              <a:t>From which you need to:</a:t>
            </a:r>
          </a:p>
          <a:p>
            <a:pPr marL="0" lvl="1"/>
            <a:endParaRPr lang="en-US" sz="500" b="1" dirty="0" smtClean="0">
              <a:latin typeface="Arial Narrow" pitchFamily="34" charset="0"/>
            </a:endParaRPr>
          </a:p>
          <a:p>
            <a:pPr marL="0" lvl="1">
              <a:tabLst>
                <a:tab pos="457200" algn="l"/>
              </a:tabLst>
            </a:pPr>
            <a:r>
              <a:rPr lang="en-US" sz="2200" b="1" dirty="0" smtClean="0">
                <a:latin typeface="Arial Narrow" pitchFamily="34" charset="0"/>
              </a:rPr>
              <a:t>	Calculate the survival rate and fecundity for each age class</a:t>
            </a:r>
          </a:p>
          <a:p>
            <a:pPr marL="0" lvl="1">
              <a:tabLst>
                <a:tab pos="457200" algn="l"/>
              </a:tabLst>
            </a:pPr>
            <a:endParaRPr lang="en-US" sz="500" b="1" dirty="0" smtClean="0">
              <a:latin typeface="Arial Narrow" pitchFamily="34" charset="0"/>
            </a:endParaRPr>
          </a:p>
          <a:p>
            <a:pPr marL="0" lvl="1">
              <a:tabLst>
                <a:tab pos="914400" algn="l"/>
              </a:tabLst>
            </a:pPr>
            <a:r>
              <a:rPr lang="en-US" sz="2200" b="1" dirty="0" smtClean="0">
                <a:latin typeface="Arial Narrow" pitchFamily="34" charset="0"/>
              </a:rPr>
              <a:t>	</a:t>
            </a:r>
            <a:r>
              <a:rPr lang="en-US" sz="2200" b="1" u="sng" dirty="0" smtClean="0">
                <a:latin typeface="Arial Narrow" pitchFamily="34" charset="0"/>
              </a:rPr>
              <a:t>Hint</a:t>
            </a:r>
            <a:r>
              <a:rPr lang="en-US" sz="2200" b="1" dirty="0" smtClean="0">
                <a:latin typeface="Arial Narrow" pitchFamily="34" charset="0"/>
              </a:rPr>
              <a:t>: Need to multiply (2) by (3) above to get the fecundities</a:t>
            </a:r>
          </a:p>
          <a:p>
            <a:pPr marL="0" lvl="1">
              <a:tabLst>
                <a:tab pos="914400" algn="l"/>
              </a:tabLst>
            </a:pPr>
            <a:r>
              <a:rPr lang="en-US" sz="2000" b="1" dirty="0">
                <a:latin typeface="Arial Narrow" pitchFamily="34" charset="0"/>
              </a:rPr>
              <a:t>	</a:t>
            </a:r>
            <a:r>
              <a:rPr lang="en-US" sz="2000" b="1" dirty="0" smtClean="0">
                <a:latin typeface="Arial Narrow" pitchFamily="34" charset="0"/>
              </a:rPr>
              <a:t>(since fingerlings - not eggs - are first age class in our model)</a:t>
            </a:r>
          </a:p>
          <a:p>
            <a:pPr marL="0" lvl="1">
              <a:tabLst>
                <a:tab pos="914400" algn="l"/>
              </a:tabLst>
            </a:pPr>
            <a:endParaRPr lang="en-US" sz="1500" b="1" dirty="0">
              <a:latin typeface="Arial Narrow" pitchFamily="34" charset="0"/>
            </a:endParaRPr>
          </a:p>
          <a:p>
            <a:pPr marL="0" lvl="1">
              <a:tabLst>
                <a:tab pos="914400" algn="l"/>
              </a:tabLst>
            </a:pPr>
            <a:r>
              <a:rPr lang="en-US" sz="2200" b="1" dirty="0" smtClean="0">
                <a:latin typeface="Arial Narrow" pitchFamily="34" charset="0"/>
              </a:rPr>
              <a:t>Also need to calculate </a:t>
            </a:r>
            <a:r>
              <a:rPr lang="en-US" sz="2200" b="1" u="sng" dirty="0" smtClean="0">
                <a:latin typeface="Arial Narrow" pitchFamily="34" charset="0"/>
              </a:rPr>
              <a:t>standard deviations</a:t>
            </a:r>
            <a:r>
              <a:rPr lang="en-US" sz="2200" b="1" dirty="0" smtClean="0">
                <a:latin typeface="Arial Narrow" pitchFamily="34" charset="0"/>
              </a:rPr>
              <a:t> for survivals and fecundities</a:t>
            </a:r>
          </a:p>
          <a:p>
            <a:pPr marL="0" lvl="1">
              <a:tabLst>
                <a:tab pos="457200" algn="l"/>
              </a:tabLst>
            </a:pPr>
            <a:r>
              <a:rPr lang="en-US" sz="2200" b="1" dirty="0" smtClean="0">
                <a:latin typeface="Arial Narrow" pitchFamily="34" charset="0"/>
              </a:rPr>
              <a:t>	Use the formula: =</a:t>
            </a:r>
            <a:r>
              <a:rPr lang="en-US" sz="2200" b="1" dirty="0" err="1" smtClean="0">
                <a:latin typeface="Arial Narrow" pitchFamily="34" charset="0"/>
              </a:rPr>
              <a:t>stdev</a:t>
            </a:r>
            <a:r>
              <a:rPr lang="en-US" sz="2200" b="1" dirty="0" smtClean="0">
                <a:latin typeface="Arial Narrow" pitchFamily="34" charset="0"/>
              </a:rPr>
              <a:t>() for survival rates</a:t>
            </a:r>
          </a:p>
          <a:p>
            <a:pPr marL="0" lvl="1">
              <a:tabLst>
                <a:tab pos="457200" algn="l"/>
              </a:tabLst>
            </a:pPr>
            <a:r>
              <a:rPr lang="en-US" sz="2200" b="1" dirty="0">
                <a:latin typeface="Arial Narrow" pitchFamily="34" charset="0"/>
              </a:rPr>
              <a:t>	</a:t>
            </a:r>
            <a:r>
              <a:rPr lang="en-US" sz="2200" b="1" dirty="0" smtClean="0">
                <a:latin typeface="Arial Narrow" pitchFamily="34" charset="0"/>
              </a:rPr>
              <a:t>Multiple the SD of (2) by (3) above to determine SD of fecundities</a:t>
            </a:r>
            <a:endParaRPr lang="en-US" sz="2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11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5536" y="1196132"/>
            <a:ext cx="87630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u="sng" dirty="0" smtClean="0">
                <a:latin typeface="Arial Narrow" pitchFamily="34" charset="0"/>
              </a:rPr>
              <a:t>Assumptions</a:t>
            </a:r>
            <a:r>
              <a:rPr lang="en-US" sz="2300" b="1" dirty="0" smtClean="0">
                <a:latin typeface="Arial Narrow" pitchFamily="34" charset="0"/>
              </a:rPr>
              <a:t>:</a:t>
            </a:r>
          </a:p>
          <a:p>
            <a:pPr algn="ctr"/>
            <a:endParaRPr lang="en-US" sz="2300" b="1" dirty="0">
              <a:latin typeface="Arial Narrow" pitchFamily="34" charset="0"/>
            </a:endParaRPr>
          </a:p>
          <a:p>
            <a:pPr algn="ctr"/>
            <a:r>
              <a:rPr lang="en-US" sz="2300" b="1" dirty="0" smtClean="0">
                <a:latin typeface="Arial Narrow" pitchFamily="34" charset="0"/>
              </a:rPr>
              <a:t>You are making many assumptions!</a:t>
            </a:r>
          </a:p>
          <a:p>
            <a:pPr algn="ctr"/>
            <a:endParaRPr lang="en-US" sz="2300" b="1" dirty="0">
              <a:latin typeface="Arial Narrow" pitchFamily="34" charset="0"/>
            </a:endParaRPr>
          </a:p>
          <a:p>
            <a:pPr algn="ctr"/>
            <a:r>
              <a:rPr lang="en-US" sz="2300" b="1" dirty="0" smtClean="0">
                <a:latin typeface="Arial Narrow" pitchFamily="34" charset="0"/>
              </a:rPr>
              <a:t>Assumption about population vital rates above and below dam</a:t>
            </a:r>
          </a:p>
          <a:p>
            <a:pPr algn="ctr"/>
            <a:r>
              <a:rPr lang="en-US" sz="2300" b="1" dirty="0" smtClean="0">
                <a:latin typeface="Arial Narrow" pitchFamily="34" charset="0"/>
              </a:rPr>
              <a:t>Assumption about demographic stochasticity</a:t>
            </a:r>
          </a:p>
          <a:p>
            <a:pPr algn="ctr"/>
            <a:r>
              <a:rPr lang="en-US" sz="2300" b="1" dirty="0" smtClean="0">
                <a:latin typeface="Arial Narrow" pitchFamily="34" charset="0"/>
              </a:rPr>
              <a:t>Assumption about density dependence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2004" y="103136"/>
            <a:ext cx="6873498" cy="559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Lab 6 – Brook Trout Age Structure</a:t>
            </a:r>
            <a:endParaRPr lang="en-US" sz="3000" b="1" dirty="0">
              <a:latin typeface="Arial Narrow" pitchFamily="34" charset="0"/>
            </a:endParaRPr>
          </a:p>
        </p:txBody>
      </p:sp>
      <p:pic>
        <p:nvPicPr>
          <p:cNvPr id="6" name="Picture 2" descr="C:\Users\jaegeran\Pictures\MSU Fly Gals\2010\37 MSU Fly Gals 2010 My First Brookie!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6013" y="4267200"/>
            <a:ext cx="2767587" cy="1757362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99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Recap from Last Class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69887" y="1629102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 </a:t>
            </a:r>
            <a:r>
              <a:rPr lang="en-US" sz="2200" b="1" dirty="0" smtClean="0">
                <a:latin typeface="Arial Narrow" pitchFamily="34" charset="0"/>
              </a:rPr>
              <a:t>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59416" y="1636985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62702" y="1634321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1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47343" y="1634321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2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66543" y="1634321"/>
            <a:ext cx="13772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</a:rPr>
              <a:t>+  </a:t>
            </a:r>
            <a:r>
              <a:rPr lang="en-US" sz="2200" b="1" baseline="-25000" dirty="0" smtClean="0">
                <a:latin typeface="Arial Narrow" pitchFamily="34" charset="0"/>
              </a:rPr>
              <a:t> 3</a:t>
            </a:r>
            <a:r>
              <a:rPr lang="en-US" sz="2200" b="1" dirty="0" smtClean="0">
                <a:latin typeface="Arial Narrow" pitchFamily="34" charset="0"/>
              </a:rPr>
              <a:t>F * </a:t>
            </a:r>
            <a:r>
              <a:rPr lang="en-US" sz="2200" b="1" baseline="-25000" dirty="0" smtClean="0">
                <a:latin typeface="Arial Narrow" pitchFamily="34" charset="0"/>
              </a:rPr>
              <a:t>3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69887" y="2086302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9416" y="2094185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S * </a:t>
            </a:r>
            <a:r>
              <a:rPr lang="en-US" sz="2200" b="1" baseline="-25000" dirty="0" smtClean="0">
                <a:latin typeface="Arial Narrow" pitchFamily="34" charset="0"/>
              </a:rPr>
              <a:t>0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69887" y="2543502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59416" y="2551385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S * </a:t>
            </a:r>
            <a:r>
              <a:rPr lang="en-US" sz="2200" b="1" baseline="-25000" dirty="0">
                <a:latin typeface="Arial Narrow" pitchFamily="34" charset="0"/>
              </a:rPr>
              <a:t>1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969887" y="3019132"/>
            <a:ext cx="12305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3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b="1" dirty="0" smtClean="0">
                <a:latin typeface="Arial Narrow" pitchFamily="34" charset="0"/>
              </a:rPr>
              <a:t>  =</a:t>
            </a:r>
            <a:endParaRPr lang="en-US" sz="2200" b="1" baseline="-25000" dirty="0" smtClean="0">
              <a:latin typeface="Arial Narrow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59416" y="3027015"/>
            <a:ext cx="1072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baseline="-25000" dirty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S * </a:t>
            </a:r>
            <a:r>
              <a:rPr lang="en-US" sz="2200" b="1" baseline="-25000" dirty="0">
                <a:latin typeface="Arial Narrow" pitchFamily="34" charset="0"/>
              </a:rPr>
              <a:t>2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1000" y="3962400"/>
            <a:ext cx="830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and organized them using matrices:</a:t>
            </a:r>
          </a:p>
        </p:txBody>
      </p:sp>
      <p:graphicFrame>
        <p:nvGraphicFramePr>
          <p:cNvPr id="44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812399"/>
              </p:ext>
            </p:extLst>
          </p:nvPr>
        </p:nvGraphicFramePr>
        <p:xfrm>
          <a:off x="2895600" y="5231487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53761"/>
              </p:ext>
            </p:extLst>
          </p:nvPr>
        </p:nvGraphicFramePr>
        <p:xfrm>
          <a:off x="1687713" y="4545687"/>
          <a:ext cx="979287" cy="1778913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209107"/>
              </p:ext>
            </p:extLst>
          </p:nvPr>
        </p:nvGraphicFramePr>
        <p:xfrm>
          <a:off x="3581400" y="4545687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231571"/>
              </p:ext>
            </p:extLst>
          </p:nvPr>
        </p:nvGraphicFramePr>
        <p:xfrm>
          <a:off x="5838498" y="5202059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812959"/>
              </p:ext>
            </p:extLst>
          </p:nvPr>
        </p:nvGraphicFramePr>
        <p:xfrm>
          <a:off x="6524298" y="4543057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 rot="5400000">
            <a:off x="4420389" y="-1007155"/>
            <a:ext cx="502920" cy="5686098"/>
          </a:xfrm>
          <a:prstGeom prst="roundRect">
            <a:avLst>
              <a:gd name="adj" fmla="val 42374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 rot="5400000">
            <a:off x="2645053" y="1244553"/>
            <a:ext cx="502920" cy="2135426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 rot="5400000">
            <a:off x="2643738" y="1695980"/>
            <a:ext cx="502920" cy="2132796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 rot="5400000">
            <a:off x="2637170" y="2175513"/>
            <a:ext cx="502920" cy="2119660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617018" y="4403834"/>
            <a:ext cx="6002982" cy="2117834"/>
            <a:chOff x="1388418" y="4403834"/>
            <a:chExt cx="6002982" cy="2117834"/>
          </a:xfrm>
        </p:grpSpPr>
        <p:sp>
          <p:nvSpPr>
            <p:cNvPr id="57" name="Rounded Rectangle 56"/>
            <p:cNvSpPr/>
            <p:nvPr/>
          </p:nvSpPr>
          <p:spPr>
            <a:xfrm rot="5400000">
              <a:off x="4033984" y="3543978"/>
              <a:ext cx="502920" cy="2380292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5975132" y="4403834"/>
              <a:ext cx="1416268" cy="2117834"/>
            </a:xfrm>
            <a:prstGeom prst="roundRect">
              <a:avLst>
                <a:gd name="adj" fmla="val 25812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 rot="5400000">
              <a:off x="1685598" y="4182854"/>
              <a:ext cx="502920" cy="1097280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630154" y="4390698"/>
            <a:ext cx="5989846" cy="2117834"/>
            <a:chOff x="1401554" y="4390698"/>
            <a:chExt cx="5989846" cy="2117834"/>
          </a:xfrm>
        </p:grpSpPr>
        <p:sp>
          <p:nvSpPr>
            <p:cNvPr id="62" name="Rounded Rectangle 61"/>
            <p:cNvSpPr/>
            <p:nvPr/>
          </p:nvSpPr>
          <p:spPr>
            <a:xfrm rot="5400000">
              <a:off x="4047120" y="4017720"/>
              <a:ext cx="502920" cy="2380292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975132" y="4390698"/>
              <a:ext cx="1416268" cy="2117834"/>
            </a:xfrm>
            <a:prstGeom prst="roundRect">
              <a:avLst>
                <a:gd name="adj" fmla="val 25812"/>
              </a:avLst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ounded Rectangle 35"/>
            <p:cNvSpPr/>
            <p:nvPr/>
          </p:nvSpPr>
          <p:spPr>
            <a:xfrm rot="5400000">
              <a:off x="1698734" y="4656596"/>
              <a:ext cx="502920" cy="1097280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627828" y="4390698"/>
            <a:ext cx="5976406" cy="2117834"/>
            <a:chOff x="1399228" y="4390698"/>
            <a:chExt cx="5976406" cy="2117834"/>
          </a:xfrm>
        </p:grpSpPr>
        <p:sp>
          <p:nvSpPr>
            <p:cNvPr id="63" name="Rounded Rectangle 62"/>
            <p:cNvSpPr/>
            <p:nvPr/>
          </p:nvSpPr>
          <p:spPr>
            <a:xfrm rot="5400000">
              <a:off x="4044794" y="4471514"/>
              <a:ext cx="502920" cy="2380292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959366" y="4390698"/>
              <a:ext cx="1416268" cy="2117834"/>
            </a:xfrm>
            <a:prstGeom prst="roundRect">
              <a:avLst>
                <a:gd name="adj" fmla="val 25812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 rot="5400000">
              <a:off x="1696408" y="5110390"/>
              <a:ext cx="502920" cy="1097280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630154" y="4403834"/>
            <a:ext cx="5974080" cy="2117834"/>
            <a:chOff x="1401554" y="4403834"/>
            <a:chExt cx="5974080" cy="2117834"/>
          </a:xfrm>
        </p:grpSpPr>
        <p:sp>
          <p:nvSpPr>
            <p:cNvPr id="64" name="Rounded Rectangle 63"/>
            <p:cNvSpPr/>
            <p:nvPr/>
          </p:nvSpPr>
          <p:spPr>
            <a:xfrm rot="5400000">
              <a:off x="4047120" y="4927662"/>
              <a:ext cx="502920" cy="2380292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959366" y="4403834"/>
              <a:ext cx="1416268" cy="2117834"/>
            </a:xfrm>
            <a:prstGeom prst="roundRect">
              <a:avLst>
                <a:gd name="adj" fmla="val 25812"/>
              </a:avLst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 rot="5400000">
              <a:off x="1698734" y="5566538"/>
              <a:ext cx="502920" cy="1097280"/>
            </a:xfrm>
            <a:prstGeom prst="roundRect">
              <a:avLst>
                <a:gd name="adj" fmla="val 42374"/>
              </a:avLst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381000" y="1016913"/>
            <a:ext cx="8305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Arial Narrow" pitchFamily="34" charset="0"/>
              </a:rPr>
              <a:t>We took the equations we built two classes ago: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45941" y="1346904"/>
            <a:ext cx="15066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# of offspring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</a:rPr>
              <a:t>(age 0) at next</a:t>
            </a:r>
          </a:p>
          <a:p>
            <a:pPr algn="ctr"/>
            <a:r>
              <a:rPr lang="en-US" b="1" dirty="0" smtClean="0">
                <a:latin typeface="Arial Narrow" pitchFamily="34" charset="0"/>
              </a:rPr>
              <a:t>time step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058817" y="2166267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# age 1 individuals at next time step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054366" y="2582917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# </a:t>
            </a:r>
            <a:r>
              <a:rPr lang="en-US" b="1" dirty="0">
                <a:latin typeface="Arial Narrow" pitchFamily="34" charset="0"/>
              </a:rPr>
              <a:t>age </a:t>
            </a:r>
            <a:r>
              <a:rPr lang="en-US" b="1" dirty="0" smtClean="0">
                <a:latin typeface="Arial Narrow" pitchFamily="34" charset="0"/>
              </a:rPr>
              <a:t>2 </a:t>
            </a:r>
            <a:r>
              <a:rPr lang="en-US" b="1" dirty="0">
                <a:latin typeface="Arial Narrow" pitchFamily="34" charset="0"/>
              </a:rPr>
              <a:t>individuals at next time step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054366" y="3027015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# </a:t>
            </a:r>
            <a:r>
              <a:rPr lang="en-US" b="1" dirty="0">
                <a:latin typeface="Arial Narrow" pitchFamily="34" charset="0"/>
              </a:rPr>
              <a:t>age </a:t>
            </a:r>
            <a:r>
              <a:rPr lang="en-US" b="1" dirty="0" smtClean="0">
                <a:latin typeface="Arial Narrow" pitchFamily="34" charset="0"/>
              </a:rPr>
              <a:t>3 </a:t>
            </a:r>
            <a:r>
              <a:rPr lang="en-US" b="1" dirty="0">
                <a:latin typeface="Arial Narrow" pitchFamily="34" charset="0"/>
              </a:rPr>
              <a:t>individuals at next time step</a:t>
            </a:r>
          </a:p>
        </p:txBody>
      </p:sp>
    </p:spTree>
    <p:extLst>
      <p:ext uri="{BB962C8B-B14F-4D97-AF65-F5344CB8AC3E}">
        <p14:creationId xmlns:p14="http://schemas.microsoft.com/office/powerpoint/2010/main" val="123367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2" grpId="0" animBg="1"/>
      <p:bldP spid="60" grpId="0" animBg="1"/>
      <p:bldP spid="65" grpId="0" animBg="1"/>
      <p:bldP spid="66" grpId="0" animBg="1"/>
      <p:bldP spid="45" grpId="0"/>
      <p:bldP spid="46" grpId="0"/>
      <p:bldP spid="47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Recap from Last Class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1158" y="3505200"/>
            <a:ext cx="65085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u="sng" dirty="0" smtClean="0">
                <a:latin typeface="Arial Narrow" pitchFamily="34" charset="0"/>
              </a:rPr>
              <a:t>Leslie Matrix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smtClean="0">
                <a:latin typeface="Arial Narrow" pitchFamily="34" charset="0"/>
              </a:rPr>
              <a:t>(</a:t>
            </a:r>
            <a:r>
              <a:rPr lang="en-US" sz="2400" b="1" dirty="0" smtClean="0">
                <a:latin typeface="+mj-lt"/>
              </a:rPr>
              <a:t>L</a:t>
            </a:r>
            <a:r>
              <a:rPr lang="en-US" sz="2200" dirty="0" smtClean="0">
                <a:latin typeface="Arial Narrow" pitchFamily="34" charset="0"/>
              </a:rPr>
              <a:t>):</a:t>
            </a:r>
          </a:p>
          <a:p>
            <a:pPr algn="ctr"/>
            <a:r>
              <a:rPr lang="en-US" sz="2200" dirty="0" smtClean="0">
                <a:latin typeface="Arial Narrow" pitchFamily="34" charset="0"/>
              </a:rPr>
              <a:t>Matrix of survival and fecundity rates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(note: matrix and vector abbreviations are denoted in </a:t>
            </a:r>
            <a:r>
              <a:rPr lang="en-US" b="1" dirty="0" smtClean="0">
                <a:latin typeface="Arial Narrow" pitchFamily="34" charset="0"/>
              </a:rPr>
              <a:t>bold</a:t>
            </a:r>
            <a:r>
              <a:rPr lang="en-US" dirty="0" smtClean="0">
                <a:latin typeface="Arial Narrow" pitchFamily="34" charset="0"/>
              </a:rPr>
              <a:t>)</a:t>
            </a:r>
          </a:p>
        </p:txBody>
      </p:sp>
      <p:graphicFrame>
        <p:nvGraphicFramePr>
          <p:cNvPr id="44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24895"/>
              </p:ext>
            </p:extLst>
          </p:nvPr>
        </p:nvGraphicFramePr>
        <p:xfrm>
          <a:off x="2895600" y="167903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502757"/>
              </p:ext>
            </p:extLst>
          </p:nvPr>
        </p:nvGraphicFramePr>
        <p:xfrm>
          <a:off x="1687713" y="993230"/>
          <a:ext cx="979287" cy="1778913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237324"/>
              </p:ext>
            </p:extLst>
          </p:nvPr>
        </p:nvGraphicFramePr>
        <p:xfrm>
          <a:off x="3581400" y="993230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900039"/>
              </p:ext>
            </p:extLst>
          </p:nvPr>
        </p:nvGraphicFramePr>
        <p:xfrm>
          <a:off x="5838498" y="1649602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184002"/>
              </p:ext>
            </p:extLst>
          </p:nvPr>
        </p:nvGraphicFramePr>
        <p:xfrm>
          <a:off x="6524298" y="990600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Rounded Rectangle 42"/>
          <p:cNvSpPr/>
          <p:nvPr/>
        </p:nvSpPr>
        <p:spPr>
          <a:xfrm>
            <a:off x="3276600" y="838200"/>
            <a:ext cx="2514600" cy="2117834"/>
          </a:xfrm>
          <a:prstGeom prst="roundRect">
            <a:avLst>
              <a:gd name="adj" fmla="val 258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42" idx="0"/>
          </p:cNvCxnSpPr>
          <p:nvPr/>
        </p:nvCxnSpPr>
        <p:spPr>
          <a:xfrm flipV="1">
            <a:off x="3535424" y="2971801"/>
            <a:ext cx="426976" cy="533399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-31532" y="4659331"/>
            <a:ext cx="7118132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atin typeface="Arial Narrow" pitchFamily="34" charset="0"/>
              </a:rPr>
              <a:t>The matrix multiplication above can be written as simply:</a:t>
            </a:r>
          </a:p>
          <a:p>
            <a:pPr algn="ctr"/>
            <a:endParaRPr lang="en-US" sz="1500" b="1" dirty="0" smtClean="0">
              <a:latin typeface="+mj-lt"/>
            </a:endParaRPr>
          </a:p>
          <a:p>
            <a:pPr algn="ctr"/>
            <a:r>
              <a:rPr lang="en-US" sz="2500" b="1" dirty="0" smtClean="0">
                <a:latin typeface="+mj-lt"/>
              </a:rPr>
              <a:t>N</a:t>
            </a:r>
            <a:r>
              <a:rPr lang="en-US" sz="2500" b="1" baseline="-25000" dirty="0" smtClean="0">
                <a:latin typeface="+mj-lt"/>
              </a:rPr>
              <a:t>t+1</a:t>
            </a:r>
            <a:r>
              <a:rPr lang="en-US" sz="2500" b="1" dirty="0" smtClean="0">
                <a:latin typeface="+mj-lt"/>
              </a:rPr>
              <a:t> </a:t>
            </a:r>
            <a:r>
              <a:rPr lang="en-US" sz="2500" dirty="0" smtClean="0">
                <a:latin typeface="+mj-lt"/>
              </a:rPr>
              <a:t>=</a:t>
            </a:r>
            <a:r>
              <a:rPr lang="en-US" sz="2500" b="1" dirty="0" smtClean="0">
                <a:latin typeface="+mj-lt"/>
              </a:rPr>
              <a:t> L </a:t>
            </a:r>
            <a:r>
              <a:rPr lang="en-US" sz="2500" b="1" dirty="0" err="1" smtClean="0">
                <a:latin typeface="+mj-lt"/>
              </a:rPr>
              <a:t>N</a:t>
            </a:r>
            <a:r>
              <a:rPr lang="en-US" sz="2500" b="1" baseline="-25000" dirty="0" err="1" smtClean="0">
                <a:latin typeface="+mj-lt"/>
              </a:rPr>
              <a:t>t</a:t>
            </a:r>
            <a:r>
              <a:rPr lang="en-US" sz="2500" b="1" dirty="0" smtClean="0">
                <a:latin typeface="+mj-lt"/>
              </a:rPr>
              <a:t> 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dirty="0" smtClean="0">
                <a:latin typeface="Arial Narrow" pitchFamily="34" charset="0"/>
              </a:rPr>
              <a:t>Where </a:t>
            </a:r>
            <a:r>
              <a:rPr lang="en-US" sz="2200" b="1" dirty="0" smtClean="0">
                <a:latin typeface="Arial Narrow" pitchFamily="34" charset="0"/>
              </a:rPr>
              <a:t>L</a:t>
            </a:r>
            <a:r>
              <a:rPr lang="en-US" sz="2200" dirty="0" smtClean="0">
                <a:latin typeface="Arial Narrow" pitchFamily="34" charset="0"/>
              </a:rPr>
              <a:t> is the Leslie matrix,</a:t>
            </a:r>
          </a:p>
          <a:p>
            <a:pPr algn="ctr"/>
            <a:r>
              <a:rPr lang="en-US" sz="2200" dirty="0" smtClean="0">
                <a:latin typeface="Arial Narrow" pitchFamily="34" charset="0"/>
              </a:rPr>
              <a:t>and </a:t>
            </a:r>
            <a:r>
              <a:rPr lang="en-US" sz="2200" b="1" dirty="0" err="1" smtClean="0">
                <a:latin typeface="Arial Narrow" pitchFamily="34" charset="0"/>
              </a:rPr>
              <a:t>N</a:t>
            </a:r>
            <a:r>
              <a:rPr lang="en-US" sz="2200" b="1" baseline="-25000" dirty="0" err="1" smtClean="0">
                <a:latin typeface="Arial Narrow" pitchFamily="34" charset="0"/>
              </a:rPr>
              <a:t>t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smtClean="0">
                <a:latin typeface="Arial Narrow" pitchFamily="34" charset="0"/>
              </a:rPr>
              <a:t>and 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dirty="0" smtClean="0">
                <a:latin typeface="Arial Narrow" pitchFamily="34" charset="0"/>
              </a:rPr>
              <a:t> are vectors of age-structured population sizes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2572404" y="5192873"/>
            <a:ext cx="1905000" cy="582561"/>
          </a:xfrm>
          <a:prstGeom prst="roundRect">
            <a:avLst>
              <a:gd name="adj" fmla="val 25812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677102" y="5159099"/>
            <a:ext cx="1862956" cy="632101"/>
            <a:chOff x="4677102" y="5159099"/>
            <a:chExt cx="1862956" cy="632101"/>
          </a:xfrm>
        </p:grpSpPr>
        <p:sp>
          <p:nvSpPr>
            <p:cNvPr id="55" name="Rectangle 54"/>
            <p:cNvSpPr/>
            <p:nvPr/>
          </p:nvSpPr>
          <p:spPr>
            <a:xfrm>
              <a:off x="4724400" y="5159099"/>
              <a:ext cx="1784126" cy="632101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77102" y="5250701"/>
              <a:ext cx="186295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dirty="0" smtClean="0">
                  <a:latin typeface="Arial Narrow" pitchFamily="34" charset="0"/>
                </a:rPr>
                <a:t>Look familiar?</a:t>
              </a:r>
              <a:endParaRPr lang="en-US" sz="2400" baseline="-25000" dirty="0" smtClean="0">
                <a:latin typeface="+mj-lt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76698" y="5150068"/>
            <a:ext cx="1962804" cy="632101"/>
            <a:chOff x="6676698" y="5150068"/>
            <a:chExt cx="1962804" cy="632101"/>
          </a:xfrm>
        </p:grpSpPr>
        <p:sp>
          <p:nvSpPr>
            <p:cNvPr id="61" name="Rectangle 60"/>
            <p:cNvSpPr/>
            <p:nvPr/>
          </p:nvSpPr>
          <p:spPr>
            <a:xfrm>
              <a:off x="6705600" y="5150068"/>
              <a:ext cx="1933902" cy="632101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676698" y="5237569"/>
              <a:ext cx="19339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dirty="0" smtClean="0">
                  <a:latin typeface="Arial Narrow" pitchFamily="34" charset="0"/>
                  <a:sym typeface="Wingdings" pitchFamily="2" charset="2"/>
                </a:rPr>
                <a:t> </a:t>
              </a:r>
              <a:r>
                <a:rPr lang="en-US" sz="2400" dirty="0" smtClean="0">
                  <a:latin typeface="+mj-lt"/>
                </a:rPr>
                <a:t>N</a:t>
              </a:r>
              <a:r>
                <a:rPr lang="en-US" sz="2400" baseline="-25000" dirty="0" smtClean="0">
                  <a:latin typeface="+mj-lt"/>
                </a:rPr>
                <a:t>t+1</a:t>
              </a:r>
              <a:r>
                <a:rPr lang="en-US" sz="2400" dirty="0" smtClean="0">
                  <a:latin typeface="+mj-lt"/>
                </a:rPr>
                <a:t> = </a:t>
              </a:r>
              <a:r>
                <a:rPr lang="el-GR" sz="2400" dirty="0" smtClean="0">
                  <a:latin typeface="+mj-lt"/>
                </a:rPr>
                <a:t>λ</a:t>
              </a:r>
              <a:r>
                <a:rPr lang="en-US" sz="2400" dirty="0" smtClean="0">
                  <a:latin typeface="+mj-lt"/>
                </a:rPr>
                <a:t> </a:t>
              </a:r>
              <a:r>
                <a:rPr lang="en-US" sz="2400" dirty="0" err="1" smtClean="0">
                  <a:latin typeface="+mj-lt"/>
                </a:rPr>
                <a:t>N</a:t>
              </a:r>
              <a:r>
                <a:rPr lang="en-US" sz="2400" baseline="-25000" dirty="0" err="1" smtClean="0">
                  <a:latin typeface="+mj-lt"/>
                </a:rPr>
                <a:t>t</a:t>
              </a:r>
              <a:endParaRPr lang="en-US" sz="2400" baseline="-25000" dirty="0" smtClean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25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Recap from Last Class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1158" y="3505200"/>
            <a:ext cx="65085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u="sng" dirty="0" smtClean="0">
                <a:latin typeface="Arial Narrow" pitchFamily="34" charset="0"/>
              </a:rPr>
              <a:t>Leslie Matrix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smtClean="0">
                <a:latin typeface="Arial Narrow" pitchFamily="34" charset="0"/>
              </a:rPr>
              <a:t>(</a:t>
            </a:r>
            <a:r>
              <a:rPr lang="en-US" sz="2400" b="1" dirty="0" smtClean="0">
                <a:latin typeface="+mj-lt"/>
              </a:rPr>
              <a:t>L</a:t>
            </a:r>
            <a:r>
              <a:rPr lang="en-US" sz="2200" dirty="0" smtClean="0">
                <a:latin typeface="Arial Narrow" pitchFamily="34" charset="0"/>
              </a:rPr>
              <a:t>):</a:t>
            </a:r>
          </a:p>
          <a:p>
            <a:pPr algn="ctr"/>
            <a:r>
              <a:rPr lang="en-US" sz="2200" dirty="0" smtClean="0">
                <a:latin typeface="Arial Narrow" pitchFamily="34" charset="0"/>
              </a:rPr>
              <a:t>Matrix of survival and fecundity rates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(note: matrix and vector abbreviations are denoted in </a:t>
            </a:r>
            <a:r>
              <a:rPr lang="en-US" b="1" dirty="0" smtClean="0">
                <a:latin typeface="Arial Narrow" pitchFamily="34" charset="0"/>
              </a:rPr>
              <a:t>bold</a:t>
            </a:r>
            <a:r>
              <a:rPr lang="en-US" dirty="0" smtClean="0">
                <a:latin typeface="Arial Narrow" pitchFamily="34" charset="0"/>
              </a:rPr>
              <a:t>)</a:t>
            </a:r>
          </a:p>
        </p:txBody>
      </p:sp>
      <p:graphicFrame>
        <p:nvGraphicFramePr>
          <p:cNvPr id="44" name="Group 2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269995"/>
              </p:ext>
            </p:extLst>
          </p:nvPr>
        </p:nvGraphicFramePr>
        <p:xfrm>
          <a:off x="2895600" y="1679030"/>
          <a:ext cx="228600" cy="457200"/>
        </p:xfrm>
        <a:graphic>
          <a:graphicData uri="http://schemas.openxmlformats.org/drawingml/2006/table">
            <a:tbl>
              <a:tblPr/>
              <a:tblGrid>
                <a:gridCol w="2286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=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8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905551"/>
              </p:ext>
            </p:extLst>
          </p:nvPr>
        </p:nvGraphicFramePr>
        <p:xfrm>
          <a:off x="1687713" y="993230"/>
          <a:ext cx="979287" cy="1778913"/>
        </p:xfrm>
        <a:graphic>
          <a:graphicData uri="http://schemas.openxmlformats.org/drawingml/2006/table">
            <a:tbl>
              <a:tblPr/>
              <a:tblGrid>
                <a:gridCol w="979287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  <a:endParaRPr kumimoji="0" lang="en-US" sz="22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t+1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085351"/>
              </p:ext>
            </p:extLst>
          </p:nvPr>
        </p:nvGraphicFramePr>
        <p:xfrm>
          <a:off x="3581400" y="993230"/>
          <a:ext cx="1936533" cy="1798320"/>
        </p:xfrm>
        <a:graphic>
          <a:graphicData uri="http://schemas.openxmlformats.org/drawingml/2006/table">
            <a:tbl>
              <a:tblPr/>
              <a:tblGrid>
                <a:gridCol w="193653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0    0  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998274"/>
              </p:ext>
            </p:extLst>
          </p:nvPr>
        </p:nvGraphicFramePr>
        <p:xfrm>
          <a:off x="5838498" y="1649602"/>
          <a:ext cx="304800" cy="457200"/>
        </p:xfrm>
        <a:graphic>
          <a:graphicData uri="http://schemas.openxmlformats.org/drawingml/2006/table">
            <a:tbl>
              <a:tblPr/>
              <a:tblGrid>
                <a:gridCol w="30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*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Group 2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824243"/>
              </p:ext>
            </p:extLst>
          </p:nvPr>
        </p:nvGraphicFramePr>
        <p:xfrm>
          <a:off x="6524298" y="990600"/>
          <a:ext cx="762000" cy="1801368"/>
        </p:xfrm>
        <a:graphic>
          <a:graphicData uri="http://schemas.openxmlformats.org/drawingml/2006/table">
            <a:tbl>
              <a:tblPr/>
              <a:tblGrid>
                <a:gridCol w="762000"/>
              </a:tblGrid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  <a:endParaRPr kumimoji="0" 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</a:endParaRP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N</a:t>
                      </a: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</a:rPr>
                        <a:t>t</a:t>
                      </a:r>
                    </a:p>
                  </a:txBody>
                  <a:tcPr marT="45685" marB="4568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Rounded Rectangle 42"/>
          <p:cNvSpPr/>
          <p:nvPr/>
        </p:nvSpPr>
        <p:spPr>
          <a:xfrm>
            <a:off x="3276600" y="838200"/>
            <a:ext cx="2514600" cy="2117834"/>
          </a:xfrm>
          <a:prstGeom prst="roundRect">
            <a:avLst>
              <a:gd name="adj" fmla="val 2581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42" idx="0"/>
          </p:cNvCxnSpPr>
          <p:nvPr/>
        </p:nvCxnSpPr>
        <p:spPr>
          <a:xfrm flipV="1">
            <a:off x="3535424" y="2971801"/>
            <a:ext cx="426976" cy="533399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-31532" y="4659331"/>
            <a:ext cx="7118132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latin typeface="Arial Narrow" pitchFamily="34" charset="0"/>
              </a:rPr>
              <a:t>The matrix multiplication above can be written as simply:</a:t>
            </a:r>
          </a:p>
          <a:p>
            <a:pPr algn="ctr"/>
            <a:endParaRPr lang="en-US" sz="1500" b="1" dirty="0" smtClean="0">
              <a:latin typeface="+mj-lt"/>
            </a:endParaRPr>
          </a:p>
          <a:p>
            <a:pPr algn="ctr"/>
            <a:r>
              <a:rPr lang="en-US" sz="2500" b="1" dirty="0" smtClean="0">
                <a:latin typeface="+mj-lt"/>
              </a:rPr>
              <a:t>N</a:t>
            </a:r>
            <a:r>
              <a:rPr lang="en-US" sz="2500" b="1" baseline="-25000" dirty="0" smtClean="0">
                <a:latin typeface="+mj-lt"/>
              </a:rPr>
              <a:t>t+1</a:t>
            </a:r>
            <a:r>
              <a:rPr lang="en-US" sz="2500" b="1" dirty="0" smtClean="0">
                <a:latin typeface="+mj-lt"/>
              </a:rPr>
              <a:t> </a:t>
            </a:r>
            <a:r>
              <a:rPr lang="en-US" sz="2500" dirty="0" smtClean="0">
                <a:latin typeface="+mj-lt"/>
              </a:rPr>
              <a:t>=</a:t>
            </a:r>
            <a:r>
              <a:rPr lang="en-US" sz="2500" b="1" dirty="0" smtClean="0">
                <a:latin typeface="+mj-lt"/>
              </a:rPr>
              <a:t> L </a:t>
            </a:r>
            <a:r>
              <a:rPr lang="en-US" sz="2500" b="1" dirty="0" err="1" smtClean="0">
                <a:latin typeface="+mj-lt"/>
              </a:rPr>
              <a:t>N</a:t>
            </a:r>
            <a:r>
              <a:rPr lang="en-US" sz="2500" b="1" baseline="-25000" dirty="0" err="1" smtClean="0">
                <a:latin typeface="+mj-lt"/>
              </a:rPr>
              <a:t>t</a:t>
            </a:r>
            <a:r>
              <a:rPr lang="en-US" sz="2500" b="1" dirty="0" smtClean="0">
                <a:latin typeface="+mj-lt"/>
              </a:rPr>
              <a:t> 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200" dirty="0" smtClean="0">
                <a:latin typeface="Arial Narrow" pitchFamily="34" charset="0"/>
              </a:rPr>
              <a:t>Where </a:t>
            </a:r>
            <a:r>
              <a:rPr lang="en-US" sz="2200" b="1" dirty="0" smtClean="0">
                <a:latin typeface="Arial Narrow" pitchFamily="34" charset="0"/>
              </a:rPr>
              <a:t>L</a:t>
            </a:r>
            <a:r>
              <a:rPr lang="en-US" sz="2200" dirty="0" smtClean="0">
                <a:latin typeface="Arial Narrow" pitchFamily="34" charset="0"/>
              </a:rPr>
              <a:t> is the Leslie matrix,</a:t>
            </a:r>
          </a:p>
          <a:p>
            <a:pPr algn="ctr"/>
            <a:r>
              <a:rPr lang="en-US" sz="2200" dirty="0" smtClean="0">
                <a:latin typeface="Arial Narrow" pitchFamily="34" charset="0"/>
              </a:rPr>
              <a:t>and </a:t>
            </a:r>
            <a:r>
              <a:rPr lang="en-US" sz="2200" b="1" dirty="0" err="1" smtClean="0">
                <a:latin typeface="Arial Narrow" pitchFamily="34" charset="0"/>
              </a:rPr>
              <a:t>N</a:t>
            </a:r>
            <a:r>
              <a:rPr lang="en-US" sz="2200" b="1" baseline="-25000" dirty="0" err="1" smtClean="0">
                <a:latin typeface="Arial Narrow" pitchFamily="34" charset="0"/>
              </a:rPr>
              <a:t>t</a:t>
            </a:r>
            <a:r>
              <a:rPr lang="en-US" sz="2200" dirty="0">
                <a:latin typeface="Arial Narrow" pitchFamily="34" charset="0"/>
              </a:rPr>
              <a:t> </a:t>
            </a:r>
            <a:r>
              <a:rPr lang="en-US" sz="2200" dirty="0" smtClean="0">
                <a:latin typeface="Arial Narrow" pitchFamily="34" charset="0"/>
              </a:rPr>
              <a:t>and </a:t>
            </a:r>
            <a:r>
              <a:rPr lang="en-US" sz="2200" b="1" dirty="0" smtClean="0">
                <a:latin typeface="Arial Narrow" pitchFamily="34" charset="0"/>
              </a:rPr>
              <a:t>N</a:t>
            </a:r>
            <a:r>
              <a:rPr lang="en-US" sz="2200" b="1" baseline="-25000" dirty="0" smtClean="0">
                <a:latin typeface="Arial Narrow" pitchFamily="34" charset="0"/>
              </a:rPr>
              <a:t>t+1</a:t>
            </a:r>
            <a:r>
              <a:rPr lang="en-US" sz="2200" dirty="0" smtClean="0">
                <a:latin typeface="Arial Narrow" pitchFamily="34" charset="0"/>
              </a:rPr>
              <a:t> are vectors of age-structured population sizes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2572404" y="5192873"/>
            <a:ext cx="1905000" cy="582561"/>
          </a:xfrm>
          <a:prstGeom prst="roundRect">
            <a:avLst>
              <a:gd name="adj" fmla="val 25812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677102" y="5159099"/>
            <a:ext cx="1862956" cy="632101"/>
            <a:chOff x="4677102" y="5159099"/>
            <a:chExt cx="1862956" cy="632101"/>
          </a:xfrm>
        </p:grpSpPr>
        <p:sp>
          <p:nvSpPr>
            <p:cNvPr id="55" name="Rectangle 54"/>
            <p:cNvSpPr/>
            <p:nvPr/>
          </p:nvSpPr>
          <p:spPr>
            <a:xfrm>
              <a:off x="4724400" y="5159099"/>
              <a:ext cx="1784126" cy="632101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77102" y="5250701"/>
              <a:ext cx="186295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dirty="0" smtClean="0">
                  <a:latin typeface="Arial Narrow" pitchFamily="34" charset="0"/>
                </a:rPr>
                <a:t>Look familiar?</a:t>
              </a:r>
              <a:endParaRPr lang="en-US" sz="2400" baseline="-25000" dirty="0" smtClean="0">
                <a:latin typeface="+mj-lt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676698" y="5150068"/>
            <a:ext cx="1962804" cy="632101"/>
            <a:chOff x="6676698" y="5150068"/>
            <a:chExt cx="1962804" cy="632101"/>
          </a:xfrm>
        </p:grpSpPr>
        <p:sp>
          <p:nvSpPr>
            <p:cNvPr id="61" name="Rectangle 60"/>
            <p:cNvSpPr/>
            <p:nvPr/>
          </p:nvSpPr>
          <p:spPr>
            <a:xfrm>
              <a:off x="6705600" y="5150068"/>
              <a:ext cx="1933902" cy="632101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676698" y="5237569"/>
              <a:ext cx="193390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dirty="0" smtClean="0">
                  <a:latin typeface="Arial Narrow" pitchFamily="34" charset="0"/>
                  <a:sym typeface="Wingdings" pitchFamily="2" charset="2"/>
                </a:rPr>
                <a:t> </a:t>
              </a:r>
              <a:r>
                <a:rPr lang="en-US" sz="2400" dirty="0" smtClean="0">
                  <a:latin typeface="+mj-lt"/>
                </a:rPr>
                <a:t>N</a:t>
              </a:r>
              <a:r>
                <a:rPr lang="en-US" sz="2400" baseline="-25000" dirty="0" smtClean="0">
                  <a:latin typeface="+mj-lt"/>
                </a:rPr>
                <a:t>t+1</a:t>
              </a:r>
              <a:r>
                <a:rPr lang="en-US" sz="2400" dirty="0" smtClean="0">
                  <a:latin typeface="+mj-lt"/>
                </a:rPr>
                <a:t> = </a:t>
              </a:r>
              <a:r>
                <a:rPr lang="el-GR" sz="2400" dirty="0" smtClean="0">
                  <a:latin typeface="+mj-lt"/>
                </a:rPr>
                <a:t>λ</a:t>
              </a:r>
              <a:r>
                <a:rPr lang="en-US" sz="2400" dirty="0" smtClean="0">
                  <a:latin typeface="+mj-lt"/>
                </a:rPr>
                <a:t> </a:t>
              </a:r>
              <a:r>
                <a:rPr lang="en-US" sz="2400" dirty="0" err="1" smtClean="0">
                  <a:latin typeface="+mj-lt"/>
                </a:rPr>
                <a:t>N</a:t>
              </a:r>
              <a:r>
                <a:rPr lang="en-US" sz="2400" baseline="-25000" dirty="0" err="1" smtClean="0">
                  <a:latin typeface="+mj-lt"/>
                </a:rPr>
                <a:t>t</a:t>
              </a:r>
              <a:endParaRPr lang="en-US" sz="2400" baseline="-25000" dirty="0" smtClean="0">
                <a:latin typeface="+mj-lt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286412" y="3180620"/>
            <a:ext cx="8628987" cy="1785516"/>
          </a:xfrm>
          <a:prstGeom prst="rect">
            <a:avLst/>
          </a:prstGeom>
          <a:solidFill>
            <a:srgbClr val="F4FCC4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1434" y="3338280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u="sng" dirty="0" smtClean="0">
                <a:latin typeface="Arial Narrow" pitchFamily="34" charset="0"/>
              </a:rPr>
              <a:t>To be clear</a:t>
            </a:r>
            <a:r>
              <a:rPr lang="en-US" sz="2300" b="1" dirty="0" smtClean="0">
                <a:latin typeface="Arial Narrow" pitchFamily="34" charset="0"/>
              </a:rPr>
              <a:t>:</a:t>
            </a:r>
          </a:p>
          <a:p>
            <a:pPr algn="ctr"/>
            <a:endParaRPr lang="en-US" sz="1500" b="1" dirty="0">
              <a:latin typeface="Arial Narrow" pitchFamily="34" charset="0"/>
            </a:endParaRPr>
          </a:p>
          <a:p>
            <a:pPr algn="ctr"/>
            <a:r>
              <a:rPr lang="en-US" sz="2300" b="1" dirty="0" smtClean="0">
                <a:latin typeface="Arial Narrow" pitchFamily="34" charset="0"/>
              </a:rPr>
              <a:t>We can </a:t>
            </a:r>
            <a:r>
              <a:rPr lang="en-US" sz="2300" b="1" u="sng" dirty="0" smtClean="0">
                <a:latin typeface="Arial Narrow" pitchFamily="34" charset="0"/>
              </a:rPr>
              <a:t>forecast</a:t>
            </a:r>
            <a:r>
              <a:rPr lang="en-US" sz="2300" b="1" dirty="0" smtClean="0">
                <a:latin typeface="Arial Narrow" pitchFamily="34" charset="0"/>
              </a:rPr>
              <a:t> age-structured population growth using our</a:t>
            </a:r>
          </a:p>
          <a:p>
            <a:pPr algn="ctr"/>
            <a:r>
              <a:rPr lang="en-US" sz="2300" b="1" dirty="0" smtClean="0">
                <a:latin typeface="Arial Narrow" pitchFamily="34" charset="0"/>
              </a:rPr>
              <a:t>Leslie matrix and a vector of age-structured population size </a:t>
            </a:r>
          </a:p>
        </p:txBody>
      </p:sp>
    </p:spTree>
    <p:extLst>
      <p:ext uri="{BB962C8B-B14F-4D97-AF65-F5344CB8AC3E}">
        <p14:creationId xmlns:p14="http://schemas.microsoft.com/office/powerpoint/2010/main" val="31620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Recap from Last Class</a:t>
            </a:r>
            <a:endParaRPr lang="en-US" sz="3000" b="1" dirty="0">
              <a:latin typeface="Arial Narrow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16152" y="1587239"/>
            <a:ext cx="3137336" cy="3289561"/>
            <a:chOff x="5778064" y="2806439"/>
            <a:chExt cx="3137336" cy="3289561"/>
          </a:xfrm>
        </p:grpSpPr>
        <p:sp>
          <p:nvSpPr>
            <p:cNvPr id="14" name="Rectangle 13"/>
            <p:cNvSpPr/>
            <p:nvPr/>
          </p:nvSpPr>
          <p:spPr>
            <a:xfrm>
              <a:off x="5778064" y="2806439"/>
              <a:ext cx="3137336" cy="328956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233" t="17355" r="61771"/>
            <a:stretch/>
          </p:blipFill>
          <p:spPr bwMode="auto">
            <a:xfrm>
              <a:off x="5943600" y="2934566"/>
              <a:ext cx="1046291" cy="3104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498" t="17355" r="5404"/>
            <a:stretch/>
          </p:blipFill>
          <p:spPr bwMode="auto">
            <a:xfrm>
              <a:off x="6888867" y="2937584"/>
              <a:ext cx="1870488" cy="3101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8347471" y="2991691"/>
              <a:ext cx="480849" cy="2946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147773" y="2928600"/>
              <a:ext cx="736095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latin typeface="Arial Narrow" pitchFamily="34" charset="0"/>
                </a:rPr>
                <a:t>(</a:t>
              </a:r>
              <a:r>
                <a:rPr lang="en-US" sz="2000" b="1" baseline="-25000" dirty="0" err="1" smtClean="0">
                  <a:latin typeface="Arial Narrow" pitchFamily="34" charset="0"/>
                </a:rPr>
                <a:t>x</a:t>
              </a:r>
              <a:r>
                <a:rPr lang="en-US" sz="2000" b="1" dirty="0" err="1" smtClean="0">
                  <a:latin typeface="Arial Narrow" pitchFamily="34" charset="0"/>
                </a:rPr>
                <a:t>S</a:t>
              </a:r>
              <a:r>
                <a:rPr lang="en-US" sz="2000" b="1" dirty="0" smtClean="0">
                  <a:latin typeface="Arial Narrow" pitchFamily="34" charset="0"/>
                </a:rPr>
                <a:t>)</a:t>
              </a:r>
              <a:endParaRPr lang="en-US" sz="2000" b="1" u="sng" dirty="0" smtClean="0">
                <a:latin typeface="Arial Narrow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16152" y="5029130"/>
            <a:ext cx="3137336" cy="129547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234" y="5219511"/>
            <a:ext cx="2971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baseline="-25000" dirty="0">
                <a:latin typeface="Arial Narrow" pitchFamily="34" charset="0"/>
              </a:rPr>
              <a:t>0</a:t>
            </a:r>
            <a:r>
              <a:rPr lang="en-US" sz="2300" b="1" dirty="0" smtClean="0">
                <a:latin typeface="Arial Narrow" pitchFamily="34" charset="0"/>
              </a:rPr>
              <a:t>F = </a:t>
            </a:r>
            <a:r>
              <a:rPr lang="en-US" sz="2300" b="1" dirty="0">
                <a:latin typeface="Arial Narrow" pitchFamily="34" charset="0"/>
              </a:rPr>
              <a:t>0</a:t>
            </a:r>
            <a:endParaRPr lang="en-US" sz="2300" b="1" dirty="0" smtClean="0">
              <a:latin typeface="Arial Narrow" pitchFamily="34" charset="0"/>
            </a:endParaRPr>
          </a:p>
          <a:p>
            <a:pPr algn="ctr"/>
            <a:r>
              <a:rPr lang="en-US" sz="2300" b="1" baseline="-25000" dirty="0" smtClean="0">
                <a:latin typeface="Arial Narrow" pitchFamily="34" charset="0"/>
              </a:rPr>
              <a:t>1</a:t>
            </a:r>
            <a:r>
              <a:rPr lang="en-US" sz="2300" b="1" dirty="0" smtClean="0">
                <a:latin typeface="Arial Narrow" pitchFamily="34" charset="0"/>
              </a:rPr>
              <a:t>F </a:t>
            </a:r>
            <a:r>
              <a:rPr lang="en-US" sz="2300" b="1" dirty="0">
                <a:latin typeface="Arial Narrow" pitchFamily="34" charset="0"/>
              </a:rPr>
              <a:t>= </a:t>
            </a:r>
            <a:r>
              <a:rPr lang="en-US" sz="2300" b="1" baseline="-25000" dirty="0">
                <a:latin typeface="Arial Narrow" pitchFamily="34" charset="0"/>
              </a:rPr>
              <a:t>2</a:t>
            </a:r>
            <a:r>
              <a:rPr lang="en-US" sz="2300" b="1" dirty="0" smtClean="0">
                <a:latin typeface="Arial Narrow" pitchFamily="34" charset="0"/>
              </a:rPr>
              <a:t>F </a:t>
            </a:r>
            <a:r>
              <a:rPr lang="en-US" sz="2300" b="1" dirty="0">
                <a:latin typeface="Arial Narrow" pitchFamily="34" charset="0"/>
              </a:rPr>
              <a:t>= </a:t>
            </a:r>
            <a:r>
              <a:rPr lang="en-US" sz="2300" b="1" dirty="0" smtClean="0">
                <a:latin typeface="Arial Narrow" pitchFamily="34" charset="0"/>
              </a:rPr>
              <a:t>… = </a:t>
            </a:r>
            <a:r>
              <a:rPr lang="en-US" sz="2300" b="1" baseline="-25000" dirty="0" smtClean="0">
                <a:latin typeface="Arial Narrow" pitchFamily="34" charset="0"/>
              </a:rPr>
              <a:t>9</a:t>
            </a:r>
            <a:r>
              <a:rPr lang="en-US" sz="2300" b="1" dirty="0" smtClean="0">
                <a:latin typeface="Arial Narrow" pitchFamily="34" charset="0"/>
              </a:rPr>
              <a:t>F = 0.48</a:t>
            </a:r>
            <a:endParaRPr lang="en-US" sz="2300" b="1" dirty="0">
              <a:latin typeface="Arial Narrow" pitchFamily="34" charset="0"/>
            </a:endParaRPr>
          </a:p>
        </p:txBody>
      </p:sp>
      <p:graphicFrame>
        <p:nvGraphicFramePr>
          <p:cNvPr id="20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886627"/>
              </p:ext>
            </p:extLst>
          </p:nvPr>
        </p:nvGraphicFramePr>
        <p:xfrm>
          <a:off x="3815260" y="1680485"/>
          <a:ext cx="4947740" cy="4267200"/>
        </p:xfrm>
        <a:graphic>
          <a:graphicData uri="http://schemas.openxmlformats.org/drawingml/2006/table">
            <a:tbl>
              <a:tblPr/>
              <a:tblGrid>
                <a:gridCol w="494774"/>
                <a:gridCol w="494774"/>
                <a:gridCol w="494774"/>
                <a:gridCol w="494774"/>
                <a:gridCol w="494774"/>
                <a:gridCol w="494774"/>
                <a:gridCol w="494774"/>
                <a:gridCol w="494774"/>
                <a:gridCol w="494774"/>
                <a:gridCol w="494774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8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9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1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2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3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4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5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6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7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2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8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810000" y="1655463"/>
            <a:ext cx="533400" cy="5006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20240" y="5245914"/>
            <a:ext cx="365760" cy="365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 rot="5400000">
            <a:off x="6285975" y="-320946"/>
            <a:ext cx="502920" cy="4451133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rot="5400000">
            <a:off x="2605808" y="5403533"/>
            <a:ext cx="502920" cy="716867"/>
          </a:xfrm>
          <a:prstGeom prst="roundRect">
            <a:avLst>
              <a:gd name="adj" fmla="val 42374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 rot="7842612">
            <a:off x="5798076" y="1166452"/>
            <a:ext cx="502920" cy="5760434"/>
          </a:xfrm>
          <a:prstGeom prst="roundRect">
            <a:avLst>
              <a:gd name="adj" fmla="val 42374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 rot="10800000">
            <a:off x="1837519" y="2048191"/>
            <a:ext cx="801041" cy="2697480"/>
          </a:xfrm>
          <a:prstGeom prst="roundRect">
            <a:avLst>
              <a:gd name="adj" fmla="val 42374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40234" y="1046946"/>
            <a:ext cx="322029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Honeyeater </a:t>
            </a:r>
            <a:r>
              <a:rPr lang="en-US" sz="2500" b="1" baseline="-25000" dirty="0" err="1" smtClean="0">
                <a:latin typeface="Arial Narrow" pitchFamily="34" charset="0"/>
              </a:rPr>
              <a:t>x</a:t>
            </a:r>
            <a:r>
              <a:rPr lang="en-US" sz="2500" b="1" dirty="0" err="1" smtClean="0">
                <a:latin typeface="Arial Narrow" pitchFamily="34" charset="0"/>
              </a:rPr>
              <a:t>S</a:t>
            </a:r>
            <a:r>
              <a:rPr lang="en-US" sz="2500" b="1" dirty="0" smtClean="0">
                <a:latin typeface="Arial Narrow" pitchFamily="34" charset="0"/>
              </a:rPr>
              <a:t> and </a:t>
            </a:r>
            <a:r>
              <a:rPr lang="en-US" sz="2500" b="1" baseline="-25000" dirty="0" err="1" smtClean="0">
                <a:latin typeface="Arial Narrow" pitchFamily="34" charset="0"/>
              </a:rPr>
              <a:t>x</a:t>
            </a:r>
            <a:r>
              <a:rPr lang="en-US" sz="2500" b="1" dirty="0" err="1" smtClean="0">
                <a:latin typeface="Arial Narrow" pitchFamily="34" charset="0"/>
              </a:rPr>
              <a:t>F</a:t>
            </a:r>
            <a:endParaRPr lang="en-US" sz="2500" b="1" dirty="0" smtClean="0">
              <a:latin typeface="Arial Narrow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47596" y="1066800"/>
            <a:ext cx="466300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General Honeyeater Leslie matrix</a:t>
            </a:r>
          </a:p>
        </p:txBody>
      </p:sp>
    </p:spTree>
    <p:extLst>
      <p:ext uri="{BB962C8B-B14F-4D97-AF65-F5344CB8AC3E}">
        <p14:creationId xmlns:p14="http://schemas.microsoft.com/office/powerpoint/2010/main" val="359225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Honeyeater Leslie Matrix</a:t>
            </a:r>
            <a:endParaRPr lang="en-US" sz="3000" b="1" dirty="0">
              <a:latin typeface="Arial Narrow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37404" y="5877326"/>
            <a:ext cx="4564391" cy="675873"/>
            <a:chOff x="2137404" y="5877326"/>
            <a:chExt cx="4564391" cy="675873"/>
          </a:xfrm>
        </p:grpSpPr>
        <p:sp>
          <p:nvSpPr>
            <p:cNvPr id="24" name="Rectangle 23"/>
            <p:cNvSpPr/>
            <p:nvPr/>
          </p:nvSpPr>
          <p:spPr>
            <a:xfrm>
              <a:off x="2137404" y="5877326"/>
              <a:ext cx="4564391" cy="675873"/>
            </a:xfrm>
            <a:prstGeom prst="rect">
              <a:avLst/>
            </a:prstGeom>
            <a:solidFill>
              <a:srgbClr val="F1FBB3"/>
            </a:solidFill>
            <a:ln w="28575">
              <a:solidFill>
                <a:srgbClr val="D3C0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43200" y="5959366"/>
              <a:ext cx="3352800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500" b="1" dirty="0" smtClean="0">
                  <a:latin typeface="Arial Narrow" pitchFamily="34" charset="0"/>
                </a:rPr>
                <a:t>Let’s do an example</a:t>
              </a:r>
            </a:p>
          </p:txBody>
        </p:sp>
      </p:grpSp>
      <p:graphicFrame>
        <p:nvGraphicFramePr>
          <p:cNvPr id="25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078926"/>
              </p:ext>
            </p:extLst>
          </p:nvPr>
        </p:nvGraphicFramePr>
        <p:xfrm>
          <a:off x="825060" y="990600"/>
          <a:ext cx="7480740" cy="3749040"/>
        </p:xfrm>
        <a:graphic>
          <a:graphicData uri="http://schemas.openxmlformats.org/drawingml/2006/table">
            <a:tbl>
              <a:tblPr/>
              <a:tblGrid>
                <a:gridCol w="748074"/>
                <a:gridCol w="748074"/>
                <a:gridCol w="748074"/>
                <a:gridCol w="748074"/>
                <a:gridCol w="748074"/>
                <a:gridCol w="748074"/>
                <a:gridCol w="748074"/>
                <a:gridCol w="748074"/>
                <a:gridCol w="748074"/>
                <a:gridCol w="748074"/>
              </a:tblGrid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4924098"/>
            <a:ext cx="864393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latin typeface="Arial Narrow" pitchFamily="34" charset="0"/>
              </a:rPr>
              <a:t>We can now </a:t>
            </a:r>
            <a:r>
              <a:rPr lang="en-US" sz="2300" b="1" dirty="0">
                <a:latin typeface="Arial Narrow" pitchFamily="34" charset="0"/>
              </a:rPr>
              <a:t>forecast age-structured population </a:t>
            </a:r>
            <a:r>
              <a:rPr lang="en-US" sz="2300" b="1" dirty="0" smtClean="0">
                <a:latin typeface="Arial Narrow" pitchFamily="34" charset="0"/>
              </a:rPr>
              <a:t>growth</a:t>
            </a:r>
            <a:endParaRPr lang="en-US" sz="2300" b="1" dirty="0">
              <a:latin typeface="Arial Narrow" pitchFamily="34" charset="0"/>
            </a:endParaRPr>
          </a:p>
          <a:p>
            <a:pPr algn="ctr"/>
            <a:r>
              <a:rPr lang="en-US" sz="2300" b="1" dirty="0" smtClean="0">
                <a:latin typeface="Arial Narrow" pitchFamily="34" charset="0"/>
              </a:rPr>
              <a:t>given the age distribution of the population (i.e., a column vector, </a:t>
            </a:r>
            <a:r>
              <a:rPr lang="en-US" sz="2300" b="1" dirty="0" err="1" smtClean="0">
                <a:latin typeface="Arial Narrow" pitchFamily="34" charset="0"/>
              </a:rPr>
              <a:t>N</a:t>
            </a:r>
            <a:r>
              <a:rPr lang="en-US" sz="2300" b="1" baseline="-25000" dirty="0" err="1" smtClean="0">
                <a:latin typeface="Arial Narrow" pitchFamily="34" charset="0"/>
              </a:rPr>
              <a:t>t</a:t>
            </a:r>
            <a:r>
              <a:rPr lang="en-US" sz="2300" b="1" dirty="0" smtClean="0">
                <a:latin typeface="Arial Narrow" pitchFamily="34" charset="0"/>
              </a:rPr>
              <a:t>)!</a:t>
            </a:r>
          </a:p>
        </p:txBody>
      </p:sp>
    </p:spTree>
    <p:extLst>
      <p:ext uri="{BB962C8B-B14F-4D97-AF65-F5344CB8AC3E}">
        <p14:creationId xmlns:p14="http://schemas.microsoft.com/office/powerpoint/2010/main" val="340903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83932" y="1038632"/>
            <a:ext cx="8807668" cy="713968"/>
          </a:xfrm>
          <a:prstGeom prst="rect">
            <a:avLst/>
          </a:prstGeom>
          <a:solidFill>
            <a:srgbClr val="F4FCC4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2664" y="107732"/>
            <a:ext cx="7740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Arial Narrow" pitchFamily="34" charset="0"/>
              </a:rPr>
              <a:t>Forecasting Age-Structured Growth</a:t>
            </a:r>
            <a:endParaRPr lang="en-US" sz="3000" b="1" dirty="0"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932" y="2010102"/>
            <a:ext cx="5226268" cy="4390698"/>
          </a:xfrm>
          <a:prstGeom prst="rect">
            <a:avLst/>
          </a:prstGeom>
          <a:solidFill>
            <a:schemeClr val="bg1"/>
          </a:solidFill>
          <a:ln w="28575">
            <a:solidFill>
              <a:srgbClr val="D3C0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7" t="20724" r="4752"/>
          <a:stretch/>
        </p:blipFill>
        <p:spPr bwMode="auto">
          <a:xfrm>
            <a:off x="365234" y="2145268"/>
            <a:ext cx="4104288" cy="4145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46996" y="2113736"/>
            <a:ext cx="12192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5306" y="2113736"/>
            <a:ext cx="1389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Table 4.1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4268508" y="2539404"/>
            <a:ext cx="1062862" cy="3588128"/>
            <a:chOff x="4575938" y="2281902"/>
            <a:chExt cx="1062862" cy="3588128"/>
          </a:xfrm>
        </p:grpSpPr>
        <p:sp>
          <p:nvSpPr>
            <p:cNvPr id="17" name="Rectangle 16"/>
            <p:cNvSpPr/>
            <p:nvPr/>
          </p:nvSpPr>
          <p:spPr>
            <a:xfrm>
              <a:off x="4706004" y="228190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1995?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84978" y="2923034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82348" y="26354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0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84978" y="31688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2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684978" y="34406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3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84978" y="372970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4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82348" y="399393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5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695484" y="4282966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6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98114" y="4552136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7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700744" y="4828034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8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98114" y="5101302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9</a:t>
              </a:r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41632" y="2297668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632434" y="2667000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75938" y="5486400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606162" y="5870030"/>
              <a:ext cx="89206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4692868" y="5498068"/>
              <a:ext cx="9327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N</a:t>
              </a:r>
              <a:r>
                <a:rPr lang="en-US" b="1" baseline="-25000" dirty="0" smtClean="0">
                  <a:solidFill>
                    <a:schemeClr val="accent6">
                      <a:lumMod val="75000"/>
                    </a:schemeClr>
                  </a:solidFill>
                  <a:latin typeface="Arial Narrow" pitchFamily="34" charset="0"/>
                </a:rPr>
                <a:t>1995</a:t>
              </a:r>
              <a:endParaRPr lang="en-US" b="1" baseline="-250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</p:grpSp>
      <p:sp>
        <p:nvSpPr>
          <p:cNvPr id="64" name="Rounded Rectangle 63"/>
          <p:cNvSpPr/>
          <p:nvPr/>
        </p:nvSpPr>
        <p:spPr>
          <a:xfrm>
            <a:off x="3823136" y="2434608"/>
            <a:ext cx="605001" cy="3784890"/>
          </a:xfrm>
          <a:prstGeom prst="roundRect">
            <a:avLst>
              <a:gd name="adj" fmla="val 401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33098" y="1146364"/>
            <a:ext cx="755956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u="sng" dirty="0" smtClean="0">
                <a:latin typeface="Arial Narrow" pitchFamily="34" charset="0"/>
              </a:rPr>
              <a:t>Goal</a:t>
            </a:r>
            <a:r>
              <a:rPr lang="en-US" sz="2500" b="1" dirty="0" smtClean="0">
                <a:latin typeface="Arial Narrow" pitchFamily="34" charset="0"/>
              </a:rPr>
              <a:t>: Forecast age-structured population size in 1995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562600" y="2028498"/>
            <a:ext cx="3439508" cy="1178505"/>
          </a:xfrm>
          <a:prstGeom prst="rect">
            <a:avLst/>
          </a:prstGeom>
          <a:solidFill>
            <a:srgbClr val="F4FCC4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5562600" y="4327052"/>
            <a:ext cx="3439508" cy="2044111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8" name="Group 2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527373"/>
              </p:ext>
            </p:extLst>
          </p:nvPr>
        </p:nvGraphicFramePr>
        <p:xfrm>
          <a:off x="5667702" y="4447768"/>
          <a:ext cx="3216170" cy="1779510"/>
        </p:xfrm>
        <a:graphic>
          <a:graphicData uri="http://schemas.openxmlformats.org/drawingml/2006/table">
            <a:tbl>
              <a:tblPr/>
              <a:tblGrid>
                <a:gridCol w="321617"/>
                <a:gridCol w="321617"/>
                <a:gridCol w="321617"/>
                <a:gridCol w="321617"/>
                <a:gridCol w="321617"/>
                <a:gridCol w="321617"/>
                <a:gridCol w="321617"/>
                <a:gridCol w="321617"/>
                <a:gridCol w="321617"/>
                <a:gridCol w="321617"/>
              </a:tblGrid>
              <a:tr h="177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0.48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0.703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0.751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0.769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0.746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ＭＳ Ｐゴシック" pitchFamily="-112" charset="-128"/>
                          <a:cs typeface="+mn-cs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0.717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0.806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0.778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0.667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ＭＳ Ｐゴシック" pitchFamily="-112" charset="-128"/>
                        </a:rPr>
                        <a:t>0</a:t>
                      </a:r>
                    </a:p>
                  </a:txBody>
                  <a:tcPr marL="27432" marR="27432" marT="27432" marB="2743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" name="Rectangle 59"/>
          <p:cNvSpPr/>
          <p:nvPr/>
        </p:nvSpPr>
        <p:spPr>
          <a:xfrm>
            <a:off x="5654566" y="2180898"/>
            <a:ext cx="32897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b="1" dirty="0" smtClean="0">
                <a:latin typeface="Arial Narrow" pitchFamily="34" charset="0"/>
              </a:rPr>
              <a:t>Using vector of age-class sizes in 1994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5552092" y="3380968"/>
            <a:ext cx="3439508" cy="949220"/>
          </a:xfrm>
          <a:prstGeom prst="rect">
            <a:avLst/>
          </a:prstGeom>
          <a:solidFill>
            <a:srgbClr val="F4FCC4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927834" y="3491330"/>
            <a:ext cx="2590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 smtClean="0">
                <a:latin typeface="Arial Narrow" pitchFamily="34" charset="0"/>
              </a:rPr>
              <a:t>And our honeyeater Leslie matrix</a:t>
            </a:r>
          </a:p>
        </p:txBody>
      </p:sp>
    </p:spTree>
    <p:extLst>
      <p:ext uri="{BB962C8B-B14F-4D97-AF65-F5344CB8AC3E}">
        <p14:creationId xmlns:p14="http://schemas.microsoft.com/office/powerpoint/2010/main" val="421475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54" grpId="0" animBg="1"/>
      <p:bldP spid="59" grpId="0" animBg="1"/>
      <p:bldP spid="60" grpId="0"/>
      <p:bldP spid="63" grpId="0" animBg="1"/>
      <p:bldP spid="5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5413</TotalTime>
  <Words>3396</Words>
  <Application>Microsoft Office PowerPoint</Application>
  <PresentationFormat>On-screen Show (4:3)</PresentationFormat>
  <Paragraphs>1942</Paragraphs>
  <Slides>36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Miehls, Andrea</dc:creator>
  <cp:lastModifiedBy>Sara</cp:lastModifiedBy>
  <cp:revision>641</cp:revision>
  <dcterms:created xsi:type="dcterms:W3CDTF">2012-01-18T14:03:44Z</dcterms:created>
  <dcterms:modified xsi:type="dcterms:W3CDTF">2013-10-20T01:06:46Z</dcterms:modified>
</cp:coreProperties>
</file>