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71" r:id="rId3"/>
    <p:sldId id="285" r:id="rId4"/>
    <p:sldId id="346" r:id="rId5"/>
    <p:sldId id="347" r:id="rId6"/>
    <p:sldId id="348" r:id="rId7"/>
    <p:sldId id="337" r:id="rId8"/>
    <p:sldId id="338" r:id="rId9"/>
    <p:sldId id="339" r:id="rId10"/>
    <p:sldId id="340" r:id="rId11"/>
    <p:sldId id="345" r:id="rId12"/>
    <p:sldId id="317" r:id="rId13"/>
    <p:sldId id="342" r:id="rId14"/>
    <p:sldId id="343" r:id="rId15"/>
    <p:sldId id="344" r:id="rId16"/>
    <p:sldId id="335" r:id="rId17"/>
    <p:sldId id="349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E0FFC1"/>
    <a:srgbClr val="3D5C00"/>
    <a:srgbClr val="492303"/>
    <a:srgbClr val="EAFFD5"/>
    <a:srgbClr val="E5D9A5"/>
    <a:srgbClr val="ECD1FF"/>
    <a:srgbClr val="E4F0F8"/>
    <a:srgbClr val="323E1A"/>
    <a:srgbClr val="D8D8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8" autoAdjust="0"/>
    <p:restoredTop sz="97513" autoAdjust="0"/>
  </p:normalViewPr>
  <p:slideViewPr>
    <p:cSldViewPr>
      <p:cViewPr>
        <p:scale>
          <a:sx n="60" d="100"/>
          <a:sy n="60" d="100"/>
        </p:scale>
        <p:origin x="-3126" y="-15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30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geran\Documents\Classes\FW%20364\Andrea%20Materials%202012\Lecture%20Materials\Class%2019-22%20Predation\Prey%20Density%20Depend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19050"/>
          </c:spPr>
          <c:marker>
            <c:symbol val="diamond"/>
            <c:size val="5"/>
          </c:marker>
          <c:xVal>
            <c:numRef>
              <c:f>Scramble!$A$11:$A$41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Scramble!$B$11:$B$41</c:f>
              <c:numCache>
                <c:formatCode>0</c:formatCode>
                <c:ptCount val="31"/>
                <c:pt idx="0" formatCode="General">
                  <c:v>0</c:v>
                </c:pt>
                <c:pt idx="1">
                  <c:v>20</c:v>
                </c:pt>
                <c:pt idx="2">
                  <c:v>39.449308179734359</c:v>
                </c:pt>
                <c:pt idx="3">
                  <c:v>76.770428031027151</c:v>
                </c:pt>
                <c:pt idx="4">
                  <c:v>145.58403632734468</c:v>
                </c:pt>
                <c:pt idx="5">
                  <c:v>263.21982126885069</c:v>
                </c:pt>
                <c:pt idx="6">
                  <c:v>438.64332397036122</c:v>
                </c:pt>
                <c:pt idx="7">
                  <c:v>647.2867568271912</c:v>
                </c:pt>
                <c:pt idx="8">
                  <c:v>826.55924484697459</c:v>
                </c:pt>
                <c:pt idx="9">
                  <c:v>932.1479686466223</c:v>
                </c:pt>
                <c:pt idx="10">
                  <c:v>977.0355233020266</c:v>
                </c:pt>
                <c:pt idx="11">
                  <c:v>992.71218014092562</c:v>
                </c:pt>
                <c:pt idx="12">
                  <c:v>997.73958463102622</c:v>
                </c:pt>
                <c:pt idx="13">
                  <c:v>999.30406884821252</c:v>
                </c:pt>
                <c:pt idx="14">
                  <c:v>999.78623214304901</c:v>
                </c:pt>
                <c:pt idx="15">
                  <c:v>999.93438403160587</c:v>
                </c:pt>
                <c:pt idx="16">
                  <c:v>999.97986360501613</c:v>
                </c:pt>
                <c:pt idx="17">
                  <c:v>999.99382090677682</c:v>
                </c:pt>
                <c:pt idx="18">
                  <c:v>999.99810391052972</c:v>
                </c:pt>
                <c:pt idx="19">
                  <c:v>999.99941817797173</c:v>
                </c:pt>
                <c:pt idx="20">
                  <c:v>999.99982146611706</c:v>
                </c:pt>
                <c:pt idx="21">
                  <c:v>999.9999452163604</c:v>
                </c:pt>
                <c:pt idx="22">
                  <c:v>999.99998318948428</c:v>
                </c:pt>
                <c:pt idx="23">
                  <c:v>999.99999484164573</c:v>
                </c:pt>
                <c:pt idx="24">
                  <c:v>999.99999841714452</c:v>
                </c:pt>
                <c:pt idx="25">
                  <c:v>999.99999951429652</c:v>
                </c:pt>
                <c:pt idx="26">
                  <c:v>999.99999985096042</c:v>
                </c:pt>
                <c:pt idx="27">
                  <c:v>999.99999995426663</c:v>
                </c:pt>
                <c:pt idx="28">
                  <c:v>999.9999999859665</c:v>
                </c:pt>
                <c:pt idx="29">
                  <c:v>999.999999995694</c:v>
                </c:pt>
                <c:pt idx="30">
                  <c:v>999.99999999867873</c:v>
                </c:pt>
              </c:numCache>
            </c:numRef>
          </c:yVal>
        </c:ser>
        <c:ser>
          <c:idx val="1"/>
          <c:order val="1"/>
          <c:spPr>
            <a:ln w="19050"/>
          </c:spPr>
          <c:marker>
            <c:symbol val="square"/>
            <c:size val="3"/>
          </c:marker>
          <c:xVal>
            <c:numRef>
              <c:f>Scramble!$A$11:$A$41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Scramble!$C$11:$C$41</c:f>
              <c:numCache>
                <c:formatCode>0</c:formatCode>
                <c:ptCount val="31"/>
                <c:pt idx="0" formatCode="General">
                  <c:v>0</c:v>
                </c:pt>
                <c:pt idx="1">
                  <c:v>20</c:v>
                </c:pt>
                <c:pt idx="2">
                  <c:v>115.77591474543941</c:v>
                </c:pt>
                <c:pt idx="3">
                  <c:v>564.5186556119279</c:v>
                </c:pt>
                <c:pt idx="4">
                  <c:v>1231.8239714288234</c:v>
                </c:pt>
                <c:pt idx="5">
                  <c:v>813.11980275166945</c:v>
                </c:pt>
                <c:pt idx="6">
                  <c:v>1136.5161126020371</c:v>
                </c:pt>
                <c:pt idx="7">
                  <c:v>889.90861984530909</c:v>
                </c:pt>
                <c:pt idx="8">
                  <c:v>1083.9597561594346</c:v>
                </c:pt>
                <c:pt idx="9">
                  <c:v>932.56641160698348</c:v>
                </c:pt>
                <c:pt idx="10">
                  <c:v>1052.3332686367683</c:v>
                </c:pt>
                <c:pt idx="11">
                  <c:v>958.14249470691198</c:v>
                </c:pt>
                <c:pt idx="12">
                  <c:v>1032.7651443213238</c:v>
                </c:pt>
                <c:pt idx="13">
                  <c:v>973.87974667141771</c:v>
                </c:pt>
                <c:pt idx="14">
                  <c:v>1020.5419042579838</c:v>
                </c:pt>
                <c:pt idx="15">
                  <c:v>983.66254131405867</c:v>
                </c:pt>
                <c:pt idx="16">
                  <c:v>1012.8826856604526</c:v>
                </c:pt>
                <c:pt idx="17">
                  <c:v>989.77041747636929</c:v>
                </c:pt>
                <c:pt idx="18">
                  <c:v>1008.0791486645236</c:v>
                </c:pt>
                <c:pt idx="19">
                  <c:v>993.59141905615729</c:v>
                </c:pt>
                <c:pt idx="20">
                  <c:v>1005.0662216553349</c:v>
                </c:pt>
                <c:pt idx="21">
                  <c:v>995.98406642620967</c:v>
                </c:pt>
                <c:pt idx="22">
                  <c:v>1003.1766026618841</c:v>
                </c:pt>
                <c:pt idx="23">
                  <c:v>997.48303290650392</c:v>
                </c:pt>
                <c:pt idx="24">
                  <c:v>1001.9916403293439</c:v>
                </c:pt>
                <c:pt idx="25">
                  <c:v>998.42236500030742</c:v>
                </c:pt>
                <c:pt idx="26">
                  <c:v>1001.2486405768022</c:v>
                </c:pt>
                <c:pt idx="27">
                  <c:v>999.01108739300241</c:v>
                </c:pt>
                <c:pt idx="28">
                  <c:v>1000.7827978505886</c:v>
                </c:pt>
                <c:pt idx="29">
                  <c:v>999.38009838131643</c:v>
                </c:pt>
                <c:pt idx="30">
                  <c:v>1000.4907411321817</c:v>
                </c:pt>
              </c:numCache>
            </c:numRef>
          </c:yVal>
        </c:ser>
        <c:ser>
          <c:idx val="2"/>
          <c:order val="2"/>
          <c:spPr>
            <a:ln w="19050"/>
          </c:spPr>
          <c:marker>
            <c:symbol val="triangle"/>
            <c:size val="5"/>
          </c:marker>
          <c:xVal>
            <c:numRef>
              <c:f>Scramble!$A$11:$A$41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Scramble!$D$11:$D$41</c:f>
              <c:numCache>
                <c:formatCode>0</c:formatCode>
                <c:ptCount val="31"/>
                <c:pt idx="0" formatCode="General">
                  <c:v>0</c:v>
                </c:pt>
                <c:pt idx="1">
                  <c:v>20</c:v>
                </c:pt>
                <c:pt idx="2">
                  <c:v>190.99851720428717</c:v>
                </c:pt>
                <c:pt idx="3">
                  <c:v>1230.3579461785519</c:v>
                </c:pt>
                <c:pt idx="4">
                  <c:v>723.89159192216243</c:v>
                </c:pt>
                <c:pt idx="5">
                  <c:v>1367.0422601275479</c:v>
                </c:pt>
                <c:pt idx="6">
                  <c:v>587.13731198465473</c:v>
                </c:pt>
                <c:pt idx="7">
                  <c:v>1519.155982518814</c:v>
                </c:pt>
                <c:pt idx="8">
                  <c:v>459.67023808272086</c:v>
                </c:pt>
                <c:pt idx="9">
                  <c:v>1595.0567806913371</c:v>
                </c:pt>
                <c:pt idx="10">
                  <c:v>405.24658798935371</c:v>
                </c:pt>
                <c:pt idx="11">
                  <c:v>1593.9429712274398</c:v>
                </c:pt>
                <c:pt idx="12">
                  <c:v>406.00352828702279</c:v>
                </c:pt>
                <c:pt idx="13">
                  <c:v>1594.1393402333649</c:v>
                </c:pt>
                <c:pt idx="14">
                  <c:v>405.86998852094706</c:v>
                </c:pt>
                <c:pt idx="15">
                  <c:v>1594.1050980885868</c:v>
                </c:pt>
                <c:pt idx="16">
                  <c:v>405.89327200244696</c:v>
                </c:pt>
                <c:pt idx="17">
                  <c:v>1594.1110807827633</c:v>
                </c:pt>
                <c:pt idx="18">
                  <c:v>405.88920389324653</c:v>
                </c:pt>
                <c:pt idx="19">
                  <c:v>1594.1100358580591</c:v>
                </c:pt>
                <c:pt idx="20">
                  <c:v>405.88991441806365</c:v>
                </c:pt>
                <c:pt idx="21">
                  <c:v>1594.1102183732398</c:v>
                </c:pt>
                <c:pt idx="22">
                  <c:v>405.88979031185255</c:v>
                </c:pt>
                <c:pt idx="23">
                  <c:v>1594.1101864939612</c:v>
                </c:pt>
                <c:pt idx="24">
                  <c:v>405.88981198904145</c:v>
                </c:pt>
                <c:pt idx="25">
                  <c:v>1594.1101920622123</c:v>
                </c:pt>
                <c:pt idx="26">
                  <c:v>405.88980820275674</c:v>
                </c:pt>
                <c:pt idx="27">
                  <c:v>1594.1101910896243</c:v>
                </c:pt>
                <c:pt idx="28">
                  <c:v>405.88980886409445</c:v>
                </c:pt>
                <c:pt idx="29">
                  <c:v>1594.1101912595027</c:v>
                </c:pt>
                <c:pt idx="30">
                  <c:v>405.88980874858089</c:v>
                </c:pt>
              </c:numCache>
            </c:numRef>
          </c:yVal>
        </c:ser>
        <c:dLbls/>
        <c:axId val="29573888"/>
        <c:axId val="29575424"/>
      </c:scatterChart>
      <c:valAx>
        <c:axId val="29573888"/>
        <c:scaling>
          <c:orientation val="minMax"/>
          <c:max val="20"/>
          <c:min val="0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9575424"/>
        <c:crosses val="autoZero"/>
        <c:crossBetween val="midCat"/>
      </c:valAx>
      <c:valAx>
        <c:axId val="295754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957388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200" b="1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A35E8-2832-43C6-8B6E-E484CFBE532D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21341-94ED-4BF2-9171-074FB0DEF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921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D161E-CF87-4295-8BBA-E14C65E3E1E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2132-8101-4721-A024-5DF137180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7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71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31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0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92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00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2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17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35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53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26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73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D0B0-45FE-4C6B-B1B0-58611179683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BA29-2A07-4225-8297-8E1A1C961E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13447" y="15766"/>
            <a:ext cx="9144000" cy="6858000"/>
          </a:xfrm>
          <a:prstGeom prst="rect">
            <a:avLst/>
          </a:prstGeom>
          <a:noFill/>
          <a:ln w="76200">
            <a:solidFill>
              <a:srgbClr val="3D5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447" y="720358"/>
            <a:ext cx="9144000" cy="0"/>
          </a:xfrm>
          <a:prstGeom prst="line">
            <a:avLst/>
          </a:prstGeom>
          <a:ln w="63500">
            <a:solidFill>
              <a:srgbClr val="3D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668139" y="71604"/>
            <a:ext cx="1396966" cy="17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81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araparrsyswerda.weebly.com/fw364-ecological-problem-solving.htm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6800" y="1418898"/>
            <a:ext cx="7086600" cy="3886200"/>
          </a:xfrm>
          <a:prstGeom prst="rect">
            <a:avLst/>
          </a:prstGeom>
          <a:solidFill>
            <a:srgbClr val="E0FFC1"/>
          </a:solidFill>
          <a:ln w="57150">
            <a:solidFill>
              <a:srgbClr val="3D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2120464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FW364 Ecological Problem Solving 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307" y="3415864"/>
            <a:ext cx="623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latin typeface="Arial Narrow" pitchFamily="34" charset="0"/>
              </a:rPr>
              <a:t>Predation Lab</a:t>
            </a:r>
            <a:endParaRPr lang="en-US" sz="3000" b="1" dirty="0" smtClean="0">
              <a:latin typeface="Arial Narrow" pitchFamily="34" charset="0"/>
            </a:endParaRPr>
          </a:p>
          <a:p>
            <a:pPr algn="ctr"/>
            <a:r>
              <a:rPr lang="en-US" sz="3000" b="1" dirty="0" smtClean="0">
                <a:latin typeface="Arial Narrow" pitchFamily="34" charset="0"/>
              </a:rPr>
              <a:t>[Stella Lab]</a:t>
            </a:r>
            <a:endParaRPr lang="en-US" sz="3000" b="1" dirty="0">
              <a:latin typeface="Arial Narrow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2939" y="3111064"/>
            <a:ext cx="3048000" cy="0"/>
          </a:xfrm>
          <a:prstGeom prst="line">
            <a:avLst/>
          </a:prstGeom>
          <a:ln w="38100">
            <a:solidFill>
              <a:srgbClr val="3D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668139" y="71604"/>
            <a:ext cx="1396966" cy="17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72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943100" y="5348451"/>
            <a:ext cx="5257800" cy="899949"/>
          </a:xfrm>
          <a:prstGeom prst="rect">
            <a:avLst/>
          </a:prstGeom>
          <a:solidFill>
            <a:srgbClr val="E0FFC1"/>
          </a:solidFill>
          <a:ln w="28575">
            <a:solidFill>
              <a:srgbClr val="3D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5251" y="914400"/>
            <a:ext cx="68734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latin typeface="Arial Narrow" pitchFamily="34" charset="0"/>
              </a:rPr>
              <a:t>PredModel4</a:t>
            </a:r>
            <a:endParaRPr lang="en-US" sz="5000" b="1" u="sng" dirty="0">
              <a:latin typeface="Arial Narrow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50950" y="2209800"/>
            <a:ext cx="6642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9pPr>
          </a:lstStyle>
          <a:p>
            <a:r>
              <a:rPr lang="en-US" altLang="en-US" sz="3600" dirty="0" err="1"/>
              <a:t>dV</a:t>
            </a:r>
            <a:r>
              <a:rPr lang="en-US" altLang="en-US" sz="3600" dirty="0"/>
              <a:t>/</a:t>
            </a:r>
            <a:r>
              <a:rPr lang="en-US" altLang="en-US" sz="3600" dirty="0" err="1"/>
              <a:t>dt</a:t>
            </a:r>
            <a:r>
              <a:rPr lang="en-US" altLang="en-US" sz="3600" dirty="0"/>
              <a:t> = </a:t>
            </a:r>
            <a:r>
              <a:rPr lang="en-US" altLang="en-US" sz="3600" dirty="0" err="1"/>
              <a:t>b</a:t>
            </a:r>
            <a:r>
              <a:rPr lang="en-US" altLang="en-US" sz="3600" baseline="-25000" dirty="0" err="1"/>
              <a:t>max</a:t>
            </a:r>
            <a:r>
              <a:rPr lang="en-US" altLang="en-US" sz="3600" dirty="0"/>
              <a:t>(1 - V/K)V - </a:t>
            </a:r>
            <a:r>
              <a:rPr lang="en-US" altLang="en-US" sz="3600" dirty="0" err="1"/>
              <a:t>d</a:t>
            </a:r>
            <a:r>
              <a:rPr lang="en-US" altLang="en-US" sz="3600" baseline="-25000" dirty="0" err="1"/>
              <a:t>v</a:t>
            </a:r>
            <a:r>
              <a:rPr lang="en-US" altLang="en-US" sz="3600" dirty="0" err="1"/>
              <a:t>V</a:t>
            </a:r>
            <a:r>
              <a:rPr lang="en-US" altLang="en-US" sz="3600" dirty="0"/>
              <a:t>- </a:t>
            </a:r>
            <a:r>
              <a:rPr lang="en-US" altLang="en-US" sz="3600" dirty="0" err="1"/>
              <a:t>aVP</a:t>
            </a:r>
            <a:endParaRPr lang="en-US" altLang="en-US" sz="36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51138" y="3168650"/>
            <a:ext cx="3641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9pPr>
          </a:lstStyle>
          <a:p>
            <a:r>
              <a:rPr lang="en-US" altLang="en-US" sz="3600" dirty="0" err="1"/>
              <a:t>dP</a:t>
            </a:r>
            <a:r>
              <a:rPr lang="en-US" altLang="en-US" sz="3600" dirty="0"/>
              <a:t>/</a:t>
            </a:r>
            <a:r>
              <a:rPr lang="en-US" altLang="en-US" sz="3600" dirty="0" err="1"/>
              <a:t>dt</a:t>
            </a:r>
            <a:r>
              <a:rPr lang="en-US" altLang="en-US" sz="3600" dirty="0"/>
              <a:t> = </a:t>
            </a:r>
            <a:r>
              <a:rPr lang="en-US" altLang="en-US" sz="3600" dirty="0" err="1"/>
              <a:t>acVP</a:t>
            </a:r>
            <a:r>
              <a:rPr lang="en-US" altLang="en-US" sz="3600" dirty="0"/>
              <a:t> - </a:t>
            </a:r>
            <a:r>
              <a:rPr lang="en-US" altLang="en-US" sz="3600" dirty="0" err="1"/>
              <a:t>d</a:t>
            </a:r>
            <a:r>
              <a:rPr lang="en-US" altLang="en-US" sz="3600" baseline="-25000" dirty="0" err="1"/>
              <a:t>p</a:t>
            </a:r>
            <a:r>
              <a:rPr lang="en-US" altLang="en-US" sz="3600" dirty="0" err="1"/>
              <a:t>P</a:t>
            </a:r>
            <a:endParaRPr lang="en-US" alt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35251" y="4399002"/>
            <a:ext cx="68734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Arial Narrow" pitchFamily="34" charset="0"/>
              </a:rPr>
              <a:t>PredModel</a:t>
            </a:r>
            <a:r>
              <a:rPr lang="en-US" sz="3000" b="1" dirty="0" smtClean="0">
                <a:latin typeface="Arial Narrow" pitchFamily="34" charset="0"/>
              </a:rPr>
              <a:t> 3 WITH PREDATOR CEILING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4369650" y="3886200"/>
            <a:ext cx="404700" cy="381000"/>
          </a:xfrm>
          <a:prstGeom prst="upArrow">
            <a:avLst>
              <a:gd name="adj1" fmla="val 28019"/>
              <a:gd name="adj2" fmla="val 50000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35251" y="5500851"/>
            <a:ext cx="68734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>
                <a:latin typeface="Arial Narrow" pitchFamily="34" charset="0"/>
              </a:rPr>
              <a:t>This is model for Lab 9, Part B</a:t>
            </a:r>
            <a:endParaRPr lang="en-US" sz="3000" b="1" u="sng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9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3500" y="3326487"/>
            <a:ext cx="2781300" cy="1321713"/>
          </a:xfrm>
          <a:prstGeom prst="rect">
            <a:avLst/>
          </a:prstGeom>
          <a:solidFill>
            <a:srgbClr val="E0FFC1"/>
          </a:solidFill>
          <a:ln w="28575">
            <a:solidFill>
              <a:srgbClr val="3D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1676400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 Narrow" pitchFamily="34" charset="0"/>
              </a:rPr>
              <a:t>Let’s try this out!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4950" y="3688612"/>
            <a:ext cx="2438400" cy="55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Over to Stella</a:t>
            </a:r>
            <a:endParaRPr lang="en-US" sz="3000" b="1" dirty="0">
              <a:latin typeface="Arial Narrow" pitchFamily="34" charset="0"/>
            </a:endParaRPr>
          </a:p>
        </p:txBody>
      </p:sp>
      <p:pic>
        <p:nvPicPr>
          <p:cNvPr id="7170" name="Picture 2" descr="http://66.147.244.217/~calgasf2/wp-content/uploads/2013/10/keep-calm-and-let-s-go-1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24100"/>
            <a:ext cx="3886200" cy="453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02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251" y="103136"/>
            <a:ext cx="6873498" cy="55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Lab 9: Predation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0862" y="1371600"/>
            <a:ext cx="6256149" cy="1066800"/>
          </a:xfrm>
          <a:prstGeom prst="rect">
            <a:avLst/>
          </a:prstGeom>
          <a:solidFill>
            <a:srgbClr val="E0FFC1"/>
          </a:solidFill>
          <a:ln w="28575">
            <a:solidFill>
              <a:srgbClr val="3D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33262" y="1466196"/>
            <a:ext cx="59513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 Narrow" pitchFamily="34" charset="0"/>
              </a:rPr>
              <a:t>Goal: Examine how scramble and contest predators affect prey dynamics</a:t>
            </a:r>
            <a:endParaRPr lang="en-US" sz="25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1" y="3057198"/>
            <a:ext cx="8610599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803275"/>
            <a:r>
              <a:rPr lang="en-US" sz="2200" b="1" dirty="0" smtClean="0">
                <a:latin typeface="Arial Narrow" pitchFamily="34" charset="0"/>
              </a:rPr>
              <a:t>Part A: Solve </a:t>
            </a:r>
            <a:r>
              <a:rPr lang="en-US" sz="2200" b="1" dirty="0">
                <a:latin typeface="Arial Narrow" pitchFamily="34" charset="0"/>
              </a:rPr>
              <a:t>predator-prey equations at equilibrium and determine how steady state abundances change with prey carrying capacity (</a:t>
            </a:r>
            <a:r>
              <a:rPr lang="en-US" sz="2200" b="1" dirty="0" smtClean="0">
                <a:latin typeface="Arial Narrow" pitchFamily="34" charset="0"/>
              </a:rPr>
              <a:t>Excel)</a:t>
            </a:r>
          </a:p>
          <a:p>
            <a:pPr marL="236538" lvl="1" indent="-236538"/>
            <a:endParaRPr lang="en-US" sz="2200" b="1" dirty="0">
              <a:latin typeface="Arial Narrow" pitchFamily="34" charset="0"/>
            </a:endParaRPr>
          </a:p>
          <a:p>
            <a:pPr marL="236538" lvl="1" indent="-236538"/>
            <a:r>
              <a:rPr lang="en-US" sz="2200" b="1" dirty="0" smtClean="0">
                <a:latin typeface="Arial Narrow" pitchFamily="34" charset="0"/>
              </a:rPr>
              <a:t>Part B: Investigate </a:t>
            </a:r>
            <a:r>
              <a:rPr lang="en-US" sz="2200" b="1" dirty="0">
                <a:latin typeface="Arial Narrow" pitchFamily="34" charset="0"/>
              </a:rPr>
              <a:t>dynamics of predators and prey (Stella):</a:t>
            </a:r>
          </a:p>
          <a:p>
            <a:pPr marL="236538" lvl="1" indent="-236538"/>
            <a:endParaRPr lang="en-US" sz="500" b="1" dirty="0" smtClean="0">
              <a:latin typeface="Arial Narrow" pitchFamily="34" charset="0"/>
            </a:endParaRPr>
          </a:p>
          <a:p>
            <a:pPr marL="914400" lvl="4" indent="-111125"/>
            <a:r>
              <a:rPr lang="en-US" sz="2200" b="1" dirty="0" smtClean="0">
                <a:latin typeface="Arial Narrow" pitchFamily="34" charset="0"/>
              </a:rPr>
              <a:t>- With </a:t>
            </a:r>
            <a:r>
              <a:rPr lang="en-US" sz="2200" b="1" dirty="0">
                <a:latin typeface="Arial Narrow" pitchFamily="34" charset="0"/>
              </a:rPr>
              <a:t>different predator types (scramble vs. contest)</a:t>
            </a:r>
          </a:p>
          <a:p>
            <a:pPr marL="914400" lvl="4" indent="-111125"/>
            <a:r>
              <a:rPr lang="en-US" sz="2200" b="1" dirty="0" smtClean="0">
                <a:latin typeface="Arial Narrow" pitchFamily="34" charset="0"/>
              </a:rPr>
              <a:t>- At </a:t>
            </a:r>
            <a:r>
              <a:rPr lang="en-US" sz="2200" b="1" dirty="0">
                <a:latin typeface="Arial Narrow" pitchFamily="34" charset="0"/>
              </a:rPr>
              <a:t>different prey carrying capacities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27494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251" y="103136"/>
            <a:ext cx="6873498" cy="55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Part A: Solving for Equilibrium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626" y="990600"/>
            <a:ext cx="80087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803275" algn="ctr"/>
            <a:r>
              <a:rPr lang="en-US" sz="2500" b="1" dirty="0" smtClean="0">
                <a:latin typeface="Arial Narrow" pitchFamily="34" charset="0"/>
              </a:rPr>
              <a:t>Solving these equations for P* and V*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1676400" y="1552167"/>
                <a:ext cx="5733259" cy="1495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i="1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US" sz="25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5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5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sz="25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5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500" i="1">
                                  <a:latin typeface="Cambria Math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2500" i="1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en-US" sz="2500" b="0" i="1" smtClean="0">
                          <a:latin typeface="Cambria Math"/>
                        </a:rPr>
                        <m:t>𝑉</m:t>
                      </m:r>
                      <m:r>
                        <a:rPr lang="en-US" sz="25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5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500" i="1">
                          <a:latin typeface="Cambria Math"/>
                        </a:rPr>
                        <m:t>𝑉</m:t>
                      </m:r>
                      <m:r>
                        <a:rPr lang="en-US" sz="2500" i="1">
                          <a:latin typeface="Cambria Math"/>
                        </a:rPr>
                        <m:t>−</m:t>
                      </m:r>
                      <m:r>
                        <a:rPr lang="en-US" sz="2500" i="1">
                          <a:latin typeface="Cambria Math"/>
                        </a:rPr>
                        <m:t>𝑎𝑉𝑃</m:t>
                      </m:r>
                    </m:oMath>
                  </m:oMathPara>
                </a14:m>
                <a:endParaRPr lang="en-US" sz="2500" dirty="0"/>
              </a:p>
              <a:p>
                <a:r>
                  <a:rPr lang="en-US" sz="1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5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i="1">
                              <a:latin typeface="Cambria Math"/>
                            </a:rPr>
                            <m:t>𝑑𝑃</m:t>
                          </m:r>
                        </m:num>
                        <m:den>
                          <m:r>
                            <a:rPr lang="en-US" sz="25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500" i="1">
                          <a:latin typeface="Cambria Math"/>
                        </a:rPr>
                        <m:t>=</m:t>
                      </m:r>
                      <m:r>
                        <a:rPr lang="en-US" sz="2500" i="1">
                          <a:latin typeface="Cambria Math"/>
                        </a:rPr>
                        <m:t>𝑎𝑐𝑉𝑃</m:t>
                      </m:r>
                      <m:r>
                        <a:rPr lang="en-US" sz="25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5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500" i="1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552167"/>
                <a:ext cx="5733259" cy="149508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06266" y="3200400"/>
            <a:ext cx="873146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803275" algn="ctr"/>
            <a:r>
              <a:rPr lang="en-US" sz="2500" b="1" u="sng" dirty="0" smtClean="0">
                <a:latin typeface="Arial Narrow" pitchFamily="34" charset="0"/>
              </a:rPr>
              <a:t>Trick to doing this</a:t>
            </a:r>
            <a:r>
              <a:rPr lang="en-US" sz="2500" b="1" dirty="0" smtClean="0">
                <a:latin typeface="Arial Narrow" pitchFamily="34" charset="0"/>
              </a:rPr>
              <a:t>!!</a:t>
            </a:r>
          </a:p>
          <a:p>
            <a:pPr marL="803275" lvl="1" indent="-803275" algn="ctr"/>
            <a:endParaRPr lang="en-US" sz="1000" b="1" dirty="0" smtClean="0">
              <a:latin typeface="Arial Narrow" pitchFamily="34" charset="0"/>
            </a:endParaRPr>
          </a:p>
          <a:p>
            <a:pPr marL="803275" lvl="1" indent="-803275" algn="ctr"/>
            <a:r>
              <a:rPr lang="en-US" sz="2500" b="1" dirty="0" smtClean="0">
                <a:latin typeface="Arial Narrow" pitchFamily="34" charset="0"/>
              </a:rPr>
              <a:t>Solve predator equation for V* first</a:t>
            </a:r>
          </a:p>
          <a:p>
            <a:pPr marL="803275" lvl="1" indent="-803275" algn="ctr"/>
            <a:endParaRPr lang="en-US" sz="1000" b="1" dirty="0" smtClean="0">
              <a:latin typeface="Arial Narrow" pitchFamily="34" charset="0"/>
            </a:endParaRPr>
          </a:p>
          <a:p>
            <a:pPr marL="803275" lvl="1" indent="-803275" algn="ctr"/>
            <a:r>
              <a:rPr lang="en-US" sz="2500" b="1" dirty="0" smtClean="0">
                <a:latin typeface="Arial Narrow" pitchFamily="34" charset="0"/>
              </a:rPr>
              <a:t>Solve prey equation for P* second</a:t>
            </a:r>
          </a:p>
          <a:p>
            <a:pPr marL="803275" lvl="1" indent="-803275" algn="ctr"/>
            <a:endParaRPr lang="en-US" sz="1500" b="1" dirty="0" smtClean="0">
              <a:latin typeface="Arial Narrow" pitchFamily="34" charset="0"/>
            </a:endParaRPr>
          </a:p>
          <a:p>
            <a:pPr marL="0" lvl="1" algn="ctr"/>
            <a:r>
              <a:rPr lang="en-US" sz="2500" b="1" dirty="0" smtClean="0">
                <a:latin typeface="Arial Narrow" pitchFamily="34" charset="0"/>
                <a:sym typeface="Wingdings" pitchFamily="2" charset="2"/>
              </a:rPr>
              <a:t> You’ll find that V* is part of the solution for P*…</a:t>
            </a:r>
          </a:p>
          <a:p>
            <a:pPr marL="0" lvl="1" algn="ctr"/>
            <a:r>
              <a:rPr lang="en-US" sz="2500" b="1" dirty="0" smtClean="0">
                <a:latin typeface="Arial Narrow" pitchFamily="34" charset="0"/>
                <a:sym typeface="Wingdings" pitchFamily="2" charset="2"/>
              </a:rPr>
              <a:t>… can substitute solution for V* into equation for P*</a:t>
            </a:r>
          </a:p>
          <a:p>
            <a:pPr marL="0" lvl="1" algn="ctr"/>
            <a:endParaRPr lang="en-US" sz="2500" b="1" dirty="0" smtClean="0">
              <a:latin typeface="Arial Narrow" pitchFamily="34" charset="0"/>
              <a:sym typeface="Wingdings" pitchFamily="2" charset="2"/>
            </a:endParaRPr>
          </a:p>
          <a:p>
            <a:pPr marL="0" lvl="1" algn="ctr"/>
            <a:r>
              <a:rPr lang="en-US" sz="2500" b="1" dirty="0" smtClean="0">
                <a:latin typeface="Arial Narrow" pitchFamily="34" charset="0"/>
                <a:sym typeface="Wingdings" pitchFamily="2" charset="2"/>
              </a:rPr>
              <a:t>Using solutions, calculate V* and P* for range of prey K (20-180</a:t>
            </a:r>
            <a:r>
              <a:rPr lang="en-US" sz="2500" b="1" dirty="0" smtClean="0">
                <a:latin typeface="Arial Narrow" pitchFamily="34" charset="0"/>
                <a:sym typeface="Wingdings" pitchFamily="2" charset="2"/>
              </a:rPr>
              <a:t>)</a:t>
            </a:r>
          </a:p>
          <a:p>
            <a:pPr marL="0" lvl="1" algn="ctr"/>
            <a:r>
              <a:rPr lang="en-US" sz="2500" b="1" dirty="0" smtClean="0">
                <a:latin typeface="Arial Narrow" pitchFamily="34" charset="0"/>
                <a:sym typeface="Wingdings" pitchFamily="2" charset="2"/>
              </a:rPr>
              <a:t>See excel sheet for setup</a:t>
            </a:r>
            <a:endParaRPr lang="en-US" sz="2500" b="1" dirty="0"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6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251" y="103136"/>
            <a:ext cx="6873498" cy="55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Part B: Stella Simulations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626" y="990600"/>
            <a:ext cx="8347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803275"/>
            <a:r>
              <a:rPr lang="en-US" sz="2500" b="1" dirty="0" smtClean="0">
                <a:latin typeface="Arial Narrow" pitchFamily="34" charset="0"/>
              </a:rPr>
              <a:t>Running Stella simulations:</a:t>
            </a:r>
          </a:p>
          <a:p>
            <a:pPr marL="803275" lvl="1" indent="-457200">
              <a:buFont typeface="Arial" pitchFamily="34" charset="0"/>
              <a:buChar char="•"/>
            </a:pPr>
            <a:r>
              <a:rPr lang="en-US" sz="2500" b="1" dirty="0" smtClean="0">
                <a:latin typeface="Arial Narrow" pitchFamily="34" charset="0"/>
              </a:rPr>
              <a:t>With predators (scramble and contest)</a:t>
            </a:r>
          </a:p>
          <a:p>
            <a:pPr marL="803275" lvl="1" indent="-457200">
              <a:buFont typeface="Arial" pitchFamily="34" charset="0"/>
              <a:buChar char="•"/>
            </a:pPr>
            <a:r>
              <a:rPr lang="en-US" sz="2500" b="1" dirty="0" smtClean="0">
                <a:latin typeface="Arial Narrow" pitchFamily="34" charset="0"/>
              </a:rPr>
              <a:t>Without predators</a:t>
            </a:r>
          </a:p>
          <a:p>
            <a:pPr marL="803275" lvl="1" indent="-457200">
              <a:buFont typeface="Arial" pitchFamily="34" charset="0"/>
              <a:buChar char="•"/>
            </a:pPr>
            <a:r>
              <a:rPr lang="en-US" sz="2500" b="1" dirty="0" smtClean="0">
                <a:latin typeface="Arial Narrow" pitchFamily="34" charset="0"/>
              </a:rPr>
              <a:t>With range of prey K (20-180)</a:t>
            </a:r>
            <a:endParaRPr lang="en-US" sz="2500" b="1" dirty="0">
              <a:latin typeface="Arial Narrow" pitchFamily="34" charset="0"/>
            </a:endParaRPr>
          </a:p>
          <a:p>
            <a:pPr marL="803275" lvl="1" indent="-457200">
              <a:buFont typeface="Arial" pitchFamily="34" charset="0"/>
              <a:buChar char="•"/>
            </a:pPr>
            <a:endParaRPr lang="en-US" sz="2500" b="1" dirty="0" smtClean="0">
              <a:latin typeface="Arial Narrow" pitchFamily="34" charset="0"/>
            </a:endParaRPr>
          </a:p>
          <a:p>
            <a:pPr indent="-111125"/>
            <a:r>
              <a:rPr lang="en-US" sz="2500" b="1" dirty="0" smtClean="0">
                <a:latin typeface="Arial Narrow" pitchFamily="34" charset="0"/>
              </a:rPr>
              <a:t>Setting predator density dependence through a predator ceiling</a:t>
            </a:r>
          </a:p>
          <a:p>
            <a:pPr marL="688975" lvl="1" indent="-342900">
              <a:buFont typeface="Arial" pitchFamily="34" charset="0"/>
              <a:buChar char="•"/>
            </a:pPr>
            <a:r>
              <a:rPr lang="en-US" sz="2500" b="1" dirty="0" smtClean="0">
                <a:latin typeface="Arial Narrow" pitchFamily="34" charset="0"/>
              </a:rPr>
              <a:t>Ceiling = 100 simulates </a:t>
            </a:r>
            <a:r>
              <a:rPr lang="en-US" sz="2500" b="1" u="sng" dirty="0" smtClean="0">
                <a:latin typeface="Arial Narrow" pitchFamily="34" charset="0"/>
              </a:rPr>
              <a:t>scramble</a:t>
            </a:r>
            <a:r>
              <a:rPr lang="en-US" sz="2500" b="1" dirty="0" smtClean="0">
                <a:latin typeface="Arial Narrow" pitchFamily="34" charset="0"/>
              </a:rPr>
              <a:t> predator</a:t>
            </a:r>
          </a:p>
          <a:p>
            <a:pPr marL="688975" lvl="1" indent="-342900">
              <a:buFont typeface="Arial" pitchFamily="34" charset="0"/>
              <a:buChar char="•"/>
            </a:pPr>
            <a:r>
              <a:rPr lang="en-US" sz="2500" b="1" dirty="0" smtClean="0">
                <a:latin typeface="Arial Narrow" pitchFamily="34" charset="0"/>
              </a:rPr>
              <a:t>Ceiling = 5 simulates </a:t>
            </a:r>
            <a:r>
              <a:rPr lang="en-US" sz="2500" b="1" u="sng" dirty="0" smtClean="0">
                <a:latin typeface="Arial Narrow" pitchFamily="34" charset="0"/>
              </a:rPr>
              <a:t>contest</a:t>
            </a:r>
            <a:r>
              <a:rPr lang="en-US" sz="2500" b="1" dirty="0" smtClean="0">
                <a:latin typeface="Arial Narrow" pitchFamily="34" charset="0"/>
              </a:rPr>
              <a:t> predator</a:t>
            </a:r>
          </a:p>
          <a:p>
            <a:pPr marL="0" lvl="1" indent="-111125"/>
            <a:endParaRPr lang="en-US" sz="2500" b="1" dirty="0" smtClean="0">
              <a:latin typeface="Arial Narrow" pitchFamily="34" charset="0"/>
            </a:endParaRPr>
          </a:p>
          <a:p>
            <a:pPr marL="0" lvl="1" indent="-111125"/>
            <a:r>
              <a:rPr lang="en-US" sz="2500" b="1" dirty="0" smtClean="0">
                <a:latin typeface="Arial Narrow" pitchFamily="34" charset="0"/>
              </a:rPr>
              <a:t>Set </a:t>
            </a:r>
            <a:r>
              <a:rPr lang="en-US" sz="2500" b="1" dirty="0">
                <a:latin typeface="Arial Narrow" pitchFamily="34" charset="0"/>
              </a:rPr>
              <a:t>predator stock = 0 to simulate predator absence</a:t>
            </a:r>
          </a:p>
          <a:p>
            <a:pPr indent="-111125"/>
            <a:endParaRPr lang="en-US" sz="2500" b="1" dirty="0">
              <a:latin typeface="Arial Narrow" pitchFamily="34" charset="0"/>
            </a:endParaRPr>
          </a:p>
          <a:p>
            <a:pPr indent="-111125"/>
            <a:r>
              <a:rPr lang="en-US" sz="2500" b="1" dirty="0" smtClean="0">
                <a:latin typeface="Arial Narrow" pitchFamily="34" charset="0"/>
              </a:rPr>
              <a:t>Running 27 simulations</a:t>
            </a:r>
          </a:p>
          <a:p>
            <a:pPr indent="-111125"/>
            <a:r>
              <a:rPr lang="en-US" sz="2000" b="1" dirty="0" smtClean="0">
                <a:latin typeface="Arial Narrow" pitchFamily="34" charset="0"/>
              </a:rPr>
              <a:t>(9 with scramble predator; 9 with contest predator; 9 w/o predator)</a:t>
            </a:r>
          </a:p>
        </p:txBody>
      </p:sp>
    </p:spTree>
    <p:extLst>
      <p:ext uri="{BB962C8B-B14F-4D97-AF65-F5344CB8AC3E}">
        <p14:creationId xmlns:p14="http://schemas.microsoft.com/office/powerpoint/2010/main" xmlns="" val="246009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251" y="103136"/>
            <a:ext cx="6873498" cy="55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Part B: Stella Simulations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626" y="1143000"/>
            <a:ext cx="8008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803275"/>
            <a:r>
              <a:rPr lang="en-US" sz="2500" b="1" dirty="0" smtClean="0">
                <a:latin typeface="Arial Narrow" pitchFamily="34" charset="0"/>
              </a:rPr>
              <a:t>Recording V* and P* for each simulation</a:t>
            </a:r>
          </a:p>
          <a:p>
            <a:pPr marL="803275" lvl="1" indent="-803275"/>
            <a:endParaRPr lang="en-US" sz="1000" b="1" dirty="0">
              <a:latin typeface="Arial Narrow" pitchFamily="34" charset="0"/>
            </a:endParaRPr>
          </a:p>
          <a:p>
            <a:pPr marL="803275" lvl="1" indent="-803275"/>
            <a:r>
              <a:rPr lang="en-US" sz="2500" b="1" dirty="0" smtClean="0">
                <a:latin typeface="Arial Narrow" pitchFamily="34" charset="0"/>
              </a:rPr>
              <a:t>Also need to pay attention to dynamics!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6209" y="2514600"/>
            <a:ext cx="8816868" cy="2895600"/>
            <a:chOff x="136209" y="1786762"/>
            <a:chExt cx="8816868" cy="2895600"/>
          </a:xfrm>
        </p:grpSpPr>
        <p:sp>
          <p:nvSpPr>
            <p:cNvPr id="5" name="Rectangle 4"/>
            <p:cNvSpPr/>
            <p:nvPr/>
          </p:nvSpPr>
          <p:spPr>
            <a:xfrm>
              <a:off x="174307" y="1786762"/>
              <a:ext cx="8778770" cy="2880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D5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086882604"/>
                </p:ext>
              </p:extLst>
            </p:nvPr>
          </p:nvGraphicFramePr>
          <p:xfrm>
            <a:off x="520328" y="2057663"/>
            <a:ext cx="5534025" cy="24094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136209" y="2878376"/>
              <a:ext cx="52173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200" b="1" dirty="0" smtClean="0">
                  <a:latin typeface="+mj-lt"/>
                </a:rPr>
                <a:t>V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88138" y="4251475"/>
              <a:ext cx="97893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200" b="1" dirty="0" smtClean="0">
                  <a:latin typeface="+mj-lt"/>
                </a:rPr>
                <a:t>Time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47487" y="2187000"/>
              <a:ext cx="237107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latin typeface="Arial Narrow" pitchFamily="34" charset="0"/>
                </a:rPr>
                <a:t>smooth </a:t>
              </a:r>
              <a:r>
                <a:rPr lang="en-US" sz="2200" b="1" dirty="0" smtClean="0">
                  <a:latin typeface="Arial Narrow" pitchFamily="34" charset="0"/>
                </a:rPr>
                <a:t>approach</a:t>
              </a:r>
              <a:endParaRPr lang="en-US" sz="2200" b="1" dirty="0">
                <a:latin typeface="Arial Narrow" pitchFamily="34" charset="0"/>
              </a:endParaRPr>
            </a:p>
            <a:p>
              <a:r>
                <a:rPr lang="en-US" sz="2200" b="1" dirty="0">
                  <a:latin typeface="Arial Narrow" pitchFamily="34" charset="0"/>
                </a:rPr>
                <a:t>damped oscillation </a:t>
              </a:r>
            </a:p>
            <a:p>
              <a:r>
                <a:rPr lang="en-US" sz="2200" b="1" dirty="0">
                  <a:latin typeface="Arial Narrow" pitchFamily="34" charset="0"/>
                </a:rPr>
                <a:t>stable limit </a:t>
              </a:r>
              <a:r>
                <a:rPr lang="en-US" sz="2200" b="1" dirty="0" smtClean="0">
                  <a:latin typeface="Arial Narrow" pitchFamily="34" charset="0"/>
                </a:rPr>
                <a:t>cycle</a:t>
              </a:r>
              <a:endParaRPr lang="en-US" sz="2200" dirty="0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6248557" y="2961294"/>
              <a:ext cx="228600" cy="228600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177617" y="3097928"/>
              <a:ext cx="365760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168065" y="2761056"/>
              <a:ext cx="36576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273679" y="2670142"/>
              <a:ext cx="182880" cy="1828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156009" y="2444982"/>
              <a:ext cx="36576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 rot="2645704">
              <a:off x="6263214" y="2359554"/>
              <a:ext cx="182880" cy="18288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132091" y="3567849"/>
              <a:ext cx="2677270" cy="460245"/>
              <a:chOff x="6148282" y="5559555"/>
              <a:chExt cx="2677270" cy="4602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148282" y="5559555"/>
                <a:ext cx="2652962" cy="46024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156242" y="5573203"/>
                <a:ext cx="2669310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Arial Narrow" pitchFamily="34" charset="0"/>
                  </a:rPr>
                  <a:t>We’ll see this in Lab 9</a:t>
                </a:r>
                <a:endParaRPr lang="en-US" sz="2200" dirty="0"/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2667000" y="2530366"/>
            <a:ext cx="4004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803275" algn="ctr"/>
            <a:r>
              <a:rPr lang="en-US" sz="2500" b="1" dirty="0" smtClean="0">
                <a:latin typeface="Arial Narrow" pitchFamily="34" charset="0"/>
              </a:rPr>
              <a:t>Remember from class…</a:t>
            </a:r>
          </a:p>
        </p:txBody>
      </p:sp>
    </p:spTree>
    <p:extLst>
      <p:ext uri="{BB962C8B-B14F-4D97-AF65-F5344CB8AC3E}">
        <p14:creationId xmlns:p14="http://schemas.microsoft.com/office/powerpoint/2010/main" xmlns="" val="42588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43100" y="3352800"/>
            <a:ext cx="5257800" cy="1321713"/>
          </a:xfrm>
          <a:prstGeom prst="rect">
            <a:avLst/>
          </a:prstGeom>
          <a:solidFill>
            <a:srgbClr val="E0FFC1"/>
          </a:solidFill>
          <a:ln w="28575">
            <a:solidFill>
              <a:srgbClr val="3D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" y="508033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>
                <a:latin typeface="Arial Narrow" pitchFamily="34" charset="0"/>
              </a:rPr>
              <a:t>Assumptions</a:t>
            </a:r>
            <a:r>
              <a:rPr lang="en-US" sz="2500" b="1" dirty="0" smtClean="0">
                <a:latin typeface="Arial Narrow" pitchFamily="34" charset="0"/>
              </a:rPr>
              <a:t>:</a:t>
            </a:r>
          </a:p>
          <a:p>
            <a:pPr algn="ctr"/>
            <a:endParaRPr lang="en-US" sz="1000" b="1" dirty="0">
              <a:latin typeface="Arial Narrow" pitchFamily="34" charset="0"/>
            </a:endParaRPr>
          </a:p>
          <a:p>
            <a:pPr algn="ctr"/>
            <a:r>
              <a:rPr lang="en-US" sz="2500" b="1" dirty="0" smtClean="0">
                <a:latin typeface="Arial Narrow" pitchFamily="34" charset="0"/>
              </a:rPr>
              <a:t>Think about the structure of the model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019300" y="3496270"/>
            <a:ext cx="510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u="sng" dirty="0" smtClean="0">
                <a:latin typeface="Arial Narrow" pitchFamily="34" charset="0"/>
              </a:rPr>
              <a:t>Report</a:t>
            </a:r>
            <a:r>
              <a:rPr lang="en-US" sz="2500" b="1" dirty="0" smtClean="0">
                <a:latin typeface="Arial Narrow" pitchFamily="34" charset="0"/>
              </a:rPr>
              <a:t>: </a:t>
            </a:r>
            <a:r>
              <a:rPr lang="en-US" sz="2500" b="1" dirty="0" smtClean="0">
                <a:latin typeface="Arial Narrow" pitchFamily="34" charset="0"/>
              </a:rPr>
              <a:t>turn in excel file on or before Dec. 3</a:t>
            </a:r>
            <a:endParaRPr lang="en-US" sz="25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5251" y="103136"/>
            <a:ext cx="6873498" cy="55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General Comments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626" y="1295400"/>
            <a:ext cx="800874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803275" algn="ctr"/>
            <a:r>
              <a:rPr lang="en-US" sz="2500" b="1" dirty="0" smtClean="0">
                <a:latin typeface="Arial Narrow" pitchFamily="34" charset="0"/>
              </a:rPr>
              <a:t>Stella Modeling Notes </a:t>
            </a:r>
            <a:r>
              <a:rPr lang="en-US" sz="2500" b="1" dirty="0" smtClean="0">
                <a:latin typeface="Arial Narrow" pitchFamily="34" charset="0"/>
              </a:rPr>
              <a:t>website, </a:t>
            </a:r>
            <a:r>
              <a:rPr lang="en-US" sz="2500" b="1" dirty="0" smtClean="0">
                <a:latin typeface="Arial Narrow" pitchFamily="34" charset="0"/>
              </a:rPr>
              <a:t>if needed</a:t>
            </a:r>
          </a:p>
          <a:p>
            <a:pPr marL="803275" lvl="1" indent="-803275" algn="ctr"/>
            <a:endParaRPr lang="en-US" sz="1000" b="1" dirty="0" smtClean="0">
              <a:latin typeface="Arial Narrow" pitchFamily="34" charset="0"/>
            </a:endParaRPr>
          </a:p>
          <a:p>
            <a:pPr marL="803275" lvl="1" indent="-803275" algn="ctr"/>
            <a:r>
              <a:rPr lang="en-US" sz="2500" b="1" dirty="0" smtClean="0">
                <a:latin typeface="Arial Narrow" pitchFamily="34" charset="0"/>
              </a:rPr>
              <a:t>Read lab </a:t>
            </a:r>
            <a:r>
              <a:rPr lang="en-US" sz="2500" b="1" dirty="0" smtClean="0">
                <a:latin typeface="Arial Narrow" pitchFamily="34" charset="0"/>
              </a:rPr>
              <a:t>instructions when working through Stella</a:t>
            </a:r>
            <a:r>
              <a:rPr lang="en-US" sz="2500" b="1" dirty="0" smtClean="0">
                <a:latin typeface="Arial Narrow" pitchFamily="34" charset="0"/>
              </a:rPr>
              <a:t>!!!! </a:t>
            </a:r>
            <a:endParaRPr lang="en-US" sz="2500" b="1" dirty="0" smtClean="0">
              <a:latin typeface="Arial Narrow" pitchFamily="34" charset="0"/>
              <a:sym typeface="Wingdings" pitchFamily="2" charset="2"/>
            </a:endParaRPr>
          </a:p>
          <a:p>
            <a:pPr marL="803275" lvl="1" indent="-803275" algn="ctr"/>
            <a:endParaRPr lang="en-US" sz="1000" b="1" dirty="0" smtClean="0">
              <a:latin typeface="Arial Narrow" pitchFamily="34" charset="0"/>
              <a:sym typeface="Wingdings" pitchFamily="2" charset="2"/>
            </a:endParaRPr>
          </a:p>
          <a:p>
            <a:pPr marL="803275" lvl="1" indent="-803275" algn="ctr"/>
            <a:r>
              <a:rPr lang="en-US" sz="2500" b="1" dirty="0" smtClean="0">
                <a:latin typeface="Arial Narrow" pitchFamily="34" charset="0"/>
                <a:sym typeface="Wingdings" pitchFamily="2" charset="2"/>
              </a:rPr>
              <a:t>YOU CAN WORK IN GROUPS and divide work </a:t>
            </a:r>
            <a:endParaRPr lang="en-US" sz="25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5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5251" y="914400"/>
            <a:ext cx="68734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latin typeface="Arial Narrow" pitchFamily="34" charset="0"/>
              </a:rPr>
              <a:t>PredModel2</a:t>
            </a:r>
            <a:endParaRPr lang="en-US" sz="5000" b="1" u="sng" dirty="0">
              <a:latin typeface="Arial Narrow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182688" y="4381500"/>
            <a:ext cx="6778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9pPr>
          </a:lstStyle>
          <a:p>
            <a:r>
              <a:rPr lang="en-US" altLang="en-US" sz="4400"/>
              <a:t>dV/dt = b</a:t>
            </a:r>
            <a:r>
              <a:rPr lang="en-US" altLang="en-US" sz="4400" baseline="-25000"/>
              <a:t>max</a:t>
            </a:r>
            <a:r>
              <a:rPr lang="en-US" altLang="en-US" sz="4400"/>
              <a:t>(1 - V/K)V - d</a:t>
            </a:r>
            <a:r>
              <a:rPr lang="en-US" altLang="en-US" sz="4400" baseline="-25000"/>
              <a:t>v</a:t>
            </a:r>
            <a:r>
              <a:rPr lang="en-US" altLang="en-US" sz="4400"/>
              <a:t>V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446338" y="1981200"/>
            <a:ext cx="425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9pPr>
          </a:lstStyle>
          <a:p>
            <a:r>
              <a:rPr lang="en-US" altLang="en-US" sz="4400" dirty="0" err="1"/>
              <a:t>dV</a:t>
            </a:r>
            <a:r>
              <a:rPr lang="en-US" altLang="en-US" sz="4400" dirty="0"/>
              <a:t>/</a:t>
            </a:r>
            <a:r>
              <a:rPr lang="en-US" altLang="en-US" sz="4400" dirty="0" err="1"/>
              <a:t>dt</a:t>
            </a:r>
            <a:r>
              <a:rPr lang="en-US" altLang="en-US" sz="4400" dirty="0"/>
              <a:t> = </a:t>
            </a:r>
            <a:r>
              <a:rPr lang="en-US" altLang="en-US" sz="4400" dirty="0" err="1"/>
              <a:t>b</a:t>
            </a:r>
            <a:r>
              <a:rPr lang="en-US" altLang="en-US" sz="4400" baseline="-25000" dirty="0" err="1"/>
              <a:t>v</a:t>
            </a:r>
            <a:r>
              <a:rPr lang="en-US" altLang="en-US" sz="4400" dirty="0" err="1"/>
              <a:t>V</a:t>
            </a:r>
            <a:r>
              <a:rPr lang="en-US" altLang="en-US" sz="4400" dirty="0"/>
              <a:t> - </a:t>
            </a:r>
            <a:r>
              <a:rPr lang="en-US" altLang="en-US" sz="4400" dirty="0" err="1"/>
              <a:t>d</a:t>
            </a:r>
            <a:r>
              <a:rPr lang="en-US" altLang="en-US" sz="4400" baseline="-25000" dirty="0" err="1"/>
              <a:t>v</a:t>
            </a:r>
            <a:r>
              <a:rPr lang="en-US" altLang="en-US" sz="4400" dirty="0" err="1"/>
              <a:t>V</a:t>
            </a:r>
            <a:endParaRPr lang="en-US" altLang="en-US" sz="4400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105819" y="2971800"/>
            <a:ext cx="49323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9pPr>
          </a:lstStyle>
          <a:p>
            <a:r>
              <a:rPr lang="en-US" altLang="en-US" sz="4400"/>
              <a:t>let b</a:t>
            </a:r>
            <a:r>
              <a:rPr lang="en-US" altLang="en-US" sz="4400" baseline="-25000"/>
              <a:t>v</a:t>
            </a:r>
            <a:r>
              <a:rPr lang="en-US" altLang="en-US" sz="4400"/>
              <a:t> = b</a:t>
            </a:r>
            <a:r>
              <a:rPr lang="en-US" altLang="en-US" sz="4400" baseline="-25000"/>
              <a:t>max</a:t>
            </a:r>
            <a:r>
              <a:rPr lang="en-US" altLang="en-US" sz="4400"/>
              <a:t>(1 - V/K)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4197606"/>
            <a:ext cx="7924800" cy="1219200"/>
          </a:xfrm>
          <a:prstGeom prst="rect">
            <a:avLst/>
          </a:prstGeom>
          <a:noFill/>
          <a:ln w="57150">
            <a:solidFill>
              <a:srgbClr val="3D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5251" y="5600700"/>
            <a:ext cx="687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 Narrow" pitchFamily="34" charset="0"/>
              </a:rPr>
              <a:t>(prey logistic growth, no predators)</a:t>
            </a:r>
            <a:endParaRPr lang="en-US" sz="25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0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1752600"/>
            <a:ext cx="7620000" cy="4343400"/>
          </a:xfrm>
          <a:prstGeom prst="rect">
            <a:avLst/>
          </a:prstGeom>
          <a:solidFill>
            <a:srgbClr val="E0FFC1"/>
          </a:solidFill>
          <a:ln w="57150">
            <a:solidFill>
              <a:srgbClr val="3D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04808" y="1994336"/>
            <a:ext cx="7086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Log onto computers please</a:t>
            </a:r>
          </a:p>
          <a:p>
            <a:pPr algn="ctr"/>
            <a:endParaRPr lang="en-US" sz="3000" b="1" dirty="0">
              <a:latin typeface="Arial Narrow" pitchFamily="34" charset="0"/>
            </a:endParaRPr>
          </a:p>
          <a:p>
            <a:pPr algn="ctr"/>
            <a:r>
              <a:rPr lang="en-US" sz="3000" b="1" dirty="0" smtClean="0">
                <a:latin typeface="Arial Narrow" pitchFamily="34" charset="0"/>
              </a:rPr>
              <a:t>Download files from </a:t>
            </a:r>
            <a:r>
              <a:rPr lang="en-US" sz="3200" dirty="0" smtClean="0">
                <a:hlinkClick r:id="rId2"/>
              </a:rPr>
              <a:t>http://saraparrsyswerda.weebly.com/fw364-ecological-problem-solving.html</a:t>
            </a:r>
            <a:endParaRPr lang="en-US" sz="3000" b="1" dirty="0" smtClean="0">
              <a:latin typeface="Arial Narrow" pitchFamily="34" charset="0"/>
            </a:endParaRPr>
          </a:p>
          <a:p>
            <a:pPr algn="ctr"/>
            <a:endParaRPr lang="en-US" sz="3000" b="1" dirty="0">
              <a:latin typeface="Arial Narrow" pitchFamily="34" charset="0"/>
            </a:endParaRPr>
          </a:p>
          <a:p>
            <a:pPr algn="ctr"/>
            <a:r>
              <a:rPr lang="en-US" sz="3000" b="1" dirty="0" smtClean="0">
                <a:latin typeface="Arial Narrow" pitchFamily="34" charset="0"/>
              </a:rPr>
              <a:t>Start Stella 9</a:t>
            </a:r>
          </a:p>
          <a:p>
            <a:pPr algn="ctr"/>
            <a:r>
              <a:rPr lang="en-US" sz="2500" b="1" dirty="0" smtClean="0">
                <a:latin typeface="Arial Narrow" pitchFamily="34" charset="0"/>
              </a:rPr>
              <a:t>[Start, All Programs, Course Software, Stella 9]</a:t>
            </a:r>
            <a:endParaRPr lang="en-US" sz="2500" b="1" dirty="0"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668139" y="71604"/>
            <a:ext cx="1396966" cy="17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55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2004" y="103136"/>
            <a:ext cx="6873498" cy="55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Outline for Today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106" y="1019502"/>
            <a:ext cx="8686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Arial Narrow" pitchFamily="34" charset="0"/>
              </a:rPr>
              <a:t>Introduction</a:t>
            </a:r>
            <a:r>
              <a:rPr lang="en-US" sz="2200" b="1" dirty="0" smtClean="0">
                <a:latin typeface="Arial Narrow" pitchFamily="34" charset="0"/>
              </a:rPr>
              <a:t>: Modeling in Stella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Explanation of how to model in Stella – FOLLOW ALONG!!</a:t>
            </a:r>
          </a:p>
          <a:p>
            <a:pPr lvl="1"/>
            <a:endParaRPr lang="en-US" sz="500" b="1" dirty="0" smtClean="0">
              <a:latin typeface="Arial Narrow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Build models of increasing complexity up to model used in lab</a:t>
            </a:r>
          </a:p>
          <a:p>
            <a:pPr algn="ctr"/>
            <a:endParaRPr lang="en-US" sz="1500" b="1" dirty="0" smtClean="0">
              <a:latin typeface="Arial Narrow" pitchFamily="34" charset="0"/>
            </a:endParaRPr>
          </a:p>
          <a:p>
            <a:r>
              <a:rPr lang="en-US" sz="2200" b="1" u="sng" dirty="0" smtClean="0">
                <a:latin typeface="Arial Narrow" pitchFamily="34" charset="0"/>
              </a:rPr>
              <a:t>Lab 9</a:t>
            </a:r>
            <a:r>
              <a:rPr lang="en-US" sz="2200" b="1" dirty="0" smtClean="0">
                <a:latin typeface="Arial Narrow" pitchFamily="34" charset="0"/>
              </a:rPr>
              <a:t>: Predator-prey dynamic interactions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Solve predator-prey equations at equilibrium and determine how steady state abundances change with prey carrying capacity (Excel)</a:t>
            </a:r>
          </a:p>
          <a:p>
            <a:pPr lvl="1"/>
            <a:endParaRPr lang="en-US" sz="500" b="1" dirty="0" smtClean="0">
              <a:latin typeface="Arial Narrow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b="1" dirty="0" smtClean="0">
                <a:latin typeface="Arial Narrow" pitchFamily="34" charset="0"/>
              </a:rPr>
              <a:t>Investigate dynamic interactions of predators and prey (Stella)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62200" y="4443066"/>
            <a:ext cx="2906458" cy="182999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53303" y="4975140"/>
            <a:ext cx="2145515" cy="150186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5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62600" y="4637694"/>
            <a:ext cx="3158492" cy="1066800"/>
          </a:xfrm>
          <a:prstGeom prst="rect">
            <a:avLst/>
          </a:prstGeom>
          <a:solidFill>
            <a:schemeClr val="bg1"/>
          </a:solidFill>
          <a:ln w="28575">
            <a:solidFill>
              <a:srgbClr val="3D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35251" y="103136"/>
            <a:ext cx="6873498" cy="55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Modeling in Stella</a:t>
            </a:r>
            <a:endParaRPr lang="en-US" sz="3000" b="1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20611"/>
            <a:ext cx="8382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endParaRPr lang="en-US" sz="2500" b="1" dirty="0" smtClean="0">
              <a:latin typeface="Arial Narrow" pitchFamily="34" charset="0"/>
            </a:endParaRPr>
          </a:p>
          <a:p>
            <a:pPr marL="0" lvl="1"/>
            <a:r>
              <a:rPr lang="en-US" sz="2500" b="1" dirty="0" smtClean="0">
                <a:latin typeface="Arial Narrow" pitchFamily="34" charset="0"/>
              </a:rPr>
              <a:t>Stella</a:t>
            </a:r>
            <a:r>
              <a:rPr lang="en-US" sz="2500" b="1" dirty="0" smtClean="0">
                <a:latin typeface="Arial Narrow" pitchFamily="34" charset="0"/>
              </a:rPr>
              <a:t>: </a:t>
            </a:r>
            <a:r>
              <a:rPr lang="en-US" sz="2500" b="1" u="sng" dirty="0" smtClean="0">
                <a:latin typeface="Arial Narrow" pitchFamily="34" charset="0"/>
              </a:rPr>
              <a:t>Systems</a:t>
            </a:r>
            <a:r>
              <a:rPr lang="en-US" sz="2500" b="1" dirty="0" smtClean="0">
                <a:latin typeface="Arial Narrow" pitchFamily="34" charset="0"/>
              </a:rPr>
              <a:t> approach to </a:t>
            </a:r>
            <a:r>
              <a:rPr lang="en-US" sz="2500" b="1" dirty="0" smtClean="0">
                <a:latin typeface="Arial Narrow" pitchFamily="34" charset="0"/>
              </a:rPr>
              <a:t>modeling</a:t>
            </a:r>
            <a:endParaRPr lang="en-US" sz="2500" b="1" dirty="0" smtClean="0">
              <a:latin typeface="Arial Narrow" pitchFamily="34" charset="0"/>
              <a:sym typeface="Wingdings" pitchFamily="2" charset="2"/>
            </a:endParaRPr>
          </a:p>
          <a:p>
            <a:pPr marL="0" lvl="1"/>
            <a:r>
              <a:rPr lang="en-US" sz="2500" b="1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en-US" sz="2500" b="1" dirty="0" smtClean="0">
                <a:latin typeface="Arial Narrow" pitchFamily="34" charset="0"/>
                <a:sym typeface="Wingdings" pitchFamily="2" charset="2"/>
              </a:rPr>
              <a:t> In Stella, we build the models ourselves (from scratch)</a:t>
            </a:r>
          </a:p>
          <a:p>
            <a:pPr marL="0" lvl="1"/>
            <a:r>
              <a:rPr lang="en-US" sz="2500" b="1" dirty="0">
                <a:latin typeface="Arial Narrow" pitchFamily="34" charset="0"/>
                <a:sym typeface="Wingdings" pitchFamily="2" charset="2"/>
              </a:rPr>
              <a:t>	</a:t>
            </a:r>
            <a:r>
              <a:rPr lang="en-US" sz="2500" b="1" dirty="0" smtClean="0">
                <a:latin typeface="Arial Narrow" pitchFamily="34" charset="0"/>
                <a:sym typeface="Wingdings" pitchFamily="2" charset="2"/>
              </a:rPr>
              <a:t> Stella </a:t>
            </a:r>
            <a:r>
              <a:rPr lang="en-US" sz="2500" b="1" dirty="0" smtClean="0">
                <a:latin typeface="Arial Narrow" pitchFamily="34" charset="0"/>
                <a:sym typeface="Wingdings" pitchFamily="2" charset="2"/>
              </a:rPr>
              <a:t>is powerful software, </a:t>
            </a:r>
            <a:r>
              <a:rPr lang="en-US" sz="2500" b="1" dirty="0" smtClean="0">
                <a:latin typeface="Arial Narrow" pitchFamily="34" charset="0"/>
                <a:sym typeface="Wingdings" pitchFamily="2" charset="2"/>
              </a:rPr>
              <a:t>but has a </a:t>
            </a:r>
            <a:r>
              <a:rPr lang="en-US" sz="2500" b="1" dirty="0" smtClean="0">
                <a:latin typeface="Arial Narrow" pitchFamily="34" charset="0"/>
                <a:sym typeface="Wingdings" pitchFamily="2" charset="2"/>
              </a:rPr>
              <a:t>steep </a:t>
            </a:r>
            <a:r>
              <a:rPr lang="en-US" sz="2500" b="1" dirty="0" smtClean="0">
                <a:latin typeface="Arial Narrow" pitchFamily="34" charset="0"/>
                <a:sym typeface="Wingdings" pitchFamily="2" charset="2"/>
              </a:rPr>
              <a:t>	  </a:t>
            </a:r>
            <a:r>
              <a:rPr lang="en-US" sz="2500" b="1" dirty="0" smtClean="0">
                <a:latin typeface="Arial Narrow" pitchFamily="34" charset="0"/>
                <a:sym typeface="Wingdings" pitchFamily="2" charset="2"/>
              </a:rPr>
              <a:t>		learning </a:t>
            </a:r>
            <a:r>
              <a:rPr lang="en-US" sz="2500" b="1" dirty="0" smtClean="0">
                <a:latin typeface="Arial Narrow" pitchFamily="34" charset="0"/>
                <a:sym typeface="Wingdings" pitchFamily="2" charset="2"/>
              </a:rPr>
              <a:t>curve</a:t>
            </a:r>
            <a:endParaRPr lang="en-US" sz="1500" b="1" dirty="0">
              <a:latin typeface="Arial Narrow" pitchFamily="34" charset="0"/>
            </a:endParaRPr>
          </a:p>
          <a:p>
            <a:pPr marL="0" lvl="1"/>
            <a:endParaRPr lang="en-US" sz="1500" b="1" dirty="0" smtClean="0">
              <a:latin typeface="Arial Narrow" pitchFamily="34" charset="0"/>
            </a:endParaRPr>
          </a:p>
          <a:p>
            <a:pPr marL="0" lvl="1"/>
            <a:r>
              <a:rPr lang="en-US" sz="2500" b="1" dirty="0" smtClean="0">
                <a:latin typeface="Arial Narrow" pitchFamily="34" charset="0"/>
              </a:rPr>
              <a:t>Stella Process: Create visual models – make box &amp; arrow</a:t>
            </a:r>
          </a:p>
          <a:p>
            <a:pPr marL="0" lvl="1"/>
            <a:r>
              <a:rPr lang="en-US" sz="2500" b="1" dirty="0">
                <a:latin typeface="Arial Narrow" pitchFamily="34" charset="0"/>
              </a:rPr>
              <a:t>	</a:t>
            </a:r>
            <a:r>
              <a:rPr lang="en-US" sz="2500" b="1" dirty="0" smtClean="0">
                <a:latin typeface="Arial Narrow" pitchFamily="34" charset="0"/>
              </a:rPr>
              <a:t>	 (stock &amp; flow) diagram of </a:t>
            </a:r>
            <a:r>
              <a:rPr lang="en-US" sz="2500" b="1" dirty="0">
                <a:latin typeface="Arial Narrow" pitchFamily="34" charset="0"/>
              </a:rPr>
              <a:t>the </a:t>
            </a:r>
            <a:r>
              <a:rPr lang="en-US" sz="2500" b="1" dirty="0" smtClean="0">
                <a:latin typeface="Arial Narrow" pitchFamily="34" charset="0"/>
              </a:rPr>
              <a:t>model: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53644" y="4051480"/>
            <a:ext cx="4152900" cy="2501720"/>
            <a:chOff x="2495550" y="4051480"/>
            <a:chExt cx="4152900" cy="2501720"/>
          </a:xfrm>
        </p:grpSpPr>
        <p:sp>
          <p:nvSpPr>
            <p:cNvPr id="8" name="Rectangle 7"/>
            <p:cNvSpPr/>
            <p:nvPr/>
          </p:nvSpPr>
          <p:spPr>
            <a:xfrm>
              <a:off x="2495550" y="4051480"/>
              <a:ext cx="4152900" cy="25017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D5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/>
            <p:nvPr/>
          </p:nvPicPr>
          <p:blipFill rotWithShape="1">
            <a:blip r:embed="rId2" cstate="print"/>
            <a:srcRect l="11221" t="17612" r="66910" b="65227"/>
            <a:stretch/>
          </p:blipFill>
          <p:spPr bwMode="auto">
            <a:xfrm>
              <a:off x="2590800" y="4123914"/>
              <a:ext cx="3962400" cy="2356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652787" y="4908332"/>
            <a:ext cx="29867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9pPr>
          </a:lstStyle>
          <a:p>
            <a:r>
              <a:rPr lang="en-US" altLang="en-US" sz="3000" dirty="0" err="1"/>
              <a:t>dV</a:t>
            </a:r>
            <a:r>
              <a:rPr lang="en-US" altLang="en-US" sz="3000" dirty="0"/>
              <a:t>/</a:t>
            </a:r>
            <a:r>
              <a:rPr lang="en-US" altLang="en-US" sz="3000" dirty="0" err="1"/>
              <a:t>dt</a:t>
            </a:r>
            <a:r>
              <a:rPr lang="en-US" altLang="en-US" sz="3000" dirty="0"/>
              <a:t> = </a:t>
            </a:r>
            <a:r>
              <a:rPr lang="en-US" altLang="en-US" sz="3000" dirty="0" err="1"/>
              <a:t>b</a:t>
            </a:r>
            <a:r>
              <a:rPr lang="en-US" altLang="en-US" sz="3000" baseline="-25000" dirty="0" err="1"/>
              <a:t>v</a:t>
            </a:r>
            <a:r>
              <a:rPr lang="en-US" altLang="en-US" sz="3000" dirty="0" err="1"/>
              <a:t>V</a:t>
            </a:r>
            <a:r>
              <a:rPr lang="en-US" altLang="en-US" sz="3000" dirty="0"/>
              <a:t> - </a:t>
            </a:r>
            <a:r>
              <a:rPr lang="en-US" altLang="en-US" sz="3000" dirty="0" err="1"/>
              <a:t>d</a:t>
            </a:r>
            <a:r>
              <a:rPr lang="en-US" altLang="en-US" sz="3000" baseline="-25000" dirty="0" err="1"/>
              <a:t>v</a:t>
            </a:r>
            <a:r>
              <a:rPr lang="en-US" altLang="en-US" sz="3000" dirty="0" err="1"/>
              <a:t>V</a:t>
            </a:r>
            <a:endParaRPr lang="en-US" altLang="en-US" sz="3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844566" y="4402306"/>
            <a:ext cx="5851634" cy="1176059"/>
            <a:chOff x="1844566" y="4402306"/>
            <a:chExt cx="5851634" cy="1176059"/>
          </a:xfrm>
        </p:grpSpPr>
        <p:sp>
          <p:nvSpPr>
            <p:cNvPr id="18" name="Rounded Rectangle 17"/>
            <p:cNvSpPr/>
            <p:nvPr/>
          </p:nvSpPr>
          <p:spPr>
            <a:xfrm>
              <a:off x="6934200" y="4816366"/>
              <a:ext cx="762000" cy="761999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844566" y="4402306"/>
              <a:ext cx="884706" cy="763527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67000" y="4123914"/>
            <a:ext cx="5699234" cy="1047180"/>
            <a:chOff x="2667000" y="4123914"/>
            <a:chExt cx="5699234" cy="1047180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096000" y="4419600"/>
              <a:ext cx="0" cy="48873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467600" y="4419600"/>
              <a:ext cx="0" cy="48873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8366234" y="4419600"/>
              <a:ext cx="0" cy="48873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2667000" y="4123914"/>
              <a:ext cx="982194" cy="104718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11094" y="4403834"/>
            <a:ext cx="4967974" cy="1174531"/>
            <a:chOff x="3611094" y="4403834"/>
            <a:chExt cx="4967974" cy="1174531"/>
          </a:xfrm>
        </p:grpSpPr>
        <p:sp>
          <p:nvSpPr>
            <p:cNvPr id="21" name="Rounded Rectangle 20"/>
            <p:cNvSpPr/>
            <p:nvPr/>
          </p:nvSpPr>
          <p:spPr>
            <a:xfrm>
              <a:off x="7817068" y="4816366"/>
              <a:ext cx="762000" cy="761999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611094" y="4403834"/>
              <a:ext cx="884706" cy="763527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70680" y="4419600"/>
            <a:ext cx="5760656" cy="1927418"/>
            <a:chOff x="1370680" y="4419600"/>
            <a:chExt cx="5760656" cy="1927418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7131336" y="4419600"/>
              <a:ext cx="0" cy="488732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1370680" y="5583491"/>
              <a:ext cx="1112387" cy="763527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84664" y="4419600"/>
            <a:ext cx="4316336" cy="1998493"/>
            <a:chOff x="3684664" y="4419600"/>
            <a:chExt cx="4316336" cy="1998493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8001000" y="4419600"/>
              <a:ext cx="0" cy="488732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3684664" y="5654566"/>
              <a:ext cx="1087034" cy="763527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5394434" y="5775434"/>
            <a:ext cx="352004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300" b="1" dirty="0" smtClean="0">
                <a:latin typeface="Arial Narrow" pitchFamily="34" charset="0"/>
              </a:rPr>
              <a:t>Exponential growth of prey</a:t>
            </a:r>
            <a:endParaRPr lang="en-US" sz="23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89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69732"/>
            <a:ext cx="8153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500" b="1" dirty="0" smtClean="0">
                <a:latin typeface="Arial Narrow" pitchFamily="34" charset="0"/>
              </a:rPr>
              <a:t>Then add equations and parameters (constants) that</a:t>
            </a:r>
          </a:p>
          <a:p>
            <a:pPr marL="0" lvl="1"/>
            <a:r>
              <a:rPr lang="en-US" sz="2500" b="1" dirty="0" smtClean="0">
                <a:latin typeface="Arial Narrow" pitchFamily="34" charset="0"/>
              </a:rPr>
              <a:t>specify </a:t>
            </a:r>
            <a:r>
              <a:rPr lang="en-US" sz="2500" b="1" dirty="0">
                <a:latin typeface="Arial Narrow" pitchFamily="34" charset="0"/>
              </a:rPr>
              <a:t>the </a:t>
            </a:r>
            <a:r>
              <a:rPr lang="en-US" sz="2500" b="1" dirty="0" smtClean="0">
                <a:latin typeface="Arial Narrow" pitchFamily="34" charset="0"/>
              </a:rPr>
              <a:t>model:</a:t>
            </a:r>
            <a:endParaRPr lang="en-US" sz="2500" b="1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5251" y="103136"/>
            <a:ext cx="6873498" cy="55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Modeling in Stella</a:t>
            </a:r>
            <a:endParaRPr lang="en-US" sz="3000" b="1" dirty="0">
              <a:latin typeface="Arial Narrow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38400" y="1946970"/>
            <a:ext cx="4152900" cy="2501720"/>
            <a:chOff x="2495550" y="4051480"/>
            <a:chExt cx="4152900" cy="2501720"/>
          </a:xfrm>
        </p:grpSpPr>
        <p:sp>
          <p:nvSpPr>
            <p:cNvPr id="11" name="Rectangle 10"/>
            <p:cNvSpPr/>
            <p:nvPr/>
          </p:nvSpPr>
          <p:spPr>
            <a:xfrm>
              <a:off x="2495550" y="4051480"/>
              <a:ext cx="4152900" cy="25017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D5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/>
            <p:nvPr/>
          </p:nvPicPr>
          <p:blipFill rotWithShape="1">
            <a:blip r:embed="rId2" cstate="print"/>
            <a:srcRect l="11221" t="17612" r="66910" b="65227"/>
            <a:stretch/>
          </p:blipFill>
          <p:spPr bwMode="auto">
            <a:xfrm>
              <a:off x="2590800" y="4123914"/>
              <a:ext cx="3962400" cy="2356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2580948" y="3470970"/>
            <a:ext cx="1278978" cy="2299136"/>
            <a:chOff x="2580948" y="3492064"/>
            <a:chExt cx="1278978" cy="2299136"/>
          </a:xfrm>
        </p:grpSpPr>
        <p:cxnSp>
          <p:nvCxnSpPr>
            <p:cNvPr id="14" name="Straight Arrow Connector 13"/>
            <p:cNvCxnSpPr>
              <a:stCxn id="16" idx="4"/>
            </p:cNvCxnSpPr>
            <p:nvPr/>
          </p:nvCxnSpPr>
          <p:spPr>
            <a:xfrm>
              <a:off x="3220437" y="4339772"/>
              <a:ext cx="0" cy="1451428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580948" y="3492064"/>
              <a:ext cx="1278978" cy="847708"/>
            </a:xfrm>
            <a:prstGeom prst="ellips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558364" y="4666596"/>
            <a:ext cx="8343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500" b="1" dirty="0" smtClean="0">
                <a:latin typeface="Arial Narrow" pitchFamily="34" charset="0"/>
              </a:rPr>
              <a:t>In the Prey births inflow, can specify equation for births:</a:t>
            </a:r>
            <a:endParaRPr lang="en-US" sz="2500" b="1" dirty="0">
              <a:latin typeface="Arial Narrow" pitchFamily="34" charset="0"/>
            </a:endParaRPr>
          </a:p>
          <a:p>
            <a:pPr marL="0" lvl="1"/>
            <a:r>
              <a:rPr lang="en-US" sz="2500" b="1" dirty="0" smtClean="0">
                <a:latin typeface="Arial Narrow" pitchFamily="34" charset="0"/>
              </a:rPr>
              <a:t>= Prey birth rate * Prey stock     i.e., = </a:t>
            </a:r>
            <a:r>
              <a:rPr lang="en-US" sz="2500" b="1" dirty="0" err="1" smtClean="0">
                <a:latin typeface="Arial Narrow" pitchFamily="34" charset="0"/>
              </a:rPr>
              <a:t>b</a:t>
            </a:r>
            <a:r>
              <a:rPr lang="en-US" sz="2500" b="1" baseline="-25000" dirty="0" err="1" smtClean="0">
                <a:latin typeface="Arial Narrow" pitchFamily="34" charset="0"/>
              </a:rPr>
              <a:t>v</a:t>
            </a:r>
            <a:r>
              <a:rPr lang="en-US" sz="2500" b="1" dirty="0" smtClean="0">
                <a:latin typeface="Arial Narrow" pitchFamily="34" charset="0"/>
              </a:rPr>
              <a:t>*V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0550" y="5665004"/>
            <a:ext cx="8343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500" b="1" dirty="0" smtClean="0">
                <a:latin typeface="Arial Narrow" pitchFamily="34" charset="0"/>
              </a:rPr>
              <a:t>For prey birth rate, can specify constant prey birth rate (</a:t>
            </a:r>
            <a:r>
              <a:rPr lang="en-US" sz="2500" b="1" dirty="0" err="1" smtClean="0">
                <a:latin typeface="Arial Narrow" pitchFamily="34" charset="0"/>
              </a:rPr>
              <a:t>b</a:t>
            </a:r>
            <a:r>
              <a:rPr lang="en-US" sz="2500" b="1" baseline="-25000" dirty="0" err="1" smtClean="0">
                <a:latin typeface="Arial Narrow" pitchFamily="34" charset="0"/>
              </a:rPr>
              <a:t>v</a:t>
            </a:r>
            <a:r>
              <a:rPr lang="en-US" sz="2500" b="1" dirty="0" smtClean="0">
                <a:latin typeface="Arial Narrow" pitchFamily="34" charset="0"/>
              </a:rPr>
              <a:t>)</a:t>
            </a:r>
          </a:p>
          <a:p>
            <a:pPr marL="0" lvl="1"/>
            <a:r>
              <a:rPr lang="en-US" sz="2500" b="1" dirty="0" smtClean="0">
                <a:latin typeface="Arial Narrow" pitchFamily="34" charset="0"/>
              </a:rPr>
              <a:t>In next model, we’ll build in a function ( </a:t>
            </a:r>
            <a:r>
              <a:rPr lang="en-US" sz="2500" b="1" dirty="0" err="1" smtClean="0">
                <a:latin typeface="Arial Narrow" pitchFamily="34" charset="0"/>
              </a:rPr>
              <a:t>b</a:t>
            </a:r>
            <a:r>
              <a:rPr lang="en-US" sz="2500" b="1" baseline="-25000" dirty="0" err="1" smtClean="0">
                <a:latin typeface="Arial Narrow" pitchFamily="34" charset="0"/>
              </a:rPr>
              <a:t>v</a:t>
            </a:r>
            <a:r>
              <a:rPr lang="en-US" sz="2500" b="1" dirty="0" smtClean="0">
                <a:latin typeface="Arial Narrow" pitchFamily="34" charset="0"/>
              </a:rPr>
              <a:t> = </a:t>
            </a:r>
            <a:r>
              <a:rPr lang="en-US" sz="2500" b="1" dirty="0" err="1" smtClean="0">
                <a:latin typeface="Arial Narrow" pitchFamily="34" charset="0"/>
              </a:rPr>
              <a:t>b</a:t>
            </a:r>
            <a:r>
              <a:rPr lang="en-US" sz="2500" b="1" baseline="-25000" dirty="0" err="1" smtClean="0">
                <a:latin typeface="Arial Narrow" pitchFamily="34" charset="0"/>
              </a:rPr>
              <a:t>max</a:t>
            </a:r>
            <a:r>
              <a:rPr lang="en-US" sz="2500" b="1" dirty="0" smtClean="0">
                <a:latin typeface="Arial Narrow" pitchFamily="34" charset="0"/>
              </a:rPr>
              <a:t> (1 – V/K) )</a:t>
            </a:r>
            <a:endParaRPr lang="en-US" sz="2500" b="1" dirty="0"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940268" y="2212280"/>
            <a:ext cx="1278978" cy="2391252"/>
            <a:chOff x="2580948" y="3429000"/>
            <a:chExt cx="1278978" cy="2391252"/>
          </a:xfrm>
        </p:grpSpPr>
        <p:cxnSp>
          <p:nvCxnSpPr>
            <p:cNvPr id="17" name="Straight Arrow Connector 16"/>
            <p:cNvCxnSpPr>
              <a:stCxn id="18" idx="4"/>
            </p:cNvCxnSpPr>
            <p:nvPr/>
          </p:nvCxnSpPr>
          <p:spPr>
            <a:xfrm>
              <a:off x="3220437" y="4276708"/>
              <a:ext cx="0" cy="154354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580948" y="3429000"/>
              <a:ext cx="1278978" cy="847708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724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40993"/>
            <a:ext cx="81534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500" b="1" dirty="0" smtClean="0">
                <a:latin typeface="Arial Narrow" pitchFamily="34" charset="0"/>
              </a:rPr>
              <a:t>In-class activity:</a:t>
            </a:r>
          </a:p>
          <a:p>
            <a:pPr marL="0" lvl="1"/>
            <a:r>
              <a:rPr lang="en-US" sz="2500" b="1" dirty="0" smtClean="0">
                <a:latin typeface="Arial Narrow" pitchFamily="34" charset="0"/>
              </a:rPr>
              <a:t>Build a series of models</a:t>
            </a:r>
            <a:r>
              <a:rPr lang="en-US" sz="2500" b="1" dirty="0">
                <a:latin typeface="Arial Narrow" pitchFamily="34" charset="0"/>
              </a:rPr>
              <a:t> </a:t>
            </a:r>
            <a:r>
              <a:rPr lang="en-US" sz="2500" b="1" dirty="0" smtClean="0">
                <a:latin typeface="Arial Narrow" pitchFamily="34" charset="0"/>
              </a:rPr>
              <a:t>one step at a time</a:t>
            </a:r>
          </a:p>
          <a:p>
            <a:pPr marL="0" lvl="1"/>
            <a:endParaRPr lang="en-US" sz="2500" b="1" dirty="0">
              <a:latin typeface="Arial Narrow" pitchFamily="34" charset="0"/>
            </a:endParaRPr>
          </a:p>
          <a:p>
            <a:pPr marL="0" lvl="1"/>
            <a:r>
              <a:rPr lang="en-US" sz="2500" b="1" u="sng" dirty="0" smtClean="0">
                <a:latin typeface="Arial Narrow" pitchFamily="34" charset="0"/>
              </a:rPr>
              <a:t>Goal</a:t>
            </a:r>
            <a:r>
              <a:rPr lang="en-US" sz="2500" b="1" dirty="0" smtClean="0">
                <a:latin typeface="Arial Narrow" pitchFamily="34" charset="0"/>
              </a:rPr>
              <a:t>: build a model of coupled predator-prey interaction, with:</a:t>
            </a:r>
          </a:p>
          <a:p>
            <a:pPr marL="0" lvl="1"/>
            <a:r>
              <a:rPr lang="en-US" sz="2500" b="1" dirty="0" smtClean="0">
                <a:latin typeface="Arial Narrow" pitchFamily="34" charset="0"/>
              </a:rPr>
              <a:t>          </a:t>
            </a:r>
            <a:r>
              <a:rPr lang="en-US" sz="2500" b="1" u="sng" dirty="0" smtClean="0">
                <a:latin typeface="Arial Narrow" pitchFamily="34" charset="0"/>
              </a:rPr>
              <a:t>scramble</a:t>
            </a:r>
            <a:r>
              <a:rPr lang="en-US" sz="2500" b="1" dirty="0" smtClean="0">
                <a:latin typeface="Arial Narrow" pitchFamily="34" charset="0"/>
              </a:rPr>
              <a:t> density dependence of prey</a:t>
            </a:r>
          </a:p>
          <a:p>
            <a:pPr marL="0" lvl="1"/>
            <a:r>
              <a:rPr lang="en-US" sz="2500" b="1" dirty="0" smtClean="0">
                <a:latin typeface="Arial Narrow" pitchFamily="34" charset="0"/>
              </a:rPr>
              <a:t>          </a:t>
            </a:r>
            <a:r>
              <a:rPr lang="en-US" sz="2500" b="1" u="sng" dirty="0" smtClean="0">
                <a:latin typeface="Arial Narrow" pitchFamily="34" charset="0"/>
              </a:rPr>
              <a:t>contest</a:t>
            </a:r>
            <a:r>
              <a:rPr lang="en-US" sz="2500" b="1" dirty="0" smtClean="0">
                <a:latin typeface="Arial Narrow" pitchFamily="34" charset="0"/>
              </a:rPr>
              <a:t> density dependence of predators</a:t>
            </a:r>
          </a:p>
          <a:p>
            <a:pPr marL="0" lvl="1"/>
            <a:r>
              <a:rPr lang="en-US" sz="2500" b="1" dirty="0" smtClean="0">
                <a:latin typeface="Arial Narrow" pitchFamily="34" charset="0"/>
              </a:rPr>
              <a:t>          </a:t>
            </a:r>
            <a:r>
              <a:rPr lang="en-US" sz="2500" b="1" dirty="0" smtClean="0">
                <a:latin typeface="Arial Narrow" pitchFamily="34" charset="0"/>
                <a:sym typeface="Wingdings" pitchFamily="2" charset="2"/>
              </a:rPr>
              <a:t> This will be the model you use for Lab 9</a:t>
            </a:r>
            <a:endParaRPr lang="en-US" sz="2500" b="1" dirty="0" smtClean="0">
              <a:latin typeface="Arial Narrow" pitchFamily="34" charset="0"/>
            </a:endParaRPr>
          </a:p>
          <a:p>
            <a:pPr marL="0" lvl="1"/>
            <a:endParaRPr lang="en-US" sz="2500" b="1" dirty="0">
              <a:latin typeface="Arial Narrow" pitchFamily="34" charset="0"/>
            </a:endParaRPr>
          </a:p>
          <a:p>
            <a:pPr marL="0" lvl="1"/>
            <a:r>
              <a:rPr lang="en-US" sz="2500" b="1" dirty="0" smtClean="0">
                <a:latin typeface="Arial Narrow" pitchFamily="34" charset="0"/>
              </a:rPr>
              <a:t>All models will be deterministic</a:t>
            </a:r>
          </a:p>
          <a:p>
            <a:pPr marL="0" lvl="1"/>
            <a:endParaRPr lang="en-US" sz="2500" b="1" dirty="0" smtClean="0">
              <a:latin typeface="Arial Narrow" pitchFamily="34" charset="0"/>
            </a:endParaRPr>
          </a:p>
          <a:p>
            <a:pPr marL="0" lvl="1"/>
            <a:r>
              <a:rPr lang="en-US" sz="2500" b="1" dirty="0" smtClean="0">
                <a:latin typeface="Arial Narrow" pitchFamily="34" charset="0"/>
              </a:rPr>
              <a:t>Be sure to save each model as we go (save to P-drive)</a:t>
            </a:r>
            <a:endParaRPr lang="en-US" sz="2500" b="1" dirty="0">
              <a:latin typeface="Arial Narrow" pitchFamily="34" charset="0"/>
            </a:endParaRPr>
          </a:p>
          <a:p>
            <a:pPr marL="0" lvl="1"/>
            <a:endParaRPr lang="en-US" sz="2500" b="1" dirty="0" smtClean="0">
              <a:latin typeface="Arial Narrow" pitchFamily="34" charset="0"/>
            </a:endParaRPr>
          </a:p>
          <a:p>
            <a:pPr marL="0" lvl="1"/>
            <a:r>
              <a:rPr lang="en-US" sz="2500" b="1" dirty="0" smtClean="0">
                <a:latin typeface="Arial Narrow" pitchFamily="34" charset="0"/>
              </a:rPr>
              <a:t>Progression of models will be as follows…</a:t>
            </a:r>
            <a:endParaRPr lang="en-US" sz="2500" b="1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5251" y="103136"/>
            <a:ext cx="6873498" cy="55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Narrow" pitchFamily="34" charset="0"/>
              </a:rPr>
              <a:t>In-Class Exercise</a:t>
            </a:r>
            <a:endParaRPr lang="en-US" sz="3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0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59013" y="2590800"/>
            <a:ext cx="46259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9pPr>
          </a:lstStyle>
          <a:p>
            <a:r>
              <a:rPr lang="en-US" altLang="en-US" sz="4800" dirty="0" err="1"/>
              <a:t>dV</a:t>
            </a:r>
            <a:r>
              <a:rPr lang="en-US" altLang="en-US" sz="4800" dirty="0"/>
              <a:t>/</a:t>
            </a:r>
            <a:r>
              <a:rPr lang="en-US" altLang="en-US" sz="4800" dirty="0" err="1"/>
              <a:t>dt</a:t>
            </a:r>
            <a:r>
              <a:rPr lang="en-US" altLang="en-US" sz="4800" dirty="0"/>
              <a:t> = </a:t>
            </a:r>
            <a:r>
              <a:rPr lang="en-US" altLang="en-US" sz="4800" dirty="0" err="1"/>
              <a:t>b</a:t>
            </a:r>
            <a:r>
              <a:rPr lang="en-US" altLang="en-US" sz="4800" baseline="-25000" dirty="0" err="1"/>
              <a:t>v</a:t>
            </a:r>
            <a:r>
              <a:rPr lang="en-US" altLang="en-US" sz="4800" dirty="0" err="1"/>
              <a:t>V</a:t>
            </a:r>
            <a:r>
              <a:rPr lang="en-US" altLang="en-US" sz="4800" dirty="0"/>
              <a:t> - </a:t>
            </a:r>
            <a:r>
              <a:rPr lang="en-US" altLang="en-US" sz="4800" dirty="0" err="1"/>
              <a:t>d</a:t>
            </a:r>
            <a:r>
              <a:rPr lang="en-US" altLang="en-US" sz="4800" baseline="-25000" dirty="0" err="1"/>
              <a:t>v</a:t>
            </a:r>
            <a:r>
              <a:rPr lang="en-US" altLang="en-US" sz="4800" dirty="0" err="1"/>
              <a:t>V</a:t>
            </a:r>
            <a:endParaRPr lang="en-US" alt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135251" y="3414712"/>
            <a:ext cx="687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 Narrow" pitchFamily="34" charset="0"/>
              </a:rPr>
              <a:t>(prey exponential growth, no predators)</a:t>
            </a:r>
            <a:endParaRPr lang="en-US" sz="25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5251" y="914400"/>
            <a:ext cx="68734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latin typeface="Arial Narrow" pitchFamily="34" charset="0"/>
              </a:rPr>
              <a:t>PredModel1</a:t>
            </a:r>
            <a:endParaRPr lang="en-US" sz="5000" b="1" u="sng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7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5251" y="914400"/>
            <a:ext cx="68734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latin typeface="Arial Narrow" pitchFamily="34" charset="0"/>
              </a:rPr>
              <a:t>PredModel2</a:t>
            </a:r>
            <a:endParaRPr lang="en-US" sz="5000" b="1" u="sng" dirty="0">
              <a:latin typeface="Arial Narrow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158900" y="2590800"/>
            <a:ext cx="6778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9pPr>
          </a:lstStyle>
          <a:p>
            <a:r>
              <a:rPr lang="en-US" altLang="en-US" sz="4400" dirty="0" err="1"/>
              <a:t>dV</a:t>
            </a:r>
            <a:r>
              <a:rPr lang="en-US" altLang="en-US" sz="4400" dirty="0"/>
              <a:t>/</a:t>
            </a:r>
            <a:r>
              <a:rPr lang="en-US" altLang="en-US" sz="4400" dirty="0" err="1"/>
              <a:t>dt</a:t>
            </a:r>
            <a:r>
              <a:rPr lang="en-US" altLang="en-US" sz="4400" dirty="0"/>
              <a:t> = </a:t>
            </a:r>
            <a:r>
              <a:rPr lang="en-US" altLang="en-US" sz="4400" dirty="0" err="1"/>
              <a:t>b</a:t>
            </a:r>
            <a:r>
              <a:rPr lang="en-US" altLang="en-US" sz="4400" baseline="-25000" dirty="0" err="1"/>
              <a:t>max</a:t>
            </a:r>
            <a:r>
              <a:rPr lang="en-US" altLang="en-US" sz="4400" dirty="0"/>
              <a:t>(1 - V/K)V - </a:t>
            </a:r>
            <a:r>
              <a:rPr lang="en-US" altLang="en-US" sz="4400" dirty="0" err="1"/>
              <a:t>d</a:t>
            </a:r>
            <a:r>
              <a:rPr lang="en-US" altLang="en-US" sz="4400" baseline="-25000" dirty="0" err="1"/>
              <a:t>v</a:t>
            </a:r>
            <a:r>
              <a:rPr lang="en-US" altLang="en-US" sz="4400" dirty="0" err="1"/>
              <a:t>V</a:t>
            </a:r>
            <a:endParaRPr lang="en-US" alt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581400"/>
            <a:ext cx="76801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 Narrow" pitchFamily="34" charset="0"/>
              </a:rPr>
              <a:t>(prey logistic growth / density dependence, no predators)</a:t>
            </a:r>
            <a:endParaRPr lang="en-US" sz="25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5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5251" y="914400"/>
            <a:ext cx="68734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latin typeface="Arial Narrow" pitchFamily="34" charset="0"/>
              </a:rPr>
              <a:t>PredModel3</a:t>
            </a:r>
            <a:endParaRPr lang="en-US" sz="5000" b="1" u="sng" dirty="0">
              <a:latin typeface="Arial Narrow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50950" y="2482850"/>
            <a:ext cx="6642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9pPr>
          </a:lstStyle>
          <a:p>
            <a:r>
              <a:rPr lang="en-US" altLang="en-US" sz="3600" dirty="0" err="1"/>
              <a:t>dV</a:t>
            </a:r>
            <a:r>
              <a:rPr lang="en-US" altLang="en-US" sz="3600" dirty="0"/>
              <a:t>/</a:t>
            </a:r>
            <a:r>
              <a:rPr lang="en-US" altLang="en-US" sz="3600" dirty="0" err="1"/>
              <a:t>dt</a:t>
            </a:r>
            <a:r>
              <a:rPr lang="en-US" altLang="en-US" sz="3600" dirty="0"/>
              <a:t> = </a:t>
            </a:r>
            <a:r>
              <a:rPr lang="en-US" altLang="en-US" sz="3600" dirty="0" err="1"/>
              <a:t>b</a:t>
            </a:r>
            <a:r>
              <a:rPr lang="en-US" altLang="en-US" sz="3600" baseline="-25000" dirty="0" err="1"/>
              <a:t>max</a:t>
            </a:r>
            <a:r>
              <a:rPr lang="en-US" altLang="en-US" sz="3600" dirty="0"/>
              <a:t>(1 - V/K)V - </a:t>
            </a:r>
            <a:r>
              <a:rPr lang="en-US" altLang="en-US" sz="3600" dirty="0" err="1"/>
              <a:t>d</a:t>
            </a:r>
            <a:r>
              <a:rPr lang="en-US" altLang="en-US" sz="3600" baseline="-25000" dirty="0" err="1"/>
              <a:t>v</a:t>
            </a:r>
            <a:r>
              <a:rPr lang="en-US" altLang="en-US" sz="3600" dirty="0" err="1"/>
              <a:t>V</a:t>
            </a:r>
            <a:r>
              <a:rPr lang="en-US" altLang="en-US" sz="3600" dirty="0"/>
              <a:t>- </a:t>
            </a:r>
            <a:r>
              <a:rPr lang="en-US" altLang="en-US" sz="3600" dirty="0" err="1"/>
              <a:t>aVP</a:t>
            </a:r>
            <a:endParaRPr lang="en-US" altLang="en-US" sz="36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51138" y="4006850"/>
            <a:ext cx="3641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</a:defRPr>
            </a:lvl9pPr>
          </a:lstStyle>
          <a:p>
            <a:r>
              <a:rPr lang="en-US" altLang="en-US" sz="3600" dirty="0" err="1"/>
              <a:t>dP</a:t>
            </a:r>
            <a:r>
              <a:rPr lang="en-US" altLang="en-US" sz="3600" dirty="0"/>
              <a:t>/</a:t>
            </a:r>
            <a:r>
              <a:rPr lang="en-US" altLang="en-US" sz="3600" dirty="0" err="1"/>
              <a:t>dt</a:t>
            </a:r>
            <a:r>
              <a:rPr lang="en-US" altLang="en-US" sz="3600" dirty="0"/>
              <a:t> = </a:t>
            </a:r>
            <a:r>
              <a:rPr lang="en-US" altLang="en-US" sz="3600" dirty="0" err="1"/>
              <a:t>acVP</a:t>
            </a:r>
            <a:r>
              <a:rPr lang="en-US" altLang="en-US" sz="3600" dirty="0"/>
              <a:t> - </a:t>
            </a:r>
            <a:r>
              <a:rPr lang="en-US" altLang="en-US" sz="3600" dirty="0" err="1"/>
              <a:t>d</a:t>
            </a:r>
            <a:r>
              <a:rPr lang="en-US" altLang="en-US" sz="3600" baseline="-25000" dirty="0" err="1"/>
              <a:t>p</a:t>
            </a:r>
            <a:r>
              <a:rPr lang="en-US" altLang="en-US" sz="3600" dirty="0" err="1"/>
              <a:t>P</a:t>
            </a:r>
            <a:endParaRPr lang="en-US" alt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135251" y="3104346"/>
            <a:ext cx="687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 Narrow" pitchFamily="34" charset="0"/>
              </a:rPr>
              <a:t>(PredModel2 with predation included)</a:t>
            </a:r>
            <a:endParaRPr lang="en-US" sz="25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5251" y="4648200"/>
            <a:ext cx="687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 Narrow" pitchFamily="34" charset="0"/>
              </a:rPr>
              <a:t>(adding predation with scramble predators)</a:t>
            </a:r>
            <a:endParaRPr lang="en-US" sz="25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6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6985</TotalTime>
  <Words>701</Words>
  <Application>Microsoft Office PowerPoint</Application>
  <PresentationFormat>On-screen Show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Miehls, Andrea</dc:creator>
  <cp:lastModifiedBy>LaptopAdmin</cp:lastModifiedBy>
  <cp:revision>720</cp:revision>
  <cp:lastPrinted>2012-04-11T15:35:11Z</cp:lastPrinted>
  <dcterms:created xsi:type="dcterms:W3CDTF">2012-01-18T14:03:44Z</dcterms:created>
  <dcterms:modified xsi:type="dcterms:W3CDTF">2013-11-18T20:18:46Z</dcterms:modified>
</cp:coreProperties>
</file>