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33"/>
  </p:notesMasterIdLst>
  <p:sldIdLst>
    <p:sldId id="260" r:id="rId2"/>
    <p:sldId id="278" r:id="rId3"/>
    <p:sldId id="290" r:id="rId4"/>
    <p:sldId id="258" r:id="rId5"/>
    <p:sldId id="279" r:id="rId6"/>
    <p:sldId id="261" r:id="rId7"/>
    <p:sldId id="281" r:id="rId8"/>
    <p:sldId id="259" r:id="rId9"/>
    <p:sldId id="257" r:id="rId10"/>
    <p:sldId id="262" r:id="rId11"/>
    <p:sldId id="274" r:id="rId12"/>
    <p:sldId id="282" r:id="rId13"/>
    <p:sldId id="277" r:id="rId14"/>
    <p:sldId id="276" r:id="rId15"/>
    <p:sldId id="263" r:id="rId16"/>
    <p:sldId id="270" r:id="rId17"/>
    <p:sldId id="271" r:id="rId18"/>
    <p:sldId id="272" r:id="rId19"/>
    <p:sldId id="264" r:id="rId20"/>
    <p:sldId id="280" r:id="rId21"/>
    <p:sldId id="266" r:id="rId22"/>
    <p:sldId id="267" r:id="rId23"/>
    <p:sldId id="275" r:id="rId24"/>
    <p:sldId id="283" r:id="rId25"/>
    <p:sldId id="284" r:id="rId26"/>
    <p:sldId id="285" r:id="rId27"/>
    <p:sldId id="287" r:id="rId28"/>
    <p:sldId id="265" r:id="rId29"/>
    <p:sldId id="286" r:id="rId30"/>
    <p:sldId id="288" r:id="rId31"/>
    <p:sldId id="2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8" autoAdjust="0"/>
    <p:restoredTop sz="94660"/>
  </p:normalViewPr>
  <p:slideViewPr>
    <p:cSldViewPr snapToGrid="0" snapToObjects="1">
      <p:cViewPr>
        <p:scale>
          <a:sx n="97" d="100"/>
          <a:sy n="97" d="100"/>
        </p:scale>
        <p:origin x="-114" y="-22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Sheet1!$A$2:$A$3</c:f>
              <c:strCache>
                <c:ptCount val="2"/>
                <c:pt idx="0">
                  <c:v>Good presentation</c:v>
                </c:pt>
                <c:pt idx="1">
                  <c:v>Bad Presentation</c:v>
                </c:pt>
              </c:strCache>
            </c:strRef>
          </c:cat>
          <c:val>
            <c:numRef>
              <c:f>Sheet1!$B$2:$B$3</c:f>
              <c:numCache>
                <c:formatCode>General</c:formatCode>
                <c:ptCount val="2"/>
                <c:pt idx="0">
                  <c:v>201</c:v>
                </c:pt>
                <c:pt idx="1">
                  <c:v>7</c:v>
                </c:pt>
              </c:numCache>
            </c:numRef>
          </c:val>
        </c:ser>
        <c:dLbls>
          <c:showLegendKey val="0"/>
          <c:showVal val="0"/>
          <c:showCatName val="0"/>
          <c:showSerName val="0"/>
          <c:showPercent val="0"/>
          <c:showBubbleSize val="0"/>
        </c:dLbls>
        <c:gapWidth val="150"/>
        <c:shape val="pyramid"/>
        <c:axId val="41154432"/>
        <c:axId val="41155968"/>
        <c:axId val="0"/>
      </c:bar3DChart>
      <c:catAx>
        <c:axId val="41154432"/>
        <c:scaling>
          <c:orientation val="minMax"/>
        </c:scaling>
        <c:delete val="0"/>
        <c:axPos val="b"/>
        <c:majorTickMark val="out"/>
        <c:minorTickMark val="none"/>
        <c:tickLblPos val="nextTo"/>
        <c:crossAx val="41155968"/>
        <c:crosses val="autoZero"/>
        <c:auto val="1"/>
        <c:lblAlgn val="ctr"/>
        <c:lblOffset val="100"/>
        <c:noMultiLvlLbl val="0"/>
      </c:catAx>
      <c:valAx>
        <c:axId val="41155968"/>
        <c:scaling>
          <c:orientation val="minMax"/>
        </c:scaling>
        <c:delete val="0"/>
        <c:axPos val="l"/>
        <c:majorGridlines/>
        <c:numFmt formatCode="General" sourceLinked="1"/>
        <c:majorTickMark val="out"/>
        <c:minorTickMark val="none"/>
        <c:tickLblPos val="nextTo"/>
        <c:crossAx val="41154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Number of pictures in a presentation</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Pictures</c:v>
                </c:pt>
              </c:strCache>
            </c:strRef>
          </c:tx>
          <c:spPr>
            <a:solidFill>
              <a:srgbClr val="FBFF0F"/>
            </a:solidFill>
          </c:spPr>
          <c:invertIfNegative val="0"/>
          <c:cat>
            <c:strRef>
              <c:f>Sheet1!$A$2:$A$3</c:f>
              <c:strCache>
                <c:ptCount val="2"/>
                <c:pt idx="0">
                  <c:v>Good presentation</c:v>
                </c:pt>
                <c:pt idx="1">
                  <c:v>Bad Presentation</c:v>
                </c:pt>
              </c:strCache>
            </c:strRef>
          </c:cat>
          <c:val>
            <c:numRef>
              <c:f>Sheet1!$B$2:$B$3</c:f>
              <c:numCache>
                <c:formatCode>General</c:formatCode>
                <c:ptCount val="2"/>
                <c:pt idx="0">
                  <c:v>0</c:v>
                </c:pt>
                <c:pt idx="1">
                  <c:v>2</c:v>
                </c:pt>
              </c:numCache>
            </c:numRef>
          </c:val>
        </c:ser>
        <c:dLbls>
          <c:showLegendKey val="0"/>
          <c:showVal val="0"/>
          <c:showCatName val="0"/>
          <c:showSerName val="0"/>
          <c:showPercent val="0"/>
          <c:showBubbleSize val="0"/>
        </c:dLbls>
        <c:gapWidth val="150"/>
        <c:shape val="cylinder"/>
        <c:axId val="44196992"/>
        <c:axId val="44198528"/>
        <c:axId val="0"/>
      </c:bar3DChart>
      <c:catAx>
        <c:axId val="44196992"/>
        <c:scaling>
          <c:orientation val="minMax"/>
        </c:scaling>
        <c:delete val="0"/>
        <c:axPos val="b"/>
        <c:majorTickMark val="out"/>
        <c:minorTickMark val="none"/>
        <c:tickLblPos val="nextTo"/>
        <c:crossAx val="44198528"/>
        <c:crosses val="autoZero"/>
        <c:auto val="1"/>
        <c:lblAlgn val="ctr"/>
        <c:lblOffset val="100"/>
        <c:noMultiLvlLbl val="0"/>
      </c:catAx>
      <c:valAx>
        <c:axId val="44198528"/>
        <c:scaling>
          <c:orientation val="minMax"/>
        </c:scaling>
        <c:delete val="0"/>
        <c:axPos val="l"/>
        <c:majorGridlines/>
        <c:numFmt formatCode="General" sourceLinked="1"/>
        <c:majorTickMark val="out"/>
        <c:minorTickMark val="none"/>
        <c:tickLblPos val="nextTo"/>
        <c:crossAx val="441969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Number of pictures in a presentation</a:t>
            </a:r>
            <a:endParaRPr lang="en-US"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6610776106470106E-2"/>
          <c:y val="2.9991931304570299E-2"/>
          <c:w val="0.66451890412956904"/>
          <c:h val="0.81096774052474896"/>
        </c:manualLayout>
      </c:layout>
      <c:bar3DChart>
        <c:barDir val="col"/>
        <c:grouping val="standard"/>
        <c:varyColors val="0"/>
        <c:ser>
          <c:idx val="0"/>
          <c:order val="0"/>
          <c:tx>
            <c:strRef>
              <c:f>Sheet1!$B$1</c:f>
              <c:strCache>
                <c:ptCount val="1"/>
                <c:pt idx="0">
                  <c:v>Pictures</c:v>
                </c:pt>
              </c:strCache>
            </c:strRef>
          </c:tx>
          <c:spPr>
            <a:solidFill>
              <a:srgbClr val="A2B170">
                <a:lumMod val="75000"/>
              </a:srgbClr>
            </a:solidFill>
          </c:spPr>
          <c:invertIfNegative val="0"/>
          <c:cat>
            <c:strRef>
              <c:f>Sheet1!$A$2:$A$3</c:f>
              <c:strCache>
                <c:ptCount val="2"/>
                <c:pt idx="0">
                  <c:v>Good presentation</c:v>
                </c:pt>
                <c:pt idx="1">
                  <c:v>Bad Presentation</c:v>
                </c:pt>
              </c:strCache>
            </c:strRef>
          </c:cat>
          <c:val>
            <c:numRef>
              <c:f>Sheet1!$B$2:$B$3</c:f>
              <c:numCache>
                <c:formatCode>General</c:formatCode>
                <c:ptCount val="2"/>
                <c:pt idx="0">
                  <c:v>4</c:v>
                </c:pt>
                <c:pt idx="1">
                  <c:v>12</c:v>
                </c:pt>
              </c:numCache>
            </c:numRef>
          </c:val>
        </c:ser>
        <c:dLbls>
          <c:showLegendKey val="0"/>
          <c:showVal val="0"/>
          <c:showCatName val="0"/>
          <c:showSerName val="0"/>
          <c:showPercent val="0"/>
          <c:showBubbleSize val="0"/>
        </c:dLbls>
        <c:gapWidth val="150"/>
        <c:shape val="box"/>
        <c:axId val="76482816"/>
        <c:axId val="76484608"/>
        <c:axId val="41260352"/>
      </c:bar3DChart>
      <c:catAx>
        <c:axId val="76482816"/>
        <c:scaling>
          <c:orientation val="minMax"/>
        </c:scaling>
        <c:delete val="0"/>
        <c:axPos val="b"/>
        <c:majorTickMark val="out"/>
        <c:minorTickMark val="none"/>
        <c:tickLblPos val="nextTo"/>
        <c:crossAx val="76484608"/>
        <c:crosses val="autoZero"/>
        <c:auto val="1"/>
        <c:lblAlgn val="ctr"/>
        <c:lblOffset val="100"/>
        <c:noMultiLvlLbl val="0"/>
      </c:catAx>
      <c:valAx>
        <c:axId val="7648460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76482816"/>
        <c:crosses val="autoZero"/>
        <c:crossBetween val="between"/>
        <c:majorUnit val="1"/>
      </c:valAx>
      <c:serAx>
        <c:axId val="41260352"/>
        <c:scaling>
          <c:orientation val="minMax"/>
        </c:scaling>
        <c:delete val="1"/>
        <c:axPos val="b"/>
        <c:majorTickMark val="out"/>
        <c:minorTickMark val="none"/>
        <c:tickLblPos val="nextTo"/>
        <c:crossAx val="76484608"/>
        <c:crosses val="autoZero"/>
      </c:ser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610776106470106E-2"/>
          <c:y val="2.9991931304570299E-2"/>
          <c:w val="0.79053509167881697"/>
          <c:h val="0.81096774052474896"/>
        </c:manualLayout>
      </c:layout>
      <c:barChart>
        <c:barDir val="col"/>
        <c:grouping val="clustered"/>
        <c:varyColors val="0"/>
        <c:ser>
          <c:idx val="0"/>
          <c:order val="0"/>
          <c:tx>
            <c:strRef>
              <c:f>Sheet1!$B$1</c:f>
              <c:strCache>
                <c:ptCount val="1"/>
                <c:pt idx="0">
                  <c:v>Pictures</c:v>
                </c:pt>
              </c:strCache>
            </c:strRef>
          </c:tx>
          <c:spPr>
            <a:solidFill>
              <a:srgbClr val="A2B170">
                <a:lumMod val="75000"/>
              </a:srgbClr>
            </a:solidFill>
          </c:spPr>
          <c:invertIfNegative val="0"/>
          <c:cat>
            <c:strRef>
              <c:f>Sheet1!$A$2:$A$3</c:f>
              <c:strCache>
                <c:ptCount val="2"/>
                <c:pt idx="0">
                  <c:v>Good presentation</c:v>
                </c:pt>
                <c:pt idx="1">
                  <c:v>Bad Presentation</c:v>
                </c:pt>
              </c:strCache>
            </c:strRef>
          </c:cat>
          <c:val>
            <c:numRef>
              <c:f>Sheet1!$B$2:$B$3</c:f>
              <c:numCache>
                <c:formatCode>General</c:formatCode>
                <c:ptCount val="2"/>
                <c:pt idx="0">
                  <c:v>4</c:v>
                </c:pt>
                <c:pt idx="1">
                  <c:v>12</c:v>
                </c:pt>
              </c:numCache>
            </c:numRef>
          </c:val>
        </c:ser>
        <c:dLbls>
          <c:showLegendKey val="0"/>
          <c:showVal val="0"/>
          <c:showCatName val="0"/>
          <c:showSerName val="0"/>
          <c:showPercent val="0"/>
          <c:showBubbleSize val="0"/>
        </c:dLbls>
        <c:gapWidth val="150"/>
        <c:axId val="76823936"/>
        <c:axId val="76846208"/>
      </c:barChart>
      <c:catAx>
        <c:axId val="76823936"/>
        <c:scaling>
          <c:orientation val="minMax"/>
        </c:scaling>
        <c:delete val="0"/>
        <c:axPos val="b"/>
        <c:majorTickMark val="out"/>
        <c:minorTickMark val="none"/>
        <c:tickLblPos val="nextTo"/>
        <c:crossAx val="76846208"/>
        <c:crosses val="autoZero"/>
        <c:auto val="1"/>
        <c:lblAlgn val="ctr"/>
        <c:lblOffset val="100"/>
        <c:noMultiLvlLbl val="0"/>
      </c:catAx>
      <c:valAx>
        <c:axId val="7684620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76823936"/>
        <c:crosses val="autoZero"/>
        <c:crossBetween val="between"/>
        <c:majorUnit val="2"/>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C6F35-B4D0-1A4A-9B24-8EA2ED0F3A17}" type="datetimeFigureOut">
              <a:rPr lang="en-US" smtClean="0"/>
              <a:t>5/28/2014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40F22-59B3-E343-8080-B626968FE133}" type="slidenum">
              <a:rPr lang="en-US" smtClean="0"/>
              <a:t>‹#›</a:t>
            </a:fld>
            <a:endParaRPr lang="en-US"/>
          </a:p>
        </p:txBody>
      </p:sp>
    </p:spTree>
    <p:extLst>
      <p:ext uri="{BB962C8B-B14F-4D97-AF65-F5344CB8AC3E}">
        <p14:creationId xmlns:p14="http://schemas.microsoft.com/office/powerpoint/2010/main" val="1105566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Mistakes</a:t>
            </a:r>
          </a:p>
          <a:p>
            <a:r>
              <a:rPr lang="en-US" dirty="0" smtClean="0"/>
              <a:t>Spelling</a:t>
            </a:r>
          </a:p>
          <a:p>
            <a:r>
              <a:rPr lang="en-US" dirty="0" smtClean="0"/>
              <a:t>Split</a:t>
            </a:r>
            <a:r>
              <a:rPr lang="en-US" baseline="0" dirty="0" smtClean="0"/>
              <a:t> infinitive</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1</a:t>
            </a:fld>
            <a:endParaRPr lang="en-US"/>
          </a:p>
        </p:txBody>
      </p:sp>
    </p:spTree>
    <p:extLst>
      <p:ext uri="{BB962C8B-B14F-4D97-AF65-F5344CB8AC3E}">
        <p14:creationId xmlns:p14="http://schemas.microsoft.com/office/powerpoint/2010/main" val="6357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not to make it sound like a cook book</a:t>
            </a:r>
          </a:p>
          <a:p>
            <a:r>
              <a:rPr lang="en-US" dirty="0" smtClean="0"/>
              <a:t>Tenses are</a:t>
            </a:r>
            <a:r>
              <a:rPr lang="en-US" baseline="0" dirty="0" smtClean="0"/>
              <a:t> wrong</a:t>
            </a:r>
          </a:p>
          <a:p>
            <a:r>
              <a:rPr lang="en-US" baseline="0" dirty="0" smtClean="0"/>
              <a:t>Passive voice vs. active voice</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10</a:t>
            </a:fld>
            <a:endParaRPr lang="en-US"/>
          </a:p>
        </p:txBody>
      </p:sp>
    </p:spTree>
    <p:extLst>
      <p:ext uri="{BB962C8B-B14F-4D97-AF65-F5344CB8AC3E}">
        <p14:creationId xmlns:p14="http://schemas.microsoft.com/office/powerpoint/2010/main" val="385100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4C95B-BD33-DC4F-9174-E942924DF41C}" type="slidenum">
              <a:rPr lang="en-US"/>
              <a:pPr/>
              <a:t>11</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p:txBody>
          <a:bodyPr/>
          <a:lstStyle/>
          <a:p>
            <a:r>
              <a:rPr lang="en-US"/>
              <a:t>Why these rivers?</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4C95B-BD33-DC4F-9174-E942924DF41C}" type="slidenum">
              <a:rPr lang="en-US"/>
              <a:pPr/>
              <a:t>12</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p:txBody>
          <a:bodyPr/>
          <a:lstStyle/>
          <a:p>
            <a:r>
              <a:rPr lang="en-US"/>
              <a:t>Why these rivers?</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DDF29CA-201A-2B4F-B93A-6511AF021D5C}" type="slidenum">
              <a:rPr lang="en-US"/>
              <a:pPr eaLnBrk="1" hangingPunct="1"/>
              <a:t>13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Don’t use</a:t>
            </a:r>
            <a:r>
              <a:rPr lang="en-US" baseline="0" dirty="0" smtClean="0"/>
              <a:t> abbreviations where you don’t need them.  Rarely are you limited for space.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DDF29CA-201A-2B4F-B93A-6511AF021D5C}" type="slidenum">
              <a:rPr lang="en-US"/>
              <a:pPr eaLnBrk="1" hangingPunct="1"/>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It is not</a:t>
            </a:r>
            <a:r>
              <a:rPr lang="en-US" baseline="0" dirty="0" smtClean="0"/>
              <a:t> always true that fewer words and non-sentences are better.  Compare this slide to the following</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your images aren’t pixilated.</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16</a:t>
            </a:fld>
            <a:endParaRPr lang="en-US"/>
          </a:p>
        </p:txBody>
      </p:sp>
    </p:spTree>
    <p:extLst>
      <p:ext uri="{BB962C8B-B14F-4D97-AF65-F5344CB8AC3E}">
        <p14:creationId xmlns:p14="http://schemas.microsoft.com/office/powerpoint/2010/main" val="272351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a:t>
            </a:r>
            <a:r>
              <a:rPr lang="en-US" baseline="0" dirty="0" smtClean="0"/>
              <a:t> use in an academic setting allows you to use images without having to pay for their use, providing you aren’t making money off of them. </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18</a:t>
            </a:fld>
            <a:endParaRPr lang="en-US"/>
          </a:p>
        </p:txBody>
      </p:sp>
    </p:spTree>
    <p:extLst>
      <p:ext uri="{BB962C8B-B14F-4D97-AF65-F5344CB8AC3E}">
        <p14:creationId xmlns:p14="http://schemas.microsoft.com/office/powerpoint/2010/main" val="285589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a:t>
            </a:r>
          </a:p>
          <a:p>
            <a:r>
              <a:rPr lang="en-US" dirty="0" smtClean="0"/>
              <a:t>Misspelling</a:t>
            </a:r>
            <a:endParaRPr lang="en-US" baseline="0" dirty="0" smtClean="0"/>
          </a:p>
          <a:p>
            <a:r>
              <a:rPr lang="en-US" baseline="0" dirty="0" smtClean="0"/>
              <a:t>Copy and paste</a:t>
            </a:r>
          </a:p>
          <a:p>
            <a:r>
              <a:rPr lang="en-US" baseline="0" dirty="0" smtClean="0"/>
              <a:t>3-D</a:t>
            </a:r>
          </a:p>
          <a:p>
            <a:r>
              <a:rPr lang="en-US" baseline="0" dirty="0" smtClean="0"/>
              <a:t>Scale to small</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19</a:t>
            </a:fld>
            <a:endParaRPr lang="en-US"/>
          </a:p>
        </p:txBody>
      </p:sp>
    </p:spTree>
    <p:extLst>
      <p:ext uri="{BB962C8B-B14F-4D97-AF65-F5344CB8AC3E}">
        <p14:creationId xmlns:p14="http://schemas.microsoft.com/office/powerpoint/2010/main" val="250382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a:t>
            </a:r>
          </a:p>
          <a:p>
            <a:r>
              <a:rPr lang="en-US" dirty="0" smtClean="0"/>
              <a:t>Misspelling</a:t>
            </a:r>
            <a:endParaRPr lang="en-US" baseline="0" dirty="0" smtClean="0"/>
          </a:p>
          <a:p>
            <a:r>
              <a:rPr lang="en-US" baseline="0" dirty="0" smtClean="0"/>
              <a:t>Copy and paste</a:t>
            </a:r>
          </a:p>
          <a:p>
            <a:r>
              <a:rPr lang="en-US" baseline="0" dirty="0" smtClean="0"/>
              <a:t>3-D</a:t>
            </a:r>
          </a:p>
          <a:p>
            <a:r>
              <a:rPr lang="en-US" baseline="0" dirty="0" smtClean="0"/>
              <a:t>Scale </a:t>
            </a:r>
            <a:r>
              <a:rPr lang="en-US" baseline="0" smtClean="0"/>
              <a:t>to small</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20</a:t>
            </a:fld>
            <a:endParaRPr lang="en-US"/>
          </a:p>
        </p:txBody>
      </p:sp>
    </p:spTree>
    <p:extLst>
      <p:ext uri="{BB962C8B-B14F-4D97-AF65-F5344CB8AC3E}">
        <p14:creationId xmlns:p14="http://schemas.microsoft.com/office/powerpoint/2010/main" val="2503823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0F7ED-BB62-194E-8594-D1515FFC8D2A}" type="slidenum">
              <a:rPr lang="en-US"/>
              <a:pPr/>
              <a:t>23</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p:txBody>
          <a:bodyPr/>
          <a:lstStyle/>
          <a:p>
            <a:r>
              <a:rPr lang="en-US"/>
              <a:t>North Carolina and south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Mistakes</a:t>
            </a:r>
          </a:p>
          <a:p>
            <a:r>
              <a:rPr lang="en-US" dirty="0" smtClean="0"/>
              <a:t>Spelling</a:t>
            </a:r>
          </a:p>
          <a:p>
            <a:r>
              <a:rPr lang="en-US" dirty="0" smtClean="0"/>
              <a:t>Split</a:t>
            </a:r>
            <a:r>
              <a:rPr lang="en-US" baseline="0" dirty="0" smtClean="0"/>
              <a:t> infinitive – Thus the star trek image</a:t>
            </a:r>
          </a:p>
          <a:p>
            <a:r>
              <a:rPr lang="en-US" baseline="0" dirty="0" smtClean="0"/>
              <a:t>No address or how to contact the author</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2</a:t>
            </a:fld>
            <a:endParaRPr lang="en-US"/>
          </a:p>
        </p:txBody>
      </p:sp>
    </p:spTree>
    <p:extLst>
      <p:ext uri="{BB962C8B-B14F-4D97-AF65-F5344CB8AC3E}">
        <p14:creationId xmlns:p14="http://schemas.microsoft.com/office/powerpoint/2010/main" val="635756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2B2796-1E8E-5C40-A172-154E2D5CDE61}" type="slidenum">
              <a:rPr lang="en-US"/>
              <a:pPr eaLnBrk="1" hangingPunct="1"/>
              <a:t>24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7AE066-690C-EB45-A804-21879B498180}" type="slidenum">
              <a:rPr lang="en-US"/>
              <a:pPr eaLnBrk="1" hangingPunct="1"/>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C6DFF9-505C-5B4A-AF94-0ACCCBF06B9E}" type="slidenum">
              <a:rPr lang="en-US"/>
              <a:pPr eaLnBrk="1" hangingPunct="1"/>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Make star of 20 etc come out 10 times to reinforce the idea of repitions/iterations; instead of # put </a:t>
            </a:r>
            <a:r>
              <a:rPr lang="ja-JP" altLang="en-US"/>
              <a:t>“</a:t>
            </a:r>
            <a:r>
              <a:rPr lang="en-US"/>
              <a:t>dots representing individuals of different gemotypes make circles white/grey.  Changes number to 10 20 40, max of ¾ diff colored dots; resampleing with replacement could en up having a </a:t>
            </a:r>
            <a:r>
              <a:rPr lang="ja-JP" altLang="en-US"/>
              <a:t>“</a:t>
            </a:r>
            <a:r>
              <a:rPr lang="en-US"/>
              <a:t>star of only 1 type.  But mostoften will be a mix of all genotypes.  Multiple repitions…eahc time w/different plausible result.  End up with a frequency distribution for the alleles..probablility distribution showign what the frewquency of gettign a particular system is (I,e, one or all alles present)  if doing a twp tailed test then I would see if my observed num of alleles falles into eithe the lower or upper tail (uppoer of lower 2.5%...below 2.5 or above 97.5)  draw a distribution graph.  If observed number fall within 2.5 to 97.5 for a 2 tailed then there is no sig.  For a one tailed test I use either below 5% or above 95%...these are the basic hypotheses for 1 and 2 tailed tests.  Have drawing/graph popo up after first resanmpling, then do the second pop resampling w/no graph following.  Goal s to see if there is a sig differene in alleles,l or is it just due to sampling size.</a:t>
            </a:r>
          </a:p>
          <a:p>
            <a:pPr eaLnBrk="1" hangingPunct="1"/>
            <a:endParaRPr lang="en-US"/>
          </a:p>
          <a:p>
            <a:pPr eaLnBrk="1" hangingPunct="1"/>
            <a:endParaRPr lang="en-US"/>
          </a:p>
          <a:p>
            <a:pPr eaLnBrk="1" hangingPunct="1"/>
            <a:endParaRPr lang="en-US"/>
          </a:p>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A662A2-975E-464D-A508-0A8CFFCF5688}" type="slidenum">
              <a:rPr lang="en-US"/>
              <a:pPr eaLnBrk="1" hangingPunct="1"/>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Make star of 20 etc come out 10 times to reinforce the idea of repitions/iterations; instead of # put </a:t>
            </a:r>
            <a:r>
              <a:rPr lang="ja-JP" altLang="en-US"/>
              <a:t>“</a:t>
            </a:r>
            <a:r>
              <a:rPr lang="en-US"/>
              <a:t>dots representing individuals of different gemotypes make circles white/grey.  Changes number to 10 20 40, max of ¾ diff colored dots; resampleing with replacement could en up having a </a:t>
            </a:r>
            <a:r>
              <a:rPr lang="ja-JP" altLang="en-US"/>
              <a:t>“</a:t>
            </a:r>
            <a:r>
              <a:rPr lang="en-US"/>
              <a:t>star of only 1 type.  But mostoften will be a mix of all genotypes.  Multiple repitions…eahc time w/different plausible result.  End up with a frequency distribution for the alleles..probablility distribution showign what the frewquency of gettign a particular system is (I,e, one or all alles present)  if doing a twp tailed test then I would see if my observed num of alleles falles into eithe the lower or upper tail (uppoer of lower 2.5%...below 2.5 or above 97.5)  draw a distribution graph.  If observed number fall within 2.5 to 97.5 for a 2 tailed then there is no sig.  For a one tailed test I use either below 5% or above 95%...these are the basic hypotheses for 1 and 2 tailed tests.  Have drawing/graph popo up after first resanmpling, then do the second pop resampling w/no graph following.  Goal s to see if there is a sig differene in alleles,l or is it just due to sampling size.</a:t>
            </a:r>
          </a:p>
          <a:p>
            <a:pPr eaLnBrk="1" hangingPunct="1"/>
            <a:endParaRPr lang="en-US"/>
          </a:p>
          <a:p>
            <a:pPr eaLnBrk="1" hangingPunct="1"/>
            <a:endParaRPr lang="en-US"/>
          </a:p>
          <a:p>
            <a:pPr eaLnBrk="1" hangingPunct="1"/>
            <a:endParaRPr lang="en-US"/>
          </a:p>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4B6333-6633-1548-A0C3-DD5467417B11}" type="slidenum">
              <a:rPr lang="en-US"/>
              <a:pPr eaLnBrk="1" hangingPunct="1"/>
              <a:t>29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Make star of 20 etc come out 10 times to reinforce the idea of repitions/iterations; instead of # put </a:t>
            </a:r>
            <a:r>
              <a:rPr lang="ja-JP" altLang="en-US"/>
              <a:t>“</a:t>
            </a:r>
            <a:r>
              <a:rPr lang="en-US"/>
              <a:t>dots representing individuals of different gemotypes make circles white/grey.  Changes number to 10 20 40, max of ¾ diff colored dots; resampleing with replacement could en up having a </a:t>
            </a:r>
            <a:r>
              <a:rPr lang="ja-JP" altLang="en-US"/>
              <a:t>“</a:t>
            </a:r>
            <a:r>
              <a:rPr lang="en-US"/>
              <a:t>star of only 1 type.  But mostoften will be a mix of all genotypes.  Multiple repitions…eahc time w/different plausible result.  End up with a frequency distribution for the alleles..probablility distribution showign what the frewquency of gettign a particular system is (I,e, one or all alles present)  if doing a twp tailed test then I would see if my observed num of alleles falles into eithe the lower or upper tail (uppoer of lower 2.5%...below 2.5 or above 97.5)  draw a distribution graph.  If observed number fall within 2.5 to 97.5 for a 2 tailed then there is no sig.  For a one tailed test I use either below 5% or above 95%...these are the basic hypotheses for 1 and 2 tailed tests.  Have drawing/graph popo up after first resanmpling, then do the second pop resampling w/no graph following.  Goal s to see if there is a sig differene in alleles,l or is it just due to sampling size.</a:t>
            </a:r>
          </a:p>
          <a:p>
            <a:pPr eaLnBrk="1" hangingPunct="1"/>
            <a:endParaRPr lang="en-US"/>
          </a:p>
          <a:p>
            <a:pPr eaLnBrk="1" hangingPunct="1"/>
            <a:endParaRPr lang="en-US"/>
          </a:p>
          <a:p>
            <a:pPr eaLnBrk="1" hangingPunct="1"/>
            <a:endParaRPr lang="en-US"/>
          </a:p>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C52F7F-D6BD-A341-9489-3065DA85CD38}" type="slidenum">
              <a:rPr lang="en-US"/>
              <a:pPr eaLnBrk="1" hangingPunct="1"/>
              <a:t>30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Make star of 20 etc come out 10 times to reinforce the idea of repitions/iterations; instead of # put </a:t>
            </a:r>
            <a:r>
              <a:rPr lang="ja-JP" altLang="en-US"/>
              <a:t>“</a:t>
            </a:r>
            <a:r>
              <a:rPr lang="en-US"/>
              <a:t>dots representing individuals of different gemotypes make circles white/grey.  Changes number to 10 20 40, max of ¾ diff colored dots; resampleing with replacement could en up having a </a:t>
            </a:r>
            <a:r>
              <a:rPr lang="ja-JP" altLang="en-US"/>
              <a:t>“</a:t>
            </a:r>
            <a:r>
              <a:rPr lang="en-US"/>
              <a:t>star of only 1 type.  But mostoften will be a mix of all genotypes.  Multiple repitions…eahc time w/different plausible result.  End up with a frequency distribution for the alleles..probablility distribution showign what the frewquency of gettign a particular system is (I,e, one or all alles present)  if doing a twp tailed test then I would see if my observed num of alleles falles into eithe the lower or upper tail (uppoer of lower 2.5%...below 2.5 or above 97.5)  draw a distribution graph.  If observed number fall within 2.5 to 97.5 for a 2 tailed then there is no sig.  For a one tailed test I use either below 5% or above 95%...these are the basic hypotheses for 1 and 2 tailed tests.  Have drawing/graph popo up after first resanmpling, then do the second pop resampling w/no graph following.  Goal s to see if there is a sig differene in alleles,l or is it just due to sampling size.</a:t>
            </a:r>
          </a:p>
          <a:p>
            <a:pPr eaLnBrk="1" hangingPunct="1"/>
            <a:endParaRPr lang="en-US"/>
          </a:p>
          <a:p>
            <a:pPr eaLnBrk="1" hangingPunct="1"/>
            <a:endParaRPr lang="en-US"/>
          </a:p>
          <a:p>
            <a:pPr eaLnBrk="1" hangingPunct="1"/>
            <a:endParaRPr lang="en-US"/>
          </a:p>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ＭＳ Ｐゴシック" charset="0"/>
              </a:defRPr>
            </a:lvl1pPr>
            <a:lvl2pPr marL="742950" indent="-285750" defTabSz="912813" eaLnBrk="0" hangingPunct="0">
              <a:defRPr>
                <a:solidFill>
                  <a:schemeClr val="tx1"/>
                </a:solidFill>
                <a:latin typeface="Arial" charset="0"/>
                <a:ea typeface="ＭＳ Ｐゴシック" charset="0"/>
              </a:defRPr>
            </a:lvl2pPr>
            <a:lvl3pPr marL="1143000" indent="-228600" defTabSz="912813" eaLnBrk="0" hangingPunct="0">
              <a:defRPr>
                <a:solidFill>
                  <a:schemeClr val="tx1"/>
                </a:solidFill>
                <a:latin typeface="Arial" charset="0"/>
                <a:ea typeface="ＭＳ Ｐゴシック" charset="0"/>
              </a:defRPr>
            </a:lvl3pPr>
            <a:lvl4pPr marL="1600200" indent="-228600" defTabSz="912813" eaLnBrk="0" hangingPunct="0">
              <a:defRPr>
                <a:solidFill>
                  <a:schemeClr val="tx1"/>
                </a:solidFill>
                <a:latin typeface="Arial" charset="0"/>
                <a:ea typeface="ＭＳ Ｐゴシック" charset="0"/>
              </a:defRPr>
            </a:lvl4pPr>
            <a:lvl5pPr marL="2057400" indent="-228600" defTabSz="912813" eaLnBrk="0" hangingPunct="0">
              <a:defRPr>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A0811C2-0AF7-A345-858B-4D88F7D05EF2}" type="slidenum">
              <a:rPr lang="en-US"/>
              <a:pPr eaLnBrk="1" hangingPunct="1"/>
              <a:t>31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Make star of 20 etc come out 10 times to reinforce the idea of repitions/iterations; instead of # put </a:t>
            </a:r>
            <a:r>
              <a:rPr lang="ja-JP" altLang="en-US"/>
              <a:t>“</a:t>
            </a:r>
            <a:r>
              <a:rPr lang="en-US"/>
              <a:t>dots representing individuals of different gemotypes make circles white/grey.  Changes number to 10 20 40, max of ¾ diff colored dots; resampleing with replacement could en up having a </a:t>
            </a:r>
            <a:r>
              <a:rPr lang="ja-JP" altLang="en-US"/>
              <a:t>“</a:t>
            </a:r>
            <a:r>
              <a:rPr lang="en-US"/>
              <a:t>star of only 1 type.  But mostoften will be a mix of all genotypes.  Multiple repitions…eahc time w/different plausible result.  End up with a frequency distribution for the alleles..probablility distribution showign what the frewquency of gettign a particular system is (I,e, one or all alles present)  if doing a twp tailed test then I would see if my observed num of alleles falles into eithe the lower or upper tail (uppoer of lower 2.5%...below 2.5 or above 97.5)  draw a distribution graph.  If observed number fall within 2.5 to 97.5 for a 2 tailed then there is no sig.  For a one tailed test I use either below 5% or above 95%...these are the basic hypotheses for 1 and 2 tailed tests.  Have drawing/graph popo up after first resanmpling, then do the second pop resampling w/no graph following.  Goal s to see if there is a sig differene in alleles,l or is it just due to sampling size.</a:t>
            </a:r>
          </a:p>
          <a:p>
            <a:pPr eaLnBrk="1" hangingPunct="1"/>
            <a:endParaRPr lang="en-US"/>
          </a:p>
          <a:p>
            <a:pPr eaLnBrk="1" hangingPunct="1"/>
            <a:endParaRPr lang="en-US"/>
          </a:p>
          <a:p>
            <a:pPr eaLnBrk="1" hangingPunct="1"/>
            <a:endParaRPr lang="en-US"/>
          </a:p>
          <a:p>
            <a:pPr eaLnBrk="1" hangingPunct="1"/>
            <a:r>
              <a:rPr lang="en-US"/>
              <a:t>I used two programs to analyze my data; the first was genepop which I used to check for HWE and LDE (only microsats which are in HWE and are not linked can be used for further analysis).  I then calculated population differentiation, allele frequencies, and Rho-statistics (similar to F-statistics).  Then, using the program Doh, I examined dispersal rates with the assignment calculator.</a:t>
            </a:r>
          </a:p>
          <a:p>
            <a:pPr eaLnBrk="1" hangingPunct="1"/>
            <a:endParaRPr lang="en-US"/>
          </a:p>
          <a:p>
            <a:pPr eaLnBrk="1" hangingPunct="1"/>
            <a:r>
              <a:rPr lang="en-US"/>
              <a:t>Because I have populations of different sizes, re-sampled statistics were applied to sample the large populations down to the size of the smaller populations.</a:t>
            </a:r>
          </a:p>
          <a:p>
            <a:pPr eaLnBrk="1" hangingPunct="1"/>
            <a:endParaRPr lang="en-US"/>
          </a:p>
          <a:p>
            <a:pPr eaLnBrk="1" hangingPunct="1"/>
            <a:r>
              <a:rPr lang="en-US"/>
              <a:t>Finally, where necessary, Bonferroni correction was applied to p-values.</a:t>
            </a:r>
          </a:p>
          <a:p>
            <a:pPr eaLnBrk="1" hangingPunct="1"/>
            <a:endParaRPr lang="en-US"/>
          </a:p>
          <a:p>
            <a:pPr eaLnBrk="1" hangingPunct="1"/>
            <a:r>
              <a:rPr lang="en-US"/>
              <a:t>According to H-W, gene (allele) frequencies and genotype ratios in a randomly-breeding population remain constant from generation to generation.  Only microsatellite loci that are in Hardy-Weinberg can be used for analysis.  The null hypothesis is that the locus is in Hardy-Weinberg (its easier to be in than out).  To test for Hardy-Weinberg Equilibrium, I use GENEPOP to compare the allele frequency that I observe in the sampled population to what would be expected if the population were not evolving.  Expected values are based on the equation.  GENEPOP essentially conducts a series of tests similar to a chi-squared to yields a p-value that I will compare to my alpha of 0.05.  If the observed allele frequencies are significantly different from what would be expected, then the loci is not in Hardy-Weinberg.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Mistakes</a:t>
            </a:r>
          </a:p>
          <a:p>
            <a:r>
              <a:rPr lang="en-US" dirty="0" smtClean="0"/>
              <a:t>Spelling</a:t>
            </a:r>
          </a:p>
          <a:p>
            <a:r>
              <a:rPr lang="en-US" dirty="0" smtClean="0"/>
              <a:t>Split</a:t>
            </a:r>
            <a:r>
              <a:rPr lang="en-US" baseline="0" dirty="0" smtClean="0"/>
              <a:t> infinitive</a:t>
            </a:r>
          </a:p>
          <a:p>
            <a:r>
              <a:rPr lang="en-US" baseline="0" dirty="0" smtClean="0"/>
              <a:t>No address or how to contact the author</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3</a:t>
            </a:fld>
            <a:endParaRPr lang="en-US"/>
          </a:p>
        </p:txBody>
      </p:sp>
    </p:spTree>
    <p:extLst>
      <p:ext uri="{BB962C8B-B14F-4D97-AF65-F5344CB8AC3E}">
        <p14:creationId xmlns:p14="http://schemas.microsoft.com/office/powerpoint/2010/main" val="63575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knows that these are the parts of talk</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4</a:t>
            </a:fld>
            <a:endParaRPr lang="en-US"/>
          </a:p>
        </p:txBody>
      </p:sp>
    </p:spTree>
    <p:extLst>
      <p:ext uri="{BB962C8B-B14F-4D97-AF65-F5344CB8AC3E}">
        <p14:creationId xmlns:p14="http://schemas.microsoft.com/office/powerpoint/2010/main" val="321696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knows that these are the parts of talk</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5</a:t>
            </a:fld>
            <a:endParaRPr lang="en-US"/>
          </a:p>
        </p:txBody>
      </p:sp>
    </p:spTree>
    <p:extLst>
      <p:ext uri="{BB962C8B-B14F-4D97-AF65-F5344CB8AC3E}">
        <p14:creationId xmlns:p14="http://schemas.microsoft.com/office/powerpoint/2010/main" val="321696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o many words.  </a:t>
            </a:r>
          </a:p>
          <a:p>
            <a:r>
              <a:rPr lang="en-US" baseline="0" dirty="0" smtClean="0"/>
              <a:t>Too many “big” words.</a:t>
            </a:r>
          </a:p>
          <a:p>
            <a:r>
              <a:rPr lang="en-US" baseline="0" dirty="0" smtClean="0"/>
              <a:t>Mistakes in word usage that </a:t>
            </a:r>
            <a:r>
              <a:rPr lang="en-US" baseline="0" dirty="0" err="1" smtClean="0"/>
              <a:t>Powerpoint</a:t>
            </a:r>
            <a:r>
              <a:rPr lang="en-US" baseline="0" dirty="0" smtClean="0"/>
              <a:t> didn’t catch because they are spelled correctly</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6</a:t>
            </a:fld>
            <a:endParaRPr lang="en-US"/>
          </a:p>
        </p:txBody>
      </p:sp>
    </p:spTree>
    <p:extLst>
      <p:ext uri="{BB962C8B-B14F-4D97-AF65-F5344CB8AC3E}">
        <p14:creationId xmlns:p14="http://schemas.microsoft.com/office/powerpoint/2010/main" val="375210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o many words.  </a:t>
            </a:r>
          </a:p>
          <a:p>
            <a:r>
              <a:rPr lang="en-US" baseline="0" dirty="0" smtClean="0"/>
              <a:t>Too many “big” words.</a:t>
            </a:r>
          </a:p>
          <a:p>
            <a:r>
              <a:rPr lang="en-US" baseline="0" dirty="0" smtClean="0"/>
              <a:t>Mistakes in word usage that </a:t>
            </a:r>
            <a:r>
              <a:rPr lang="en-US" baseline="0" dirty="0" err="1" smtClean="0"/>
              <a:t>Powerpoint</a:t>
            </a:r>
            <a:r>
              <a:rPr lang="en-US" baseline="0" dirty="0" smtClean="0"/>
              <a:t> didn’t catch because they are </a:t>
            </a:r>
            <a:r>
              <a:rPr lang="en-US" baseline="0" smtClean="0"/>
              <a:t>spelled correctly</a:t>
            </a:r>
            <a:endParaRPr lang="en-US"/>
          </a:p>
        </p:txBody>
      </p:sp>
      <p:sp>
        <p:nvSpPr>
          <p:cNvPr id="4" name="Slide Number Placeholder 3"/>
          <p:cNvSpPr>
            <a:spLocks noGrp="1"/>
          </p:cNvSpPr>
          <p:nvPr>
            <p:ph type="sldNum" sz="quarter" idx="10"/>
          </p:nvPr>
        </p:nvSpPr>
        <p:spPr/>
        <p:txBody>
          <a:bodyPr/>
          <a:lstStyle/>
          <a:p>
            <a:fld id="{1DF40F22-59B3-E343-8080-B626968FE133}" type="slidenum">
              <a:rPr lang="en-US" smtClean="0"/>
              <a:t>7</a:t>
            </a:fld>
            <a:endParaRPr lang="en-US"/>
          </a:p>
        </p:txBody>
      </p:sp>
    </p:spTree>
    <p:extLst>
      <p:ext uri="{BB962C8B-B14F-4D97-AF65-F5344CB8AC3E}">
        <p14:creationId xmlns:p14="http://schemas.microsoft.com/office/powerpoint/2010/main" val="375210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Misspelling</a:t>
            </a:r>
          </a:p>
          <a:p>
            <a:r>
              <a:rPr lang="en-US" dirty="0" smtClean="0"/>
              <a:t>3-D when not</a:t>
            </a:r>
            <a:r>
              <a:rPr lang="en-US" baseline="0" dirty="0" smtClean="0"/>
              <a:t> needed</a:t>
            </a:r>
          </a:p>
          <a:p>
            <a:r>
              <a:rPr lang="en-US" baseline="0" dirty="0" smtClean="0"/>
              <a:t>Title and legend – neither are needed</a:t>
            </a:r>
          </a:p>
          <a:p>
            <a:r>
              <a:rPr lang="en-US" baseline="0" dirty="0" smtClean="0"/>
              <a:t>Y-axis label missing.</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8</a:t>
            </a:fld>
            <a:endParaRPr lang="en-US"/>
          </a:p>
        </p:txBody>
      </p:sp>
    </p:spTree>
    <p:extLst>
      <p:ext uri="{BB962C8B-B14F-4D97-AF65-F5344CB8AC3E}">
        <p14:creationId xmlns:p14="http://schemas.microsoft.com/office/powerpoint/2010/main" val="180442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never need</a:t>
            </a:r>
            <a:r>
              <a:rPr lang="en-US" baseline="0" dirty="0" smtClean="0"/>
              <a:t> a list of materials either in a presentation or a paper.  It will all come out during your exposition. </a:t>
            </a:r>
            <a:endParaRPr lang="en-US" dirty="0"/>
          </a:p>
        </p:txBody>
      </p:sp>
      <p:sp>
        <p:nvSpPr>
          <p:cNvPr id="4" name="Slide Number Placeholder 3"/>
          <p:cNvSpPr>
            <a:spLocks noGrp="1"/>
          </p:cNvSpPr>
          <p:nvPr>
            <p:ph type="sldNum" sz="quarter" idx="10"/>
          </p:nvPr>
        </p:nvSpPr>
        <p:spPr/>
        <p:txBody>
          <a:bodyPr/>
          <a:lstStyle/>
          <a:p>
            <a:fld id="{1DF40F22-59B3-E343-8080-B626968FE133}" type="slidenum">
              <a:rPr lang="en-US" smtClean="0"/>
              <a:t>9</a:t>
            </a:fld>
            <a:endParaRPr lang="en-US"/>
          </a:p>
        </p:txBody>
      </p:sp>
    </p:spTree>
    <p:extLst>
      <p:ext uri="{BB962C8B-B14F-4D97-AF65-F5344CB8AC3E}">
        <p14:creationId xmlns:p14="http://schemas.microsoft.com/office/powerpoint/2010/main" val="65611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6CD8475-A6AE-764E-98C3-6DCDD9767A85}"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D8475-A6AE-764E-98C3-6DCDD9767A85}"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6CD8475-A6AE-764E-98C3-6DCDD9767A85}"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6CD8475-A6AE-764E-98C3-6DCDD9767A85}" type="datetimeFigureOut">
              <a:rPr lang="en-US" smtClean="0"/>
              <a:t>5/28/2014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7E972629-DDA6-A043-A6B8-37592AB1AFC4}"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CD8475-A6AE-764E-98C3-6DCDD9767A85}"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D8475-A6AE-764E-98C3-6DCDD9767A85}"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972629-DDA6-A043-A6B8-37592AB1AF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6CD8475-A6AE-764E-98C3-6DCDD9767A85}"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6CD8475-A6AE-764E-98C3-6DCDD9767A85}" type="datetimeFigureOut">
              <a:rPr lang="en-US" smtClean="0"/>
              <a:t>5/28/2014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7E972629-DDA6-A043-A6B8-37592AB1AFC4}"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not give a </a:t>
            </a:r>
            <a:r>
              <a:rPr lang="en-US" dirty="0" err="1" smtClean="0"/>
              <a:t>presenation</a:t>
            </a:r>
            <a:endParaRPr lang="en-US" dirty="0"/>
          </a:p>
        </p:txBody>
      </p:sp>
      <p:sp>
        <p:nvSpPr>
          <p:cNvPr id="3" name="Subtitle 2"/>
          <p:cNvSpPr>
            <a:spLocks noGrp="1"/>
          </p:cNvSpPr>
          <p:nvPr>
            <p:ph type="subTitle" idx="1"/>
          </p:nvPr>
        </p:nvSpPr>
        <p:spPr/>
        <p:txBody>
          <a:bodyPr/>
          <a:lstStyle/>
          <a:p>
            <a:r>
              <a:rPr lang="en-US" dirty="0" smtClean="0"/>
              <a:t>Bradley J Swanson</a:t>
            </a:r>
            <a:endParaRPr lang="en-US" dirty="0"/>
          </a:p>
        </p:txBody>
      </p:sp>
    </p:spTree>
    <p:extLst>
      <p:ext uri="{BB962C8B-B14F-4D97-AF65-F5344CB8AC3E}">
        <p14:creationId xmlns:p14="http://schemas.microsoft.com/office/powerpoint/2010/main" val="2961753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sat down at my desk and used the search engine Google to try find lots of different information about what makes a good and bad presentation</a:t>
            </a:r>
          </a:p>
          <a:p>
            <a:r>
              <a:rPr lang="en-US" dirty="0" smtClean="0"/>
              <a:t>I search using the following term</a:t>
            </a:r>
          </a:p>
          <a:p>
            <a:pPr lvl="1"/>
            <a:r>
              <a:rPr lang="en-US" dirty="0" smtClean="0"/>
              <a:t>Good presentation</a:t>
            </a:r>
          </a:p>
          <a:p>
            <a:pPr lvl="1"/>
            <a:r>
              <a:rPr lang="en-US" dirty="0" smtClean="0"/>
              <a:t>Bad presentation</a:t>
            </a:r>
            <a:endParaRPr lang="en-US" dirty="0"/>
          </a:p>
          <a:p>
            <a:r>
              <a:rPr lang="en-US" dirty="0" smtClean="0"/>
              <a:t> I then tallied up the results and put them in Microsoft Excel.</a:t>
            </a:r>
          </a:p>
          <a:p>
            <a:r>
              <a:rPr lang="en-US" dirty="0" smtClean="0"/>
              <a:t>I then used a statistical test to determine which items were found most often in each type of list</a:t>
            </a:r>
          </a:p>
          <a:p>
            <a:r>
              <a:rPr lang="en-US" dirty="0" smtClean="0"/>
              <a:t>The statistical test I used was a t-test.</a:t>
            </a:r>
            <a:endParaRPr lang="en-US" dirty="0"/>
          </a:p>
        </p:txBody>
      </p:sp>
    </p:spTree>
    <p:extLst>
      <p:ext uri="{BB962C8B-B14F-4D97-AF65-F5344CB8AC3E}">
        <p14:creationId xmlns:p14="http://schemas.microsoft.com/office/powerpoint/2010/main" val="498993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2" name="Picture 22" descr="kay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2047875"/>
            <a:ext cx="3863975" cy="3863975"/>
          </a:xfrm>
          <a:prstGeom prst="rect">
            <a:avLst/>
          </a:prstGeom>
          <a:noFill/>
          <a:ln w="12700">
            <a:solidFill>
              <a:srgbClr val="191919"/>
            </a:solidFill>
            <a:miter lim="800000"/>
            <a:headEnd/>
            <a:tailEnd/>
          </a:ln>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p:txBody>
          <a:bodyPr/>
          <a:lstStyle/>
          <a:p>
            <a:r>
              <a:rPr lang="en-US"/>
              <a:t>DNA Sampling</a:t>
            </a:r>
          </a:p>
        </p:txBody>
      </p:sp>
      <p:sp>
        <p:nvSpPr>
          <p:cNvPr id="15363" name="Rectangle 3"/>
          <p:cNvSpPr>
            <a:spLocks noGrp="1" noChangeArrowheads="1"/>
          </p:cNvSpPr>
          <p:nvPr>
            <p:ph type="body" idx="1"/>
          </p:nvPr>
        </p:nvSpPr>
        <p:spPr>
          <a:xfrm>
            <a:off x="137705" y="2059717"/>
            <a:ext cx="4427945" cy="4374421"/>
          </a:xfrm>
        </p:spPr>
        <p:txBody>
          <a:bodyPr>
            <a:normAutofit fontScale="92500" lnSpcReduction="10000"/>
          </a:bodyPr>
          <a:lstStyle/>
          <a:p>
            <a:pPr>
              <a:lnSpc>
                <a:spcPct val="90000"/>
              </a:lnSpc>
            </a:pPr>
            <a:r>
              <a:rPr lang="en-US" sz="2800" dirty="0"/>
              <a:t>Caught turtles by hand/net from kayak</a:t>
            </a:r>
          </a:p>
          <a:p>
            <a:pPr>
              <a:lnSpc>
                <a:spcPct val="90000"/>
              </a:lnSpc>
            </a:pPr>
            <a:r>
              <a:rPr lang="en-US" sz="2800" dirty="0"/>
              <a:t>Three scales per individual clipped from appendages </a:t>
            </a:r>
          </a:p>
          <a:p>
            <a:pPr>
              <a:lnSpc>
                <a:spcPct val="90000"/>
              </a:lnSpc>
            </a:pPr>
            <a:r>
              <a:rPr lang="en-US" sz="2800" dirty="0"/>
              <a:t>Captured individuals in 3 watersheds, 2 drainage basins</a:t>
            </a:r>
          </a:p>
          <a:p>
            <a:pPr>
              <a:lnSpc>
                <a:spcPct val="90000"/>
              </a:lnSpc>
            </a:pPr>
            <a:r>
              <a:rPr lang="en-US" sz="2800" dirty="0"/>
              <a:t>Amplified at 9 microsatellite loci</a:t>
            </a:r>
          </a:p>
        </p:txBody>
      </p:sp>
      <p:pic>
        <p:nvPicPr>
          <p:cNvPr id="15375" name="Picture 15" descr="wt ind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2124075"/>
            <a:ext cx="4005262" cy="3003550"/>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5377" name="Group 17"/>
          <p:cNvGrpSpPr>
            <a:grpSpLocks/>
          </p:cNvGrpSpPr>
          <p:nvPr/>
        </p:nvGrpSpPr>
        <p:grpSpPr bwMode="auto">
          <a:xfrm>
            <a:off x="4722813" y="1674813"/>
            <a:ext cx="4246562" cy="4759325"/>
            <a:chOff x="2953" y="1039"/>
            <a:chExt cx="2675" cy="2998"/>
          </a:xfrm>
        </p:grpSpPr>
        <p:sp>
          <p:nvSpPr>
            <p:cNvPr id="15376" name="Rectangle 16"/>
            <p:cNvSpPr>
              <a:spLocks noChangeArrowheads="1"/>
            </p:cNvSpPr>
            <p:nvPr/>
          </p:nvSpPr>
          <p:spPr bwMode="auto">
            <a:xfrm>
              <a:off x="5324" y="1039"/>
              <a:ext cx="304" cy="2299"/>
            </a:xfrm>
            <a:prstGeom prst="rect">
              <a:avLst/>
            </a:prstGeom>
            <a:solidFill>
              <a:srgbClr val="686B5D"/>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nvGrpSpPr>
            <p:cNvPr id="15372" name="Group 12"/>
            <p:cNvGrpSpPr>
              <a:grpSpLocks/>
            </p:cNvGrpSpPr>
            <p:nvPr/>
          </p:nvGrpSpPr>
          <p:grpSpPr bwMode="auto">
            <a:xfrm>
              <a:off x="2953" y="1232"/>
              <a:ext cx="2510" cy="2805"/>
              <a:chOff x="2998" y="1232"/>
              <a:chExt cx="2510" cy="2805"/>
            </a:xfrm>
          </p:grpSpPr>
          <p:grpSp>
            <p:nvGrpSpPr>
              <p:cNvPr id="15368" name="Group 8"/>
              <p:cNvGrpSpPr>
                <a:grpSpLocks/>
              </p:cNvGrpSpPr>
              <p:nvPr/>
            </p:nvGrpSpPr>
            <p:grpSpPr bwMode="auto">
              <a:xfrm>
                <a:off x="2998" y="1232"/>
                <a:ext cx="2510" cy="2805"/>
                <a:chOff x="2998" y="1232"/>
                <a:chExt cx="2510" cy="2805"/>
              </a:xfrm>
            </p:grpSpPr>
            <p:sp>
              <p:nvSpPr>
                <p:cNvPr id="15367" name="Rectangle 7"/>
                <p:cNvSpPr>
                  <a:spLocks noChangeArrowheads="1"/>
                </p:cNvSpPr>
                <p:nvPr/>
              </p:nvSpPr>
              <p:spPr bwMode="auto">
                <a:xfrm>
                  <a:off x="2998" y="1232"/>
                  <a:ext cx="2510" cy="2805"/>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5366" name="Picture 6" descr="basin,shed, rivers"/>
                <p:cNvPicPr>
                  <a:picLocks noChangeAspect="1" noChangeArrowheads="1"/>
                </p:cNvPicPr>
                <p:nvPr/>
              </p:nvPicPr>
              <p:blipFill>
                <a:blip r:embed="rId5">
                  <a:extLst>
                    <a:ext uri="{28A0092B-C50C-407E-A947-70E740481C1C}">
                      <a14:useLocalDpi xmlns:a14="http://schemas.microsoft.com/office/drawing/2010/main" val="0"/>
                    </a:ext>
                  </a:extLst>
                </a:blip>
                <a:srcRect l="11542" t="20668" r="8173" b="9705"/>
                <a:stretch>
                  <a:fillRect/>
                </a:stretch>
              </p:blipFill>
              <p:spPr bwMode="auto">
                <a:xfrm>
                  <a:off x="3057" y="1290"/>
                  <a:ext cx="2409" cy="2704"/>
                </a:xfrm>
                <a:prstGeom prst="rect">
                  <a:avLst/>
                </a:prstGeom>
                <a:noFill/>
                <a:ln w="15875">
                  <a:solidFill>
                    <a:srgbClr val="191919"/>
                  </a:solidFill>
                  <a:miter lim="800000"/>
                  <a:headEnd/>
                  <a:tailEnd/>
                </a:ln>
                <a:extLst>
                  <a:ext uri="{909E8E84-426E-40DD-AFC4-6F175D3DCCD1}">
                    <a14:hiddenFill xmlns:a14="http://schemas.microsoft.com/office/drawing/2010/main">
                      <a:solidFill>
                        <a:srgbClr val="191919"/>
                      </a:solidFill>
                    </a14:hiddenFill>
                  </a:ext>
                </a:extLst>
              </p:spPr>
            </p:pic>
          </p:grpSp>
          <p:sp>
            <p:nvSpPr>
              <p:cNvPr id="15369" name="Oval 9"/>
              <p:cNvSpPr>
                <a:spLocks noChangeArrowheads="1"/>
              </p:cNvSpPr>
              <p:nvPr/>
            </p:nvSpPr>
            <p:spPr bwMode="auto">
              <a:xfrm>
                <a:off x="3483" y="2319"/>
                <a:ext cx="43" cy="50"/>
              </a:xfrm>
              <a:prstGeom prst="ellipse">
                <a:avLst/>
              </a:prstGeom>
              <a:solidFill>
                <a:schemeClr val="tx1"/>
              </a:solidFill>
              <a:ln w="9525">
                <a:solidFill>
                  <a:srgbClr val="000000"/>
                </a:solidFill>
                <a:round/>
                <a:headEnd/>
                <a:tailEnd/>
              </a:ln>
            </p:spPr>
            <p:txBody>
              <a:bodyPr wrap="none" anchor="ctr"/>
              <a:lstStyle/>
              <a:p>
                <a:endParaRPr lang="en-US"/>
              </a:p>
            </p:txBody>
          </p:sp>
          <p:sp>
            <p:nvSpPr>
              <p:cNvPr id="15370" name="Oval 10"/>
              <p:cNvSpPr>
                <a:spLocks noChangeArrowheads="1"/>
              </p:cNvSpPr>
              <p:nvPr/>
            </p:nvSpPr>
            <p:spPr bwMode="auto">
              <a:xfrm>
                <a:off x="4011" y="2746"/>
                <a:ext cx="43" cy="50"/>
              </a:xfrm>
              <a:prstGeom prst="ellipse">
                <a:avLst/>
              </a:prstGeom>
              <a:solidFill>
                <a:schemeClr val="tx1"/>
              </a:solidFill>
              <a:ln w="9525">
                <a:solidFill>
                  <a:srgbClr val="000000"/>
                </a:solidFill>
                <a:round/>
                <a:headEnd/>
                <a:tailEnd/>
              </a:ln>
            </p:spPr>
            <p:txBody>
              <a:bodyPr wrap="none" anchor="ctr"/>
              <a:lstStyle/>
              <a:p>
                <a:endParaRPr lang="en-US"/>
              </a:p>
            </p:txBody>
          </p:sp>
          <p:sp>
            <p:nvSpPr>
              <p:cNvPr id="15371" name="Oval 11"/>
              <p:cNvSpPr>
                <a:spLocks noChangeArrowheads="1"/>
              </p:cNvSpPr>
              <p:nvPr/>
            </p:nvSpPr>
            <p:spPr bwMode="auto">
              <a:xfrm>
                <a:off x="4220" y="2055"/>
                <a:ext cx="43" cy="50"/>
              </a:xfrm>
              <a:prstGeom prst="ellipse">
                <a:avLst/>
              </a:prstGeom>
              <a:solidFill>
                <a:schemeClr val="tx1"/>
              </a:solidFill>
              <a:ln w="9525">
                <a:solidFill>
                  <a:srgbClr val="000000"/>
                </a:solidFill>
                <a:round/>
                <a:headEnd/>
                <a:tailEnd/>
              </a:ln>
            </p:spPr>
            <p:txBody>
              <a:bodyPr wrap="none" anchor="ctr"/>
              <a:lstStyle/>
              <a:p>
                <a:endParaRPr lang="en-US"/>
              </a:p>
            </p:txBody>
          </p:sp>
        </p:grpSp>
      </p:grpSp>
      <p:grpSp>
        <p:nvGrpSpPr>
          <p:cNvPr id="15381" name="Group 21"/>
          <p:cNvGrpSpPr>
            <a:grpSpLocks/>
          </p:cNvGrpSpPr>
          <p:nvPr/>
        </p:nvGrpSpPr>
        <p:grpSpPr bwMode="auto">
          <a:xfrm>
            <a:off x="5153025" y="2686050"/>
            <a:ext cx="2225675" cy="2097088"/>
            <a:chOff x="3246" y="1692"/>
            <a:chExt cx="1402" cy="1321"/>
          </a:xfrm>
        </p:grpSpPr>
        <p:sp>
          <p:nvSpPr>
            <p:cNvPr id="15378" name="Text Box 18"/>
            <p:cNvSpPr txBox="1">
              <a:spLocks noChangeArrowheads="1"/>
            </p:cNvSpPr>
            <p:nvPr/>
          </p:nvSpPr>
          <p:spPr bwMode="auto">
            <a:xfrm>
              <a:off x="3246" y="2466"/>
              <a:ext cx="50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rgbClr val="191919"/>
                  </a:solidFill>
                </a:rPr>
                <a:t>n=16</a:t>
              </a:r>
            </a:p>
          </p:txBody>
        </p:sp>
        <p:sp>
          <p:nvSpPr>
            <p:cNvPr id="15379" name="Text Box 19"/>
            <p:cNvSpPr txBox="1">
              <a:spLocks noChangeArrowheads="1"/>
            </p:cNvSpPr>
            <p:nvPr/>
          </p:nvSpPr>
          <p:spPr bwMode="auto">
            <a:xfrm>
              <a:off x="4143" y="2801"/>
              <a:ext cx="50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rgbClr val="191919"/>
                  </a:solidFill>
                </a:rPr>
                <a:t>n=23</a:t>
              </a:r>
            </a:p>
          </p:txBody>
        </p:sp>
        <p:sp>
          <p:nvSpPr>
            <p:cNvPr id="15380" name="Text Box 20"/>
            <p:cNvSpPr txBox="1">
              <a:spLocks noChangeArrowheads="1"/>
            </p:cNvSpPr>
            <p:nvPr/>
          </p:nvSpPr>
          <p:spPr bwMode="auto">
            <a:xfrm>
              <a:off x="4010" y="1692"/>
              <a:ext cx="50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rgbClr val="191919"/>
                  </a:solidFill>
                </a:rPr>
                <a:t>n=29</a:t>
              </a:r>
            </a:p>
          </p:txBody>
        </p:sp>
      </p:grpSp>
    </p:spTree>
    <p:extLst>
      <p:ext uri="{BB962C8B-B14F-4D97-AF65-F5344CB8AC3E}">
        <p14:creationId xmlns:p14="http://schemas.microsoft.com/office/powerpoint/2010/main" val="2178556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38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3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2" name="Picture 22" descr="kay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2047875"/>
            <a:ext cx="3863975" cy="3863975"/>
          </a:xfrm>
          <a:prstGeom prst="rect">
            <a:avLst/>
          </a:prstGeom>
          <a:noFill/>
          <a:ln w="12700">
            <a:solidFill>
              <a:srgbClr val="191919"/>
            </a:solidFill>
            <a:miter lim="800000"/>
            <a:headEnd/>
            <a:tailEnd/>
          </a:ln>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p:txBody>
          <a:bodyPr/>
          <a:lstStyle/>
          <a:p>
            <a:r>
              <a:rPr lang="en-US"/>
              <a:t>DNA Sampling</a:t>
            </a:r>
          </a:p>
        </p:txBody>
      </p:sp>
      <p:sp>
        <p:nvSpPr>
          <p:cNvPr id="15363" name="Rectangle 3"/>
          <p:cNvSpPr>
            <a:spLocks noGrp="1" noChangeArrowheads="1"/>
          </p:cNvSpPr>
          <p:nvPr>
            <p:ph type="body" idx="1"/>
          </p:nvPr>
        </p:nvSpPr>
        <p:spPr>
          <a:xfrm>
            <a:off x="137705" y="2059717"/>
            <a:ext cx="4427945" cy="4374421"/>
          </a:xfrm>
        </p:spPr>
        <p:txBody>
          <a:bodyPr>
            <a:normAutofit/>
          </a:bodyPr>
          <a:lstStyle/>
          <a:p>
            <a:pPr>
              <a:lnSpc>
                <a:spcPct val="90000"/>
              </a:lnSpc>
            </a:pPr>
            <a:r>
              <a:rPr lang="en-US" sz="2800" dirty="0"/>
              <a:t>Caught </a:t>
            </a:r>
            <a:r>
              <a:rPr lang="en-US" sz="2800" dirty="0" smtClean="0"/>
              <a:t>by hand</a:t>
            </a:r>
            <a:endParaRPr lang="en-US" sz="2800" dirty="0"/>
          </a:p>
          <a:p>
            <a:pPr>
              <a:lnSpc>
                <a:spcPct val="90000"/>
              </a:lnSpc>
            </a:pPr>
            <a:r>
              <a:rPr lang="en-US" sz="2800" dirty="0" smtClean="0"/>
              <a:t>Scale clips</a:t>
            </a:r>
            <a:endParaRPr lang="en-US" sz="2800" dirty="0"/>
          </a:p>
          <a:p>
            <a:pPr>
              <a:lnSpc>
                <a:spcPct val="90000"/>
              </a:lnSpc>
            </a:pPr>
            <a:r>
              <a:rPr lang="en-US" sz="2800" dirty="0" smtClean="0"/>
              <a:t>2 </a:t>
            </a:r>
            <a:r>
              <a:rPr lang="en-US" sz="2800" dirty="0"/>
              <a:t>drainage </a:t>
            </a:r>
            <a:r>
              <a:rPr lang="en-US" sz="2800" dirty="0" smtClean="0"/>
              <a:t>basin</a:t>
            </a:r>
            <a:r>
              <a:rPr lang="en-US" sz="2600" dirty="0" smtClean="0"/>
              <a:t>s</a:t>
            </a:r>
          </a:p>
          <a:p>
            <a:pPr lvl="1">
              <a:lnSpc>
                <a:spcPct val="90000"/>
              </a:lnSpc>
            </a:pPr>
            <a:r>
              <a:rPr lang="en-US" sz="2400" dirty="0" smtClean="0"/>
              <a:t>3 watersheds</a:t>
            </a:r>
            <a:endParaRPr lang="en-US" sz="2400" dirty="0"/>
          </a:p>
          <a:p>
            <a:pPr>
              <a:lnSpc>
                <a:spcPct val="90000"/>
              </a:lnSpc>
            </a:pPr>
            <a:r>
              <a:rPr lang="en-US" sz="2800" dirty="0" smtClean="0"/>
              <a:t>9 </a:t>
            </a:r>
            <a:r>
              <a:rPr lang="en-US" sz="2800" dirty="0"/>
              <a:t>microsatellite loci</a:t>
            </a:r>
          </a:p>
        </p:txBody>
      </p:sp>
      <p:pic>
        <p:nvPicPr>
          <p:cNvPr id="15375" name="Picture 15" descr="wt ind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2124075"/>
            <a:ext cx="4005262" cy="3003550"/>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5377" name="Group 17"/>
          <p:cNvGrpSpPr>
            <a:grpSpLocks/>
          </p:cNvGrpSpPr>
          <p:nvPr/>
        </p:nvGrpSpPr>
        <p:grpSpPr bwMode="auto">
          <a:xfrm>
            <a:off x="4722813" y="1674813"/>
            <a:ext cx="4246562" cy="4759325"/>
            <a:chOff x="2953" y="1039"/>
            <a:chExt cx="2675" cy="2998"/>
          </a:xfrm>
        </p:grpSpPr>
        <p:sp>
          <p:nvSpPr>
            <p:cNvPr id="15376" name="Rectangle 16"/>
            <p:cNvSpPr>
              <a:spLocks noChangeArrowheads="1"/>
            </p:cNvSpPr>
            <p:nvPr/>
          </p:nvSpPr>
          <p:spPr bwMode="auto">
            <a:xfrm>
              <a:off x="5324" y="1039"/>
              <a:ext cx="304" cy="2299"/>
            </a:xfrm>
            <a:prstGeom prst="rect">
              <a:avLst/>
            </a:prstGeom>
            <a:solidFill>
              <a:srgbClr val="686B5D"/>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nvGrpSpPr>
            <p:cNvPr id="15372" name="Group 12"/>
            <p:cNvGrpSpPr>
              <a:grpSpLocks/>
            </p:cNvGrpSpPr>
            <p:nvPr/>
          </p:nvGrpSpPr>
          <p:grpSpPr bwMode="auto">
            <a:xfrm>
              <a:off x="2953" y="1232"/>
              <a:ext cx="2510" cy="2805"/>
              <a:chOff x="2998" y="1232"/>
              <a:chExt cx="2510" cy="2805"/>
            </a:xfrm>
          </p:grpSpPr>
          <p:grpSp>
            <p:nvGrpSpPr>
              <p:cNvPr id="15368" name="Group 8"/>
              <p:cNvGrpSpPr>
                <a:grpSpLocks/>
              </p:cNvGrpSpPr>
              <p:nvPr/>
            </p:nvGrpSpPr>
            <p:grpSpPr bwMode="auto">
              <a:xfrm>
                <a:off x="2998" y="1232"/>
                <a:ext cx="2510" cy="2805"/>
                <a:chOff x="2998" y="1232"/>
                <a:chExt cx="2510" cy="2805"/>
              </a:xfrm>
            </p:grpSpPr>
            <p:sp>
              <p:nvSpPr>
                <p:cNvPr id="15367" name="Rectangle 7"/>
                <p:cNvSpPr>
                  <a:spLocks noChangeArrowheads="1"/>
                </p:cNvSpPr>
                <p:nvPr/>
              </p:nvSpPr>
              <p:spPr bwMode="auto">
                <a:xfrm>
                  <a:off x="2998" y="1232"/>
                  <a:ext cx="2510" cy="2805"/>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15366" name="Picture 6" descr="basin,shed, rivers"/>
                <p:cNvPicPr>
                  <a:picLocks noChangeAspect="1" noChangeArrowheads="1"/>
                </p:cNvPicPr>
                <p:nvPr/>
              </p:nvPicPr>
              <p:blipFill>
                <a:blip r:embed="rId5">
                  <a:extLst>
                    <a:ext uri="{28A0092B-C50C-407E-A947-70E740481C1C}">
                      <a14:useLocalDpi xmlns:a14="http://schemas.microsoft.com/office/drawing/2010/main" val="0"/>
                    </a:ext>
                  </a:extLst>
                </a:blip>
                <a:srcRect l="11542" t="20668" r="8173" b="9705"/>
                <a:stretch>
                  <a:fillRect/>
                </a:stretch>
              </p:blipFill>
              <p:spPr bwMode="auto">
                <a:xfrm>
                  <a:off x="3057" y="1290"/>
                  <a:ext cx="2409" cy="2704"/>
                </a:xfrm>
                <a:prstGeom prst="rect">
                  <a:avLst/>
                </a:prstGeom>
                <a:noFill/>
                <a:ln w="15875">
                  <a:solidFill>
                    <a:srgbClr val="191919"/>
                  </a:solidFill>
                  <a:miter lim="800000"/>
                  <a:headEnd/>
                  <a:tailEnd/>
                </a:ln>
                <a:extLst>
                  <a:ext uri="{909E8E84-426E-40DD-AFC4-6F175D3DCCD1}">
                    <a14:hiddenFill xmlns:a14="http://schemas.microsoft.com/office/drawing/2010/main">
                      <a:solidFill>
                        <a:srgbClr val="191919"/>
                      </a:solidFill>
                    </a14:hiddenFill>
                  </a:ext>
                </a:extLst>
              </p:spPr>
            </p:pic>
          </p:grpSp>
          <p:sp>
            <p:nvSpPr>
              <p:cNvPr id="15369" name="Oval 9"/>
              <p:cNvSpPr>
                <a:spLocks noChangeArrowheads="1"/>
              </p:cNvSpPr>
              <p:nvPr/>
            </p:nvSpPr>
            <p:spPr bwMode="auto">
              <a:xfrm>
                <a:off x="3483" y="2319"/>
                <a:ext cx="43" cy="50"/>
              </a:xfrm>
              <a:prstGeom prst="ellipse">
                <a:avLst/>
              </a:prstGeom>
              <a:solidFill>
                <a:schemeClr val="tx1"/>
              </a:solidFill>
              <a:ln w="9525">
                <a:solidFill>
                  <a:srgbClr val="000000"/>
                </a:solidFill>
                <a:round/>
                <a:headEnd/>
                <a:tailEnd/>
              </a:ln>
            </p:spPr>
            <p:txBody>
              <a:bodyPr wrap="none" anchor="ctr"/>
              <a:lstStyle/>
              <a:p>
                <a:endParaRPr lang="en-US"/>
              </a:p>
            </p:txBody>
          </p:sp>
          <p:sp>
            <p:nvSpPr>
              <p:cNvPr id="15370" name="Oval 10"/>
              <p:cNvSpPr>
                <a:spLocks noChangeArrowheads="1"/>
              </p:cNvSpPr>
              <p:nvPr/>
            </p:nvSpPr>
            <p:spPr bwMode="auto">
              <a:xfrm>
                <a:off x="4011" y="2746"/>
                <a:ext cx="43" cy="50"/>
              </a:xfrm>
              <a:prstGeom prst="ellipse">
                <a:avLst/>
              </a:prstGeom>
              <a:solidFill>
                <a:schemeClr val="tx1"/>
              </a:solidFill>
              <a:ln w="9525">
                <a:solidFill>
                  <a:srgbClr val="000000"/>
                </a:solidFill>
                <a:round/>
                <a:headEnd/>
                <a:tailEnd/>
              </a:ln>
            </p:spPr>
            <p:txBody>
              <a:bodyPr wrap="none" anchor="ctr"/>
              <a:lstStyle/>
              <a:p>
                <a:endParaRPr lang="en-US"/>
              </a:p>
            </p:txBody>
          </p:sp>
          <p:sp>
            <p:nvSpPr>
              <p:cNvPr id="15371" name="Oval 11"/>
              <p:cNvSpPr>
                <a:spLocks noChangeArrowheads="1"/>
              </p:cNvSpPr>
              <p:nvPr/>
            </p:nvSpPr>
            <p:spPr bwMode="auto">
              <a:xfrm>
                <a:off x="4220" y="2055"/>
                <a:ext cx="43" cy="50"/>
              </a:xfrm>
              <a:prstGeom prst="ellipse">
                <a:avLst/>
              </a:prstGeom>
              <a:solidFill>
                <a:schemeClr val="tx1"/>
              </a:solidFill>
              <a:ln w="9525">
                <a:solidFill>
                  <a:srgbClr val="000000"/>
                </a:solidFill>
                <a:round/>
                <a:headEnd/>
                <a:tailEnd/>
              </a:ln>
            </p:spPr>
            <p:txBody>
              <a:bodyPr wrap="none" anchor="ctr"/>
              <a:lstStyle/>
              <a:p>
                <a:endParaRPr lang="en-US"/>
              </a:p>
            </p:txBody>
          </p:sp>
        </p:grpSp>
      </p:grpSp>
      <p:grpSp>
        <p:nvGrpSpPr>
          <p:cNvPr id="15381" name="Group 21"/>
          <p:cNvGrpSpPr>
            <a:grpSpLocks/>
          </p:cNvGrpSpPr>
          <p:nvPr/>
        </p:nvGrpSpPr>
        <p:grpSpPr bwMode="auto">
          <a:xfrm>
            <a:off x="5153025" y="2686050"/>
            <a:ext cx="2225675" cy="2097088"/>
            <a:chOff x="3246" y="1692"/>
            <a:chExt cx="1402" cy="1321"/>
          </a:xfrm>
        </p:grpSpPr>
        <p:sp>
          <p:nvSpPr>
            <p:cNvPr id="15378" name="Text Box 18"/>
            <p:cNvSpPr txBox="1">
              <a:spLocks noChangeArrowheads="1"/>
            </p:cNvSpPr>
            <p:nvPr/>
          </p:nvSpPr>
          <p:spPr bwMode="auto">
            <a:xfrm>
              <a:off x="3246" y="2466"/>
              <a:ext cx="50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rgbClr val="191919"/>
                  </a:solidFill>
                </a:rPr>
                <a:t>n=16</a:t>
              </a:r>
            </a:p>
          </p:txBody>
        </p:sp>
        <p:sp>
          <p:nvSpPr>
            <p:cNvPr id="15379" name="Text Box 19"/>
            <p:cNvSpPr txBox="1">
              <a:spLocks noChangeArrowheads="1"/>
            </p:cNvSpPr>
            <p:nvPr/>
          </p:nvSpPr>
          <p:spPr bwMode="auto">
            <a:xfrm>
              <a:off x="4143" y="2801"/>
              <a:ext cx="50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rgbClr val="191919"/>
                  </a:solidFill>
                </a:rPr>
                <a:t>n=23</a:t>
              </a:r>
            </a:p>
          </p:txBody>
        </p:sp>
        <p:sp>
          <p:nvSpPr>
            <p:cNvPr id="15380" name="Text Box 20"/>
            <p:cNvSpPr txBox="1">
              <a:spLocks noChangeArrowheads="1"/>
            </p:cNvSpPr>
            <p:nvPr/>
          </p:nvSpPr>
          <p:spPr bwMode="auto">
            <a:xfrm>
              <a:off x="4010" y="1692"/>
              <a:ext cx="50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600">
                  <a:solidFill>
                    <a:srgbClr val="191919"/>
                  </a:solidFill>
                </a:rPr>
                <a:t>n=29</a:t>
              </a:r>
            </a:p>
          </p:txBody>
        </p:sp>
      </p:grpSp>
    </p:spTree>
    <p:extLst>
      <p:ext uri="{BB962C8B-B14F-4D97-AF65-F5344CB8AC3E}">
        <p14:creationId xmlns:p14="http://schemas.microsoft.com/office/powerpoint/2010/main" val="325931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38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3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a:latin typeface="Arial" charset="0"/>
              </a:rPr>
              <a:t>Objectives</a:t>
            </a:r>
          </a:p>
        </p:txBody>
      </p:sp>
      <p:sp>
        <p:nvSpPr>
          <p:cNvPr id="6147" name="Rectangle 3"/>
          <p:cNvSpPr>
            <a:spLocks noGrp="1" noChangeArrowheads="1"/>
          </p:cNvSpPr>
          <p:nvPr>
            <p:ph type="body" idx="1"/>
          </p:nvPr>
        </p:nvSpPr>
        <p:spPr>
          <a:xfrm>
            <a:off x="153007" y="2038256"/>
            <a:ext cx="5180994" cy="4555828"/>
          </a:xfrm>
        </p:spPr>
        <p:txBody>
          <a:bodyPr>
            <a:normAutofit/>
          </a:bodyPr>
          <a:lstStyle/>
          <a:p>
            <a:pPr eaLnBrk="1" hangingPunct="1"/>
            <a:r>
              <a:rPr lang="en-US" sz="2000" dirty="0" smtClean="0">
                <a:latin typeface="Arial" charset="0"/>
              </a:rPr>
              <a:t>Patterns </a:t>
            </a:r>
            <a:r>
              <a:rPr lang="en-US" sz="2000" dirty="0">
                <a:latin typeface="Arial" charset="0"/>
              </a:rPr>
              <a:t>of genetic </a:t>
            </a:r>
            <a:r>
              <a:rPr lang="en-US" sz="2000" dirty="0" smtClean="0">
                <a:latin typeface="Arial" charset="0"/>
              </a:rPr>
              <a:t>diversity</a:t>
            </a:r>
            <a:endParaRPr lang="en-US" sz="1200" dirty="0">
              <a:latin typeface="Arial" charset="0"/>
            </a:endParaRPr>
          </a:p>
          <a:p>
            <a:pPr eaLnBrk="1" hangingPunct="1"/>
            <a:r>
              <a:rPr lang="en-US" sz="2000" dirty="0" smtClean="0">
                <a:latin typeface="Arial" charset="0"/>
              </a:rPr>
              <a:t>Island </a:t>
            </a:r>
            <a:r>
              <a:rPr lang="en-US" sz="2000" dirty="0">
                <a:latin typeface="Arial" charset="0"/>
              </a:rPr>
              <a:t>Biogeography as a predictor of genetic </a:t>
            </a:r>
            <a:r>
              <a:rPr lang="en-US" sz="2000" dirty="0" smtClean="0">
                <a:latin typeface="Arial" charset="0"/>
              </a:rPr>
              <a:t>diversity (</a:t>
            </a:r>
            <a:r>
              <a:rPr lang="en-US" sz="2000" dirty="0" err="1" smtClean="0">
                <a:latin typeface="Arial" charset="0"/>
              </a:rPr>
              <a:t>gd</a:t>
            </a:r>
            <a:r>
              <a:rPr lang="en-US" sz="2000" dirty="0" smtClean="0">
                <a:latin typeface="Arial" charset="0"/>
              </a:rPr>
              <a:t>).</a:t>
            </a:r>
            <a:endParaRPr lang="en-US" sz="2000" dirty="0">
              <a:latin typeface="Arial" charset="0"/>
            </a:endParaRPr>
          </a:p>
          <a:p>
            <a:pPr eaLnBrk="1" hangingPunct="1">
              <a:buFontTx/>
              <a:buNone/>
            </a:pPr>
            <a:endParaRPr lang="en-US" sz="800" dirty="0">
              <a:latin typeface="Arial" charset="0"/>
            </a:endParaRPr>
          </a:p>
          <a:p>
            <a:pPr lvl="1" eaLnBrk="1" hangingPunct="1"/>
            <a:r>
              <a:rPr lang="en-US" sz="1600" dirty="0">
                <a:latin typeface="Arial" charset="0"/>
              </a:rPr>
              <a:t>Mainland populations </a:t>
            </a:r>
            <a:r>
              <a:rPr lang="en-US" sz="1600" dirty="0" smtClean="0">
                <a:latin typeface="Arial" charset="0"/>
              </a:rPr>
              <a:t>&gt; </a:t>
            </a:r>
            <a:r>
              <a:rPr lang="en-US" sz="1600" dirty="0" err="1" smtClean="0">
                <a:latin typeface="Arial" charset="0"/>
              </a:rPr>
              <a:t>gd</a:t>
            </a:r>
            <a:r>
              <a:rPr lang="en-US" sz="1600" dirty="0" smtClean="0">
                <a:latin typeface="Arial" charset="0"/>
              </a:rPr>
              <a:t> than </a:t>
            </a:r>
            <a:r>
              <a:rPr lang="en-US" sz="1600" dirty="0">
                <a:latin typeface="Arial" charset="0"/>
              </a:rPr>
              <a:t>islands</a:t>
            </a:r>
          </a:p>
          <a:p>
            <a:pPr lvl="1" eaLnBrk="1" hangingPunct="1">
              <a:buFontTx/>
              <a:buNone/>
            </a:pPr>
            <a:endParaRPr lang="en-US" sz="800" dirty="0">
              <a:latin typeface="Arial" charset="0"/>
            </a:endParaRPr>
          </a:p>
          <a:p>
            <a:pPr lvl="1" eaLnBrk="1" hangingPunct="1"/>
            <a:r>
              <a:rPr lang="en-US" sz="1600" dirty="0">
                <a:latin typeface="Arial" charset="0"/>
              </a:rPr>
              <a:t>Larger islands </a:t>
            </a:r>
            <a:r>
              <a:rPr lang="en-US" sz="1600" dirty="0" smtClean="0">
                <a:latin typeface="Arial" charset="0"/>
              </a:rPr>
              <a:t>&gt; </a:t>
            </a:r>
            <a:r>
              <a:rPr lang="en-US" sz="1600" dirty="0" err="1" smtClean="0">
                <a:latin typeface="Arial" charset="0"/>
              </a:rPr>
              <a:t>gd</a:t>
            </a:r>
            <a:r>
              <a:rPr lang="en-US" sz="1600" dirty="0" smtClean="0">
                <a:latin typeface="Arial" charset="0"/>
              </a:rPr>
              <a:t> than </a:t>
            </a:r>
            <a:r>
              <a:rPr lang="en-US" sz="1600" dirty="0">
                <a:latin typeface="Arial" charset="0"/>
              </a:rPr>
              <a:t>smaller islands</a:t>
            </a:r>
          </a:p>
          <a:p>
            <a:pPr lvl="1" eaLnBrk="1" hangingPunct="1">
              <a:buFontTx/>
              <a:buNone/>
            </a:pPr>
            <a:endParaRPr lang="en-US" sz="800" dirty="0">
              <a:latin typeface="Arial" charset="0"/>
            </a:endParaRPr>
          </a:p>
          <a:p>
            <a:pPr lvl="1" eaLnBrk="1" hangingPunct="1"/>
            <a:r>
              <a:rPr lang="en-US" sz="1600" dirty="0" smtClean="0">
                <a:latin typeface="Arial" charset="0"/>
              </a:rPr>
              <a:t>No impact of distance on </a:t>
            </a:r>
            <a:r>
              <a:rPr lang="en-US" sz="1600" dirty="0" err="1" smtClean="0">
                <a:latin typeface="Arial" charset="0"/>
              </a:rPr>
              <a:t>gd</a:t>
            </a:r>
            <a:endParaRPr lang="en-US" sz="1600" dirty="0">
              <a:latin typeface="Arial" charset="0"/>
            </a:endParaRPr>
          </a:p>
          <a:p>
            <a:pPr lvl="1" eaLnBrk="1" hangingPunct="1"/>
            <a:endParaRPr lang="en-US" sz="1800" dirty="0">
              <a:latin typeface="Arial" charset="0"/>
            </a:endParaRPr>
          </a:p>
          <a:p>
            <a:pPr lvl="1" eaLnBrk="1" hangingPunct="1">
              <a:buFontTx/>
              <a:buNone/>
            </a:pPr>
            <a:endParaRPr lang="en-US" sz="4000" dirty="0">
              <a:latin typeface="Arial" charset="0"/>
            </a:endParaRPr>
          </a:p>
        </p:txBody>
      </p:sp>
      <p:pic>
        <p:nvPicPr>
          <p:cNvPr id="9220" name="Picture 17" descr="IMG_1079 - 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29882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35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a:latin typeface="Arial" charset="0"/>
              </a:rPr>
              <a:t>Objectives</a:t>
            </a:r>
          </a:p>
        </p:txBody>
      </p:sp>
      <p:sp>
        <p:nvSpPr>
          <p:cNvPr id="6147" name="Rectangle 3"/>
          <p:cNvSpPr>
            <a:spLocks noGrp="1" noChangeArrowheads="1"/>
          </p:cNvSpPr>
          <p:nvPr>
            <p:ph type="body" idx="1"/>
          </p:nvPr>
        </p:nvSpPr>
        <p:spPr>
          <a:xfrm>
            <a:off x="153007" y="2038256"/>
            <a:ext cx="5180994" cy="4555828"/>
          </a:xfrm>
        </p:spPr>
        <p:txBody>
          <a:bodyPr>
            <a:normAutofit lnSpcReduction="10000"/>
          </a:bodyPr>
          <a:lstStyle/>
          <a:p>
            <a:pPr eaLnBrk="1" hangingPunct="1"/>
            <a:r>
              <a:rPr lang="en-US" sz="2000" dirty="0">
                <a:latin typeface="Arial" charset="0"/>
              </a:rPr>
              <a:t>Determine patterns of genetic diversity in red-backed salamanders. </a:t>
            </a:r>
          </a:p>
          <a:p>
            <a:pPr eaLnBrk="1" hangingPunct="1">
              <a:buFontTx/>
              <a:buNone/>
            </a:pPr>
            <a:endParaRPr lang="en-US" sz="1200" dirty="0">
              <a:latin typeface="Arial" charset="0"/>
            </a:endParaRPr>
          </a:p>
          <a:p>
            <a:pPr eaLnBrk="1" hangingPunct="1"/>
            <a:r>
              <a:rPr lang="en-US" sz="2000" dirty="0">
                <a:latin typeface="Arial" charset="0"/>
              </a:rPr>
              <a:t>Determine the effectiveness of Island Biogeography as a predictor of genetic diversity.</a:t>
            </a:r>
          </a:p>
          <a:p>
            <a:pPr eaLnBrk="1" hangingPunct="1">
              <a:buFontTx/>
              <a:buNone/>
            </a:pPr>
            <a:endParaRPr lang="en-US" sz="800" dirty="0">
              <a:latin typeface="Arial" charset="0"/>
            </a:endParaRPr>
          </a:p>
          <a:p>
            <a:pPr lvl="1" eaLnBrk="1" hangingPunct="1"/>
            <a:r>
              <a:rPr lang="en-US" sz="1600" dirty="0">
                <a:latin typeface="Arial" charset="0"/>
              </a:rPr>
              <a:t>Mainland populations will have greater genetic diversity than islands</a:t>
            </a:r>
          </a:p>
          <a:p>
            <a:pPr lvl="1" eaLnBrk="1" hangingPunct="1">
              <a:buFontTx/>
              <a:buNone/>
            </a:pPr>
            <a:endParaRPr lang="en-US" sz="800" dirty="0">
              <a:latin typeface="Arial" charset="0"/>
            </a:endParaRPr>
          </a:p>
          <a:p>
            <a:pPr lvl="1" eaLnBrk="1" hangingPunct="1"/>
            <a:r>
              <a:rPr lang="en-US" sz="1600" dirty="0">
                <a:latin typeface="Arial" charset="0"/>
              </a:rPr>
              <a:t>Larger islands will have greater genetic diversity than smaller islands</a:t>
            </a:r>
          </a:p>
          <a:p>
            <a:pPr lvl="1" eaLnBrk="1" hangingPunct="1">
              <a:buFontTx/>
              <a:buNone/>
            </a:pPr>
            <a:endParaRPr lang="en-US" sz="800" dirty="0">
              <a:latin typeface="Arial" charset="0"/>
            </a:endParaRPr>
          </a:p>
          <a:p>
            <a:pPr lvl="1" eaLnBrk="1" hangingPunct="1"/>
            <a:r>
              <a:rPr lang="en-US" sz="1600" dirty="0">
                <a:latin typeface="Arial" charset="0"/>
              </a:rPr>
              <a:t>Distance will have a marginal impact on genetic diversity among the islands</a:t>
            </a:r>
          </a:p>
          <a:p>
            <a:pPr lvl="1" eaLnBrk="1" hangingPunct="1"/>
            <a:endParaRPr lang="en-US" sz="1800" dirty="0">
              <a:latin typeface="Arial" charset="0"/>
            </a:endParaRPr>
          </a:p>
          <a:p>
            <a:pPr lvl="1" eaLnBrk="1" hangingPunct="1">
              <a:buFontTx/>
              <a:buNone/>
            </a:pPr>
            <a:endParaRPr lang="en-US" sz="4000" dirty="0">
              <a:latin typeface="Arial" charset="0"/>
            </a:endParaRPr>
          </a:p>
        </p:txBody>
      </p:sp>
      <p:pic>
        <p:nvPicPr>
          <p:cNvPr id="9220" name="Picture 17" descr="IMG_1079 - 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329882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number of pictures in a presentation</a:t>
            </a:r>
            <a:endParaRPr lang="en-US" dirty="0"/>
          </a:p>
        </p:txBody>
      </p:sp>
      <p:sp>
        <p:nvSpPr>
          <p:cNvPr id="3" name="Content Placeholder 2"/>
          <p:cNvSpPr>
            <a:spLocks noGrp="1"/>
          </p:cNvSpPr>
          <p:nvPr>
            <p:ph idx="1"/>
          </p:nvPr>
        </p:nvSpPr>
        <p:spPr>
          <a:xfrm>
            <a:off x="156569" y="2595562"/>
            <a:ext cx="3200944" cy="3670767"/>
          </a:xfrm>
        </p:spPr>
        <p:txBody>
          <a:bodyPr/>
          <a:lstStyle/>
          <a:p>
            <a:r>
              <a:rPr lang="en-US" dirty="0" smtClean="0"/>
              <a:t>A good presentation has significantly fewer pictures in it than a bad presentation because pictures only confuse people.</a:t>
            </a:r>
          </a:p>
          <a:p>
            <a:endParaRPr lang="en-US" dirty="0" smtClean="0"/>
          </a:p>
        </p:txBody>
      </p:sp>
      <p:graphicFrame>
        <p:nvGraphicFramePr>
          <p:cNvPr id="5" name="Chart 4"/>
          <p:cNvGraphicFramePr/>
          <p:nvPr>
            <p:extLst>
              <p:ext uri="{D42A27DB-BD31-4B8C-83A1-F6EECF244321}">
                <p14:modId xmlns:p14="http://schemas.microsoft.com/office/powerpoint/2010/main" val="905161917"/>
              </p:ext>
            </p:extLst>
          </p:nvPr>
        </p:nvGraphicFramePr>
        <p:xfrm>
          <a:off x="3601062" y="2284770"/>
          <a:ext cx="5786487" cy="4573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405482" y="4232790"/>
            <a:ext cx="4265373" cy="369332"/>
          </a:xfrm>
          <a:prstGeom prst="rect">
            <a:avLst/>
          </a:prstGeom>
          <a:noFill/>
        </p:spPr>
        <p:txBody>
          <a:bodyPr wrap="none" rtlCol="0">
            <a:spAutoFit/>
          </a:bodyPr>
          <a:lstStyle/>
          <a:p>
            <a:r>
              <a:rPr lang="en-US" dirty="0" smtClean="0"/>
              <a:t>Number of pictures in a presentation</a:t>
            </a:r>
            <a:endParaRPr lang="en-US" dirty="0"/>
          </a:p>
        </p:txBody>
      </p:sp>
    </p:spTree>
    <p:extLst>
      <p:ext uri="{BB962C8B-B14F-4D97-AF65-F5344CB8AC3E}">
        <p14:creationId xmlns:p14="http://schemas.microsoft.com/office/powerpoint/2010/main" val="3155912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hands make easy work</a:t>
            </a:r>
            <a:endParaRPr lang="en-US" dirty="0"/>
          </a:p>
        </p:txBody>
      </p:sp>
      <p:pic>
        <p:nvPicPr>
          <p:cNvPr id="5" name="Picture 4"/>
          <p:cNvPicPr>
            <a:picLocks noChangeAspect="1"/>
          </p:cNvPicPr>
          <p:nvPr/>
        </p:nvPicPr>
        <p:blipFill>
          <a:blip r:embed="rId3"/>
          <a:stretch>
            <a:fillRect/>
          </a:stretch>
        </p:blipFill>
        <p:spPr>
          <a:xfrm>
            <a:off x="1492616" y="2447920"/>
            <a:ext cx="5508548" cy="3675704"/>
          </a:xfrm>
          <a:prstGeom prst="rect">
            <a:avLst/>
          </a:prstGeom>
        </p:spPr>
      </p:pic>
    </p:spTree>
    <p:extLst>
      <p:ext uri="{BB962C8B-B14F-4D97-AF65-F5344CB8AC3E}">
        <p14:creationId xmlns:p14="http://schemas.microsoft.com/office/powerpoint/2010/main" val="4097420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kittens are horrible little beasts</a:t>
            </a:r>
            <a:endParaRPr lang="en-US" dirty="0"/>
          </a:p>
        </p:txBody>
      </p:sp>
      <p:pic>
        <p:nvPicPr>
          <p:cNvPr id="4" name="Picture 3"/>
          <p:cNvPicPr>
            <a:picLocks noChangeAspect="1"/>
          </p:cNvPicPr>
          <p:nvPr/>
        </p:nvPicPr>
        <p:blipFill>
          <a:blip r:embed="rId2"/>
          <a:stretch>
            <a:fillRect/>
          </a:stretch>
        </p:blipFill>
        <p:spPr>
          <a:xfrm>
            <a:off x="1973774" y="2161229"/>
            <a:ext cx="5793176" cy="4344882"/>
          </a:xfrm>
          <a:prstGeom prst="rect">
            <a:avLst/>
          </a:prstGeom>
        </p:spPr>
      </p:pic>
    </p:spTree>
    <p:extLst>
      <p:ext uri="{BB962C8B-B14F-4D97-AF65-F5344CB8AC3E}">
        <p14:creationId xmlns:p14="http://schemas.microsoft.com/office/powerpoint/2010/main" val="3098350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kittens are horrible little beasts</a:t>
            </a:r>
            <a:endParaRPr lang="en-US" dirty="0"/>
          </a:p>
        </p:txBody>
      </p:sp>
      <p:pic>
        <p:nvPicPr>
          <p:cNvPr id="4" name="Picture 3"/>
          <p:cNvPicPr>
            <a:picLocks noChangeAspect="1"/>
          </p:cNvPicPr>
          <p:nvPr/>
        </p:nvPicPr>
        <p:blipFill>
          <a:blip r:embed="rId3"/>
          <a:stretch>
            <a:fillRect/>
          </a:stretch>
        </p:blipFill>
        <p:spPr>
          <a:xfrm>
            <a:off x="1973774" y="2161229"/>
            <a:ext cx="5793176" cy="4344882"/>
          </a:xfrm>
          <a:prstGeom prst="rect">
            <a:avLst/>
          </a:prstGeom>
        </p:spPr>
      </p:pic>
      <p:sp>
        <p:nvSpPr>
          <p:cNvPr id="3" name="Rectangle 2"/>
          <p:cNvSpPr/>
          <p:nvPr/>
        </p:nvSpPr>
        <p:spPr>
          <a:xfrm>
            <a:off x="1973774" y="6474744"/>
            <a:ext cx="6429584" cy="307777"/>
          </a:xfrm>
          <a:prstGeom prst="rect">
            <a:avLst/>
          </a:prstGeom>
        </p:spPr>
        <p:txBody>
          <a:bodyPr wrap="square">
            <a:spAutoFit/>
          </a:bodyPr>
          <a:lstStyle/>
          <a:p>
            <a:r>
              <a:rPr lang="en-US" sz="1400" dirty="0"/>
              <a:t>http://</a:t>
            </a:r>
            <a:r>
              <a:rPr lang="en-US" sz="1400" dirty="0" err="1"/>
              <a:t>www.fanpop.com</a:t>
            </a:r>
            <a:r>
              <a:rPr lang="en-US" sz="1400" dirty="0" smtClean="0"/>
              <a:t>/</a:t>
            </a:r>
            <a:endParaRPr lang="en-US" sz="1400" dirty="0"/>
          </a:p>
        </p:txBody>
      </p:sp>
    </p:spTree>
    <p:extLst>
      <p:ext uri="{BB962C8B-B14F-4D97-AF65-F5344CB8AC3E}">
        <p14:creationId xmlns:p14="http://schemas.microsoft.com/office/powerpoint/2010/main" val="223265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56569" y="2595562"/>
            <a:ext cx="3200944" cy="3670767"/>
          </a:xfrm>
        </p:spPr>
        <p:txBody>
          <a:bodyPr/>
          <a:lstStyle/>
          <a:p>
            <a:r>
              <a:rPr lang="en-US" dirty="0" smtClean="0"/>
              <a:t>A good presentation has significantly fewer </a:t>
            </a:r>
            <a:r>
              <a:rPr lang="en-US" dirty="0" err="1" smtClean="0"/>
              <a:t>missepllings</a:t>
            </a:r>
            <a:r>
              <a:rPr lang="en-US" dirty="0" smtClean="0"/>
              <a:t> per slide in it than a bad presentation.</a:t>
            </a:r>
          </a:p>
          <a:p>
            <a:endParaRPr lang="en-US" dirty="0" smtClean="0"/>
          </a:p>
        </p:txBody>
      </p:sp>
      <p:graphicFrame>
        <p:nvGraphicFramePr>
          <p:cNvPr id="5" name="Chart 4"/>
          <p:cNvGraphicFramePr/>
          <p:nvPr>
            <p:extLst>
              <p:ext uri="{D42A27DB-BD31-4B8C-83A1-F6EECF244321}">
                <p14:modId xmlns:p14="http://schemas.microsoft.com/office/powerpoint/2010/main" val="2951921291"/>
              </p:ext>
            </p:extLst>
          </p:nvPr>
        </p:nvGraphicFramePr>
        <p:xfrm>
          <a:off x="3601062" y="2284770"/>
          <a:ext cx="5786487" cy="45732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544877" y="3254971"/>
            <a:ext cx="6112370" cy="369332"/>
          </a:xfrm>
          <a:prstGeom prst="rect">
            <a:avLst/>
          </a:prstGeom>
          <a:noFill/>
        </p:spPr>
        <p:txBody>
          <a:bodyPr wrap="none" rtlCol="0">
            <a:spAutoFit/>
          </a:bodyPr>
          <a:lstStyle/>
          <a:p>
            <a:r>
              <a:rPr lang="en-US" dirty="0" smtClean="0"/>
              <a:t>Number of </a:t>
            </a:r>
            <a:r>
              <a:rPr lang="en-US" dirty="0" err="1" smtClean="0"/>
              <a:t>picturesmispelled</a:t>
            </a:r>
            <a:r>
              <a:rPr lang="en-US" dirty="0" smtClean="0"/>
              <a:t> words  in a presentation</a:t>
            </a:r>
            <a:endParaRPr lang="en-US" dirty="0"/>
          </a:p>
        </p:txBody>
      </p:sp>
    </p:spTree>
    <p:extLst>
      <p:ext uri="{BB962C8B-B14F-4D97-AF65-F5344CB8AC3E}">
        <p14:creationId xmlns:p14="http://schemas.microsoft.com/office/powerpoint/2010/main" val="1508956292"/>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not give a </a:t>
            </a:r>
            <a:r>
              <a:rPr lang="en-US" dirty="0" err="1" smtClean="0"/>
              <a:t>presenation</a:t>
            </a:r>
            <a:endParaRPr lang="en-US" dirty="0"/>
          </a:p>
        </p:txBody>
      </p:sp>
      <p:sp>
        <p:nvSpPr>
          <p:cNvPr id="3" name="Subtitle 2"/>
          <p:cNvSpPr>
            <a:spLocks noGrp="1"/>
          </p:cNvSpPr>
          <p:nvPr>
            <p:ph type="subTitle" idx="1"/>
          </p:nvPr>
        </p:nvSpPr>
        <p:spPr/>
        <p:txBody>
          <a:bodyPr/>
          <a:lstStyle/>
          <a:p>
            <a:r>
              <a:rPr lang="en-US" dirty="0" smtClean="0"/>
              <a:t>Bradley J Swanson</a:t>
            </a:r>
            <a:endParaRPr lang="en-US" dirty="0"/>
          </a:p>
        </p:txBody>
      </p:sp>
      <p:pic>
        <p:nvPicPr>
          <p:cNvPr id="4" name="Picture 3"/>
          <p:cNvPicPr>
            <a:picLocks noChangeAspect="1"/>
          </p:cNvPicPr>
          <p:nvPr/>
        </p:nvPicPr>
        <p:blipFill>
          <a:blip r:embed="rId3"/>
          <a:stretch>
            <a:fillRect/>
          </a:stretch>
        </p:blipFill>
        <p:spPr>
          <a:xfrm>
            <a:off x="3779239" y="3281989"/>
            <a:ext cx="4400825" cy="3300619"/>
          </a:xfrm>
          <a:prstGeom prst="rect">
            <a:avLst/>
          </a:prstGeom>
        </p:spPr>
      </p:pic>
    </p:spTree>
    <p:extLst>
      <p:ext uri="{BB962C8B-B14F-4D97-AF65-F5344CB8AC3E}">
        <p14:creationId xmlns:p14="http://schemas.microsoft.com/office/powerpoint/2010/main" val="2576220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56569" y="2595562"/>
            <a:ext cx="3200944" cy="3670767"/>
          </a:xfrm>
        </p:spPr>
        <p:txBody>
          <a:bodyPr/>
          <a:lstStyle/>
          <a:p>
            <a:r>
              <a:rPr lang="en-US" dirty="0" smtClean="0"/>
              <a:t>A good presentation has significantly fewer misspellings per slide in it than a bad presentation.</a:t>
            </a:r>
          </a:p>
          <a:p>
            <a:endParaRPr lang="en-US" dirty="0" smtClean="0"/>
          </a:p>
        </p:txBody>
      </p:sp>
      <p:graphicFrame>
        <p:nvGraphicFramePr>
          <p:cNvPr id="5" name="Chart 4"/>
          <p:cNvGraphicFramePr/>
          <p:nvPr>
            <p:extLst>
              <p:ext uri="{D42A27DB-BD31-4B8C-83A1-F6EECF244321}">
                <p14:modId xmlns:p14="http://schemas.microsoft.com/office/powerpoint/2010/main" val="180257583"/>
              </p:ext>
            </p:extLst>
          </p:nvPr>
        </p:nvGraphicFramePr>
        <p:xfrm>
          <a:off x="3601063" y="2284770"/>
          <a:ext cx="5542938" cy="4392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1944414" y="3943448"/>
            <a:ext cx="3313302" cy="369332"/>
          </a:xfrm>
          <a:prstGeom prst="rect">
            <a:avLst/>
          </a:prstGeom>
          <a:noFill/>
        </p:spPr>
        <p:txBody>
          <a:bodyPr wrap="none" rtlCol="0">
            <a:spAutoFit/>
          </a:bodyPr>
          <a:lstStyle/>
          <a:p>
            <a:r>
              <a:rPr lang="en-US" dirty="0" smtClean="0"/>
              <a:t>Number of misspelled words</a:t>
            </a:r>
            <a:endParaRPr lang="en-US" dirty="0"/>
          </a:p>
        </p:txBody>
      </p:sp>
    </p:spTree>
    <p:extLst>
      <p:ext uri="{BB962C8B-B14F-4D97-AF65-F5344CB8AC3E}">
        <p14:creationId xmlns:p14="http://schemas.microsoft.com/office/powerpoint/2010/main" val="779547324"/>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Picture 4"/>
          <p:cNvPicPr>
            <a:picLocks noChangeAspect="1"/>
          </p:cNvPicPr>
          <p:nvPr/>
        </p:nvPicPr>
        <p:blipFill>
          <a:blip r:embed="rId2"/>
          <a:stretch>
            <a:fillRect/>
          </a:stretch>
        </p:blipFill>
        <p:spPr>
          <a:xfrm>
            <a:off x="5361740" y="0"/>
            <a:ext cx="3782260" cy="6666654"/>
          </a:xfrm>
          <a:prstGeom prst="rect">
            <a:avLst/>
          </a:prstGeom>
        </p:spPr>
      </p:pic>
    </p:spTree>
    <p:extLst>
      <p:ext uri="{BB962C8B-B14F-4D97-AF65-F5344CB8AC3E}">
        <p14:creationId xmlns:p14="http://schemas.microsoft.com/office/powerpoint/2010/main" val="1626405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sample-data-ta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300" y="2133599"/>
            <a:ext cx="6309889" cy="4313251"/>
          </a:xfrm>
          <a:prstGeom prst="rect">
            <a:avLst/>
          </a:prstGeom>
        </p:spPr>
      </p:pic>
    </p:spTree>
    <p:extLst>
      <p:ext uri="{BB962C8B-B14F-4D97-AF65-F5344CB8AC3E}">
        <p14:creationId xmlns:p14="http://schemas.microsoft.com/office/powerpoint/2010/main" val="24667942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Recolonization</a:t>
            </a:r>
          </a:p>
        </p:txBody>
      </p:sp>
      <p:sp>
        <p:nvSpPr>
          <p:cNvPr id="31747" name="Rectangle 3"/>
          <p:cNvSpPr>
            <a:spLocks noGrp="1" noChangeArrowheads="1"/>
          </p:cNvSpPr>
          <p:nvPr>
            <p:ph type="body" idx="1"/>
          </p:nvPr>
        </p:nvSpPr>
        <p:spPr>
          <a:xfrm>
            <a:off x="306011" y="1981200"/>
            <a:ext cx="4234239" cy="4368800"/>
          </a:xfrm>
        </p:spPr>
        <p:txBody>
          <a:bodyPr>
            <a:normAutofit/>
          </a:bodyPr>
          <a:lstStyle/>
          <a:p>
            <a:r>
              <a:rPr lang="en-US" sz="2400" dirty="0"/>
              <a:t>During ice age, refugia in North Carolina</a:t>
            </a:r>
          </a:p>
          <a:p>
            <a:pPr lvl="1"/>
            <a:r>
              <a:rPr lang="en-US" sz="2400" dirty="0"/>
              <a:t>Recolonized range over 3 major routes</a:t>
            </a:r>
            <a:endParaRPr lang="en-US" sz="2000" dirty="0"/>
          </a:p>
          <a:p>
            <a:r>
              <a:rPr lang="en-US" sz="2400" dirty="0"/>
              <a:t>Recolonized Michigan from two routes</a:t>
            </a:r>
            <a:r>
              <a:rPr lang="en-US" sz="2000" dirty="0"/>
              <a:t> </a:t>
            </a:r>
          </a:p>
          <a:p>
            <a:pPr lvl="1"/>
            <a:r>
              <a:rPr lang="en-US" sz="2400" dirty="0"/>
              <a:t>South population: through Ohio</a:t>
            </a:r>
          </a:p>
          <a:p>
            <a:pPr lvl="1"/>
            <a:r>
              <a:rPr lang="en-US" sz="2400" dirty="0"/>
              <a:t>North population: through Canada</a:t>
            </a:r>
          </a:p>
        </p:txBody>
      </p:sp>
      <p:pic>
        <p:nvPicPr>
          <p:cNvPr id="31751"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2098675"/>
            <a:ext cx="4192588" cy="3184525"/>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7600950" y="3897313"/>
            <a:ext cx="1219200" cy="838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750" name="Oval 6"/>
          <p:cNvSpPr>
            <a:spLocks noChangeArrowheads="1"/>
          </p:cNvSpPr>
          <p:nvPr/>
        </p:nvSpPr>
        <p:spPr bwMode="auto">
          <a:xfrm>
            <a:off x="6294438" y="4727575"/>
            <a:ext cx="958850" cy="512763"/>
          </a:xfrm>
          <a:prstGeom prst="ellipse">
            <a:avLst/>
          </a:prstGeom>
          <a:noFill/>
          <a:ln w="50800">
            <a:solidFill>
              <a:srgbClr val="191919"/>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1756" name="Line 12"/>
          <p:cNvSpPr>
            <a:spLocks noChangeShapeType="1"/>
          </p:cNvSpPr>
          <p:nvPr/>
        </p:nvSpPr>
        <p:spPr bwMode="auto">
          <a:xfrm flipV="1">
            <a:off x="6746875" y="3074988"/>
            <a:ext cx="800100" cy="1365250"/>
          </a:xfrm>
          <a:prstGeom prst="line">
            <a:avLst/>
          </a:prstGeom>
          <a:noFill/>
          <a:ln w="152400">
            <a:solidFill>
              <a:srgbClr val="D31D8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7" name="Line 13"/>
          <p:cNvSpPr>
            <a:spLocks noChangeShapeType="1"/>
          </p:cNvSpPr>
          <p:nvPr/>
        </p:nvSpPr>
        <p:spPr bwMode="auto">
          <a:xfrm flipH="1">
            <a:off x="5678488" y="3536950"/>
            <a:ext cx="1316037" cy="1588"/>
          </a:xfrm>
          <a:prstGeom prst="line">
            <a:avLst/>
          </a:prstGeom>
          <a:noFill/>
          <a:ln w="152400">
            <a:solidFill>
              <a:srgbClr val="EE88C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Line 14"/>
          <p:cNvSpPr>
            <a:spLocks noChangeShapeType="1"/>
          </p:cNvSpPr>
          <p:nvPr/>
        </p:nvSpPr>
        <p:spPr bwMode="auto">
          <a:xfrm flipH="1" flipV="1">
            <a:off x="5184775" y="3719513"/>
            <a:ext cx="1447800" cy="774700"/>
          </a:xfrm>
          <a:prstGeom prst="line">
            <a:avLst/>
          </a:prstGeom>
          <a:noFill/>
          <a:ln w="152400">
            <a:solidFill>
              <a:srgbClr val="4DC5D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9" name="Text Box 15"/>
          <p:cNvSpPr txBox="1">
            <a:spLocks noChangeArrowheads="1"/>
          </p:cNvSpPr>
          <p:nvPr/>
        </p:nvSpPr>
        <p:spPr bwMode="auto">
          <a:xfrm>
            <a:off x="5846763" y="6350000"/>
            <a:ext cx="3163887"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sz="2000" dirty="0"/>
              <a:t>(Amato et al. 2008)</a:t>
            </a:r>
          </a:p>
        </p:txBody>
      </p:sp>
    </p:spTree>
    <p:extLst>
      <p:ext uri="{BB962C8B-B14F-4D97-AF65-F5344CB8AC3E}">
        <p14:creationId xmlns:p14="http://schemas.microsoft.com/office/powerpoint/2010/main" val="474721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1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a:latin typeface="Arial" charset="0"/>
              </a:rPr>
              <a:t>Doh Assignment Test</a:t>
            </a:r>
          </a:p>
        </p:txBody>
      </p:sp>
      <p:grpSp>
        <p:nvGrpSpPr>
          <p:cNvPr id="18436" name="Group 201"/>
          <p:cNvGrpSpPr>
            <a:grpSpLocks/>
          </p:cNvGrpSpPr>
          <p:nvPr/>
        </p:nvGrpSpPr>
        <p:grpSpPr bwMode="auto">
          <a:xfrm>
            <a:off x="838200" y="3309938"/>
            <a:ext cx="7467600" cy="2366962"/>
            <a:chOff x="685800" y="3309334"/>
            <a:chExt cx="7467600" cy="2367566"/>
          </a:xfrm>
        </p:grpSpPr>
        <p:grpSp>
          <p:nvGrpSpPr>
            <p:cNvPr id="18458" name="Group 147"/>
            <p:cNvGrpSpPr>
              <a:grpSpLocks/>
            </p:cNvGrpSpPr>
            <p:nvPr/>
          </p:nvGrpSpPr>
          <p:grpSpPr bwMode="auto">
            <a:xfrm>
              <a:off x="685800" y="3309334"/>
              <a:ext cx="7467600" cy="2367566"/>
              <a:chOff x="685800" y="3309334"/>
              <a:chExt cx="7467600" cy="2367566"/>
            </a:xfrm>
          </p:grpSpPr>
          <p:grpSp>
            <p:nvGrpSpPr>
              <p:cNvPr id="18472" name="Group 146"/>
              <p:cNvGrpSpPr>
                <a:grpSpLocks/>
              </p:cNvGrpSpPr>
              <p:nvPr/>
            </p:nvGrpSpPr>
            <p:grpSpPr bwMode="auto">
              <a:xfrm>
                <a:off x="685800" y="3309334"/>
                <a:ext cx="3429000" cy="2367566"/>
                <a:chOff x="685800" y="3271234"/>
                <a:chExt cx="3429000" cy="2367566"/>
              </a:xfrm>
            </p:grpSpPr>
            <p:sp>
              <p:nvSpPr>
                <p:cNvPr id="283" name="Rectangle 282"/>
                <p:cNvSpPr/>
                <p:nvPr/>
              </p:nvSpPr>
              <p:spPr>
                <a:xfrm>
                  <a:off x="685800" y="3275997"/>
                  <a:ext cx="3429000" cy="236280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539" name="Group 14"/>
                <p:cNvGrpSpPr>
                  <a:grpSpLocks/>
                </p:cNvGrpSpPr>
                <p:nvPr/>
              </p:nvGrpSpPr>
              <p:grpSpPr bwMode="auto">
                <a:xfrm>
                  <a:off x="847154" y="3461871"/>
                  <a:ext cx="161363" cy="324224"/>
                  <a:chOff x="1676400" y="1600200"/>
                  <a:chExt cx="304800" cy="533400"/>
                </a:xfrm>
              </p:grpSpPr>
              <p:sp>
                <p:nvSpPr>
                  <p:cNvPr id="344" name="Rectangle 12"/>
                  <p:cNvSpPr/>
                  <p:nvPr/>
                </p:nvSpPr>
                <p:spPr>
                  <a:xfrm>
                    <a:off x="1797424" y="1696712"/>
                    <a:ext cx="92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Cloud 13"/>
                  <p:cNvSpPr/>
                  <p:nvPr/>
                </p:nvSpPr>
                <p:spPr>
                  <a:xfrm>
                    <a:off x="1677479" y="1600055"/>
                    <a:ext cx="302864"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0" name="Group 15"/>
                <p:cNvGrpSpPr>
                  <a:grpSpLocks/>
                </p:cNvGrpSpPr>
                <p:nvPr/>
              </p:nvGrpSpPr>
              <p:grpSpPr bwMode="auto">
                <a:xfrm>
                  <a:off x="1694318" y="4434541"/>
                  <a:ext cx="161363" cy="324224"/>
                  <a:chOff x="1676400" y="1600200"/>
                  <a:chExt cx="304800" cy="533400"/>
                </a:xfrm>
              </p:grpSpPr>
              <p:sp>
                <p:nvSpPr>
                  <p:cNvPr id="342" name="Rectangle 16"/>
                  <p:cNvSpPr/>
                  <p:nvPr/>
                </p:nvSpPr>
                <p:spPr>
                  <a:xfrm>
                    <a:off x="1798484" y="1697890"/>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Cloud 17"/>
                  <p:cNvSpPr/>
                  <p:nvPr/>
                </p:nvSpPr>
                <p:spPr>
                  <a:xfrm>
                    <a:off x="1675541" y="1601232"/>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1" name="Group 18"/>
                <p:cNvGrpSpPr>
                  <a:grpSpLocks/>
                </p:cNvGrpSpPr>
                <p:nvPr/>
              </p:nvGrpSpPr>
              <p:grpSpPr bwMode="auto">
                <a:xfrm>
                  <a:off x="2622165" y="3925047"/>
                  <a:ext cx="161363" cy="324224"/>
                  <a:chOff x="1676400" y="1600200"/>
                  <a:chExt cx="304800" cy="533400"/>
                </a:xfrm>
              </p:grpSpPr>
              <p:sp>
                <p:nvSpPr>
                  <p:cNvPr id="340" name="Rectangle 19"/>
                  <p:cNvSpPr/>
                  <p:nvPr/>
                </p:nvSpPr>
                <p:spPr>
                  <a:xfrm>
                    <a:off x="1797073" y="1697521"/>
                    <a:ext cx="92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Cloud 20"/>
                  <p:cNvSpPr/>
                  <p:nvPr/>
                </p:nvSpPr>
                <p:spPr>
                  <a:xfrm>
                    <a:off x="1677127" y="1600865"/>
                    <a:ext cx="302864"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2" name="Group 21"/>
                <p:cNvGrpSpPr>
                  <a:grpSpLocks/>
                </p:cNvGrpSpPr>
                <p:nvPr/>
              </p:nvGrpSpPr>
              <p:grpSpPr bwMode="auto">
                <a:xfrm>
                  <a:off x="2702848" y="5175624"/>
                  <a:ext cx="161363" cy="324224"/>
                  <a:chOff x="1676400" y="1600200"/>
                  <a:chExt cx="304800" cy="533400"/>
                </a:xfrm>
              </p:grpSpPr>
              <p:sp>
                <p:nvSpPr>
                  <p:cNvPr id="338" name="Rectangle 22"/>
                  <p:cNvSpPr/>
                  <p:nvPr/>
                </p:nvSpPr>
                <p:spPr>
                  <a:xfrm>
                    <a:off x="1797602" y="1696048"/>
                    <a:ext cx="92957"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Cloud 23"/>
                  <p:cNvSpPr/>
                  <p:nvPr/>
                </p:nvSpPr>
                <p:spPr>
                  <a:xfrm>
                    <a:off x="1677656" y="1599390"/>
                    <a:ext cx="302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3" name="Group 24"/>
                <p:cNvGrpSpPr>
                  <a:grpSpLocks/>
                </p:cNvGrpSpPr>
                <p:nvPr/>
              </p:nvGrpSpPr>
              <p:grpSpPr bwMode="auto">
                <a:xfrm>
                  <a:off x="1295389" y="3429000"/>
                  <a:ext cx="161363" cy="324224"/>
                  <a:chOff x="1676400" y="1600200"/>
                  <a:chExt cx="304800" cy="533400"/>
                </a:xfrm>
              </p:grpSpPr>
              <p:sp>
                <p:nvSpPr>
                  <p:cNvPr id="336" name="Rectangle 25"/>
                  <p:cNvSpPr/>
                  <p:nvPr/>
                </p:nvSpPr>
                <p:spPr>
                  <a:xfrm>
                    <a:off x="1799366" y="1695930"/>
                    <a:ext cx="89959"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Cloud 26"/>
                  <p:cNvSpPr/>
                  <p:nvPr/>
                </p:nvSpPr>
                <p:spPr>
                  <a:xfrm>
                    <a:off x="1676421" y="1599272"/>
                    <a:ext cx="305862" cy="368343"/>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4" name="Group 27"/>
                <p:cNvGrpSpPr>
                  <a:grpSpLocks/>
                </p:cNvGrpSpPr>
                <p:nvPr/>
              </p:nvGrpSpPr>
              <p:grpSpPr bwMode="auto">
                <a:xfrm>
                  <a:off x="3469330" y="3786094"/>
                  <a:ext cx="161363" cy="324224"/>
                  <a:chOff x="1676400" y="1600200"/>
                  <a:chExt cx="304800" cy="533400"/>
                </a:xfrm>
              </p:grpSpPr>
              <p:sp>
                <p:nvSpPr>
                  <p:cNvPr id="334" name="Rectangle 28"/>
                  <p:cNvSpPr/>
                  <p:nvPr/>
                </p:nvSpPr>
                <p:spPr>
                  <a:xfrm>
                    <a:off x="1798131" y="1696233"/>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Cloud 29"/>
                  <p:cNvSpPr/>
                  <p:nvPr/>
                </p:nvSpPr>
                <p:spPr>
                  <a:xfrm>
                    <a:off x="1675187" y="1599576"/>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5" name="Group 30"/>
                <p:cNvGrpSpPr>
                  <a:grpSpLocks/>
                </p:cNvGrpSpPr>
                <p:nvPr/>
              </p:nvGrpSpPr>
              <p:grpSpPr bwMode="auto">
                <a:xfrm>
                  <a:off x="3711377" y="3554506"/>
                  <a:ext cx="161363" cy="324224"/>
                  <a:chOff x="1676400" y="1600200"/>
                  <a:chExt cx="304800" cy="533400"/>
                </a:xfrm>
              </p:grpSpPr>
              <p:sp>
                <p:nvSpPr>
                  <p:cNvPr id="332" name="Rectangle 31"/>
                  <p:cNvSpPr/>
                  <p:nvPr/>
                </p:nvSpPr>
                <p:spPr>
                  <a:xfrm>
                    <a:off x="1799719" y="1695828"/>
                    <a:ext cx="89959"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Cloud 32"/>
                  <p:cNvSpPr/>
                  <p:nvPr/>
                </p:nvSpPr>
                <p:spPr>
                  <a:xfrm>
                    <a:off x="1676774" y="1599172"/>
                    <a:ext cx="305862" cy="368342"/>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6" name="Group 33"/>
                <p:cNvGrpSpPr>
                  <a:grpSpLocks/>
                </p:cNvGrpSpPr>
                <p:nvPr/>
              </p:nvGrpSpPr>
              <p:grpSpPr bwMode="auto">
                <a:xfrm>
                  <a:off x="1219189" y="4191000"/>
                  <a:ext cx="161363" cy="324224"/>
                  <a:chOff x="1676400" y="1600200"/>
                  <a:chExt cx="304800" cy="533400"/>
                </a:xfrm>
              </p:grpSpPr>
              <p:sp>
                <p:nvSpPr>
                  <p:cNvPr id="330" name="Rectangle 34"/>
                  <p:cNvSpPr/>
                  <p:nvPr/>
                </p:nvSpPr>
                <p:spPr>
                  <a:xfrm>
                    <a:off x="1799366" y="1696251"/>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Cloud 35"/>
                  <p:cNvSpPr/>
                  <p:nvPr/>
                </p:nvSpPr>
                <p:spPr>
                  <a:xfrm>
                    <a:off x="1676421" y="1599593"/>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7" name="Group 36"/>
                <p:cNvGrpSpPr>
                  <a:grpSpLocks/>
                </p:cNvGrpSpPr>
                <p:nvPr/>
              </p:nvGrpSpPr>
              <p:grpSpPr bwMode="auto">
                <a:xfrm>
                  <a:off x="1447789" y="5029200"/>
                  <a:ext cx="161363" cy="324224"/>
                  <a:chOff x="1676400" y="1600200"/>
                  <a:chExt cx="304800" cy="533400"/>
                </a:xfrm>
              </p:grpSpPr>
              <p:sp>
                <p:nvSpPr>
                  <p:cNvPr id="328" name="Rectangle 37"/>
                  <p:cNvSpPr/>
                  <p:nvPr/>
                </p:nvSpPr>
                <p:spPr>
                  <a:xfrm>
                    <a:off x="1799366" y="1696601"/>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Cloud 38"/>
                  <p:cNvSpPr/>
                  <p:nvPr/>
                </p:nvSpPr>
                <p:spPr>
                  <a:xfrm>
                    <a:off x="1676421" y="1599943"/>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8" name="Group 39"/>
                <p:cNvGrpSpPr>
                  <a:grpSpLocks/>
                </p:cNvGrpSpPr>
                <p:nvPr/>
              </p:nvGrpSpPr>
              <p:grpSpPr bwMode="auto">
                <a:xfrm>
                  <a:off x="847154" y="4619812"/>
                  <a:ext cx="161363" cy="324224"/>
                  <a:chOff x="1676400" y="1600200"/>
                  <a:chExt cx="304800" cy="533400"/>
                </a:xfrm>
              </p:grpSpPr>
              <p:sp>
                <p:nvSpPr>
                  <p:cNvPr id="326" name="Rectangle 325"/>
                  <p:cNvSpPr/>
                  <p:nvPr/>
                </p:nvSpPr>
                <p:spPr>
                  <a:xfrm>
                    <a:off x="1797424" y="1696123"/>
                    <a:ext cx="92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Cloud 326"/>
                  <p:cNvSpPr/>
                  <p:nvPr/>
                </p:nvSpPr>
                <p:spPr>
                  <a:xfrm>
                    <a:off x="1677479" y="1599464"/>
                    <a:ext cx="302864"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49" name="Group 42"/>
                <p:cNvGrpSpPr>
                  <a:grpSpLocks/>
                </p:cNvGrpSpPr>
                <p:nvPr/>
              </p:nvGrpSpPr>
              <p:grpSpPr bwMode="auto">
                <a:xfrm>
                  <a:off x="2057389" y="5181600"/>
                  <a:ext cx="161363" cy="324224"/>
                  <a:chOff x="1676400" y="1600200"/>
                  <a:chExt cx="304800" cy="533400"/>
                </a:xfrm>
              </p:grpSpPr>
              <p:sp>
                <p:nvSpPr>
                  <p:cNvPr id="324" name="Rectangle 323"/>
                  <p:cNvSpPr/>
                  <p:nvPr/>
                </p:nvSpPr>
                <p:spPr>
                  <a:xfrm>
                    <a:off x="1799366" y="1696666"/>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Cloud 324"/>
                  <p:cNvSpPr/>
                  <p:nvPr/>
                </p:nvSpPr>
                <p:spPr>
                  <a:xfrm>
                    <a:off x="1676421" y="1600007"/>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0" name="Group 45"/>
                <p:cNvGrpSpPr>
                  <a:grpSpLocks/>
                </p:cNvGrpSpPr>
                <p:nvPr/>
              </p:nvGrpSpPr>
              <p:grpSpPr bwMode="auto">
                <a:xfrm>
                  <a:off x="3832401" y="4666129"/>
                  <a:ext cx="161363" cy="324224"/>
                  <a:chOff x="1676400" y="1600200"/>
                  <a:chExt cx="304800" cy="533400"/>
                </a:xfrm>
              </p:grpSpPr>
              <p:sp>
                <p:nvSpPr>
                  <p:cNvPr id="322" name="Rectangle 321"/>
                  <p:cNvSpPr/>
                  <p:nvPr/>
                </p:nvSpPr>
                <p:spPr>
                  <a:xfrm>
                    <a:off x="1799013" y="1695681"/>
                    <a:ext cx="89959"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Cloud 322"/>
                  <p:cNvSpPr/>
                  <p:nvPr/>
                </p:nvSpPr>
                <p:spPr>
                  <a:xfrm>
                    <a:off x="1676068" y="1599025"/>
                    <a:ext cx="305862" cy="368342"/>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1" name="Group 48"/>
                <p:cNvGrpSpPr>
                  <a:grpSpLocks/>
                </p:cNvGrpSpPr>
                <p:nvPr/>
              </p:nvGrpSpPr>
              <p:grpSpPr bwMode="auto">
                <a:xfrm>
                  <a:off x="3711377" y="5175624"/>
                  <a:ext cx="161363" cy="324224"/>
                  <a:chOff x="1676400" y="1600200"/>
                  <a:chExt cx="304800" cy="533400"/>
                </a:xfrm>
              </p:grpSpPr>
              <p:sp>
                <p:nvSpPr>
                  <p:cNvPr id="320" name="Rectangle 319"/>
                  <p:cNvSpPr/>
                  <p:nvPr/>
                </p:nvSpPr>
                <p:spPr>
                  <a:xfrm>
                    <a:off x="1799719" y="1696048"/>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Cloud 320"/>
                  <p:cNvSpPr/>
                  <p:nvPr/>
                </p:nvSpPr>
                <p:spPr>
                  <a:xfrm>
                    <a:off x="1676774" y="1599390"/>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2" name="Group 51"/>
                <p:cNvGrpSpPr>
                  <a:grpSpLocks/>
                </p:cNvGrpSpPr>
                <p:nvPr/>
              </p:nvGrpSpPr>
              <p:grpSpPr bwMode="auto">
                <a:xfrm>
                  <a:off x="1896024" y="3369235"/>
                  <a:ext cx="161363" cy="324224"/>
                  <a:chOff x="1676400" y="1600200"/>
                  <a:chExt cx="304800" cy="533400"/>
                </a:xfrm>
              </p:grpSpPr>
              <p:sp>
                <p:nvSpPr>
                  <p:cNvPr id="318" name="Rectangle 317"/>
                  <p:cNvSpPr/>
                  <p:nvPr/>
                </p:nvSpPr>
                <p:spPr>
                  <a:xfrm>
                    <a:off x="1798308" y="1697595"/>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Cloud 318"/>
                  <p:cNvSpPr/>
                  <p:nvPr/>
                </p:nvSpPr>
                <p:spPr>
                  <a:xfrm>
                    <a:off x="1675363" y="1600939"/>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8" name="Freeform 102"/>
                <p:cNvSpPr/>
                <p:nvPr/>
              </p:nvSpPr>
              <p:spPr>
                <a:xfrm>
                  <a:off x="2667000" y="4266850"/>
                  <a:ext cx="811213" cy="803480"/>
                </a:xfrm>
                <a:custGeom>
                  <a:avLst/>
                  <a:gdLst>
                    <a:gd name="connsiteX0" fmla="*/ 504575 w 811691"/>
                    <a:gd name="connsiteY0" fmla="*/ 42929 h 802783"/>
                    <a:gd name="connsiteX1" fmla="*/ 697758 w 811691"/>
                    <a:gd name="connsiteY1" fmla="*/ 107324 h 802783"/>
                    <a:gd name="connsiteX2" fmla="*/ 762152 w 811691"/>
                    <a:gd name="connsiteY2" fmla="*/ 236113 h 802783"/>
                    <a:gd name="connsiteX3" fmla="*/ 787910 w 811691"/>
                    <a:gd name="connsiteY3" fmla="*/ 274749 h 802783"/>
                    <a:gd name="connsiteX4" fmla="*/ 775031 w 811691"/>
                    <a:gd name="connsiteY4" fmla="*/ 467932 h 802783"/>
                    <a:gd name="connsiteX5" fmla="*/ 710637 w 811691"/>
                    <a:gd name="connsiteY5" fmla="*/ 545205 h 802783"/>
                    <a:gd name="connsiteX6" fmla="*/ 684879 w 811691"/>
                    <a:gd name="connsiteY6" fmla="*/ 596721 h 802783"/>
                    <a:gd name="connsiteX7" fmla="*/ 568969 w 811691"/>
                    <a:gd name="connsiteY7" fmla="*/ 725510 h 802783"/>
                    <a:gd name="connsiteX8" fmla="*/ 427302 w 811691"/>
                    <a:gd name="connsiteY8" fmla="*/ 789904 h 802783"/>
                    <a:gd name="connsiteX9" fmla="*/ 375786 w 811691"/>
                    <a:gd name="connsiteY9" fmla="*/ 802783 h 802783"/>
                    <a:gd name="connsiteX10" fmla="*/ 208361 w 811691"/>
                    <a:gd name="connsiteY10" fmla="*/ 764146 h 802783"/>
                    <a:gd name="connsiteX11" fmla="*/ 131087 w 811691"/>
                    <a:gd name="connsiteY11" fmla="*/ 699752 h 802783"/>
                    <a:gd name="connsiteX12" fmla="*/ 92451 w 811691"/>
                    <a:gd name="connsiteY12" fmla="*/ 648236 h 802783"/>
                    <a:gd name="connsiteX13" fmla="*/ 15178 w 811691"/>
                    <a:gd name="connsiteY13" fmla="*/ 519448 h 802783"/>
                    <a:gd name="connsiteX14" fmla="*/ 2299 w 811691"/>
                    <a:gd name="connsiteY14" fmla="*/ 480811 h 802783"/>
                    <a:gd name="connsiteX15" fmla="*/ 15178 w 811691"/>
                    <a:gd name="connsiteY15" fmla="*/ 248991 h 802783"/>
                    <a:gd name="connsiteX16" fmla="*/ 92451 w 811691"/>
                    <a:gd name="connsiteY16" fmla="*/ 210355 h 802783"/>
                    <a:gd name="connsiteX17" fmla="*/ 259876 w 811691"/>
                    <a:gd name="connsiteY17" fmla="*/ 197476 h 802783"/>
                    <a:gd name="connsiteX18" fmla="*/ 350028 w 811691"/>
                    <a:gd name="connsiteY18" fmla="*/ 184597 h 802783"/>
                    <a:gd name="connsiteX19" fmla="*/ 388665 w 811691"/>
                    <a:gd name="connsiteY19" fmla="*/ 171718 h 802783"/>
                    <a:gd name="connsiteX20" fmla="*/ 478817 w 811691"/>
                    <a:gd name="connsiteY20" fmla="*/ 120203 h 802783"/>
                    <a:gd name="connsiteX21" fmla="*/ 465938 w 811691"/>
                    <a:gd name="connsiteY21" fmla="*/ 17172 h 802783"/>
                    <a:gd name="connsiteX22" fmla="*/ 504575 w 811691"/>
                    <a:gd name="connsiteY22" fmla="*/ 4293 h 802783"/>
                    <a:gd name="connsiteX23" fmla="*/ 504575 w 811691"/>
                    <a:gd name="connsiteY23" fmla="*/ 42929 h 80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691" h="802783">
                      <a:moveTo>
                        <a:pt x="504575" y="42929"/>
                      </a:moveTo>
                      <a:cubicBezTo>
                        <a:pt x="536772" y="60101"/>
                        <a:pt x="646242" y="47222"/>
                        <a:pt x="697758" y="107324"/>
                      </a:cubicBezTo>
                      <a:cubicBezTo>
                        <a:pt x="728994" y="143766"/>
                        <a:pt x="739397" y="193853"/>
                        <a:pt x="762152" y="236113"/>
                      </a:cubicBezTo>
                      <a:cubicBezTo>
                        <a:pt x="769490" y="249741"/>
                        <a:pt x="779324" y="261870"/>
                        <a:pt x="787910" y="274749"/>
                      </a:cubicBezTo>
                      <a:cubicBezTo>
                        <a:pt x="803841" y="370331"/>
                        <a:pt x="811691" y="357953"/>
                        <a:pt x="775031" y="467932"/>
                      </a:cubicBezTo>
                      <a:cubicBezTo>
                        <a:pt x="762255" y="506259"/>
                        <a:pt x="733055" y="513820"/>
                        <a:pt x="710637" y="545205"/>
                      </a:cubicBezTo>
                      <a:cubicBezTo>
                        <a:pt x="699478" y="560828"/>
                        <a:pt x="695054" y="580440"/>
                        <a:pt x="684879" y="596721"/>
                      </a:cubicBezTo>
                      <a:cubicBezTo>
                        <a:pt x="651274" y="650488"/>
                        <a:pt x="615788" y="678690"/>
                        <a:pt x="568969" y="725510"/>
                      </a:cubicBezTo>
                      <a:cubicBezTo>
                        <a:pt x="505302" y="789178"/>
                        <a:pt x="548001" y="759729"/>
                        <a:pt x="427302" y="789904"/>
                      </a:cubicBezTo>
                      <a:lnTo>
                        <a:pt x="375786" y="802783"/>
                      </a:lnTo>
                      <a:cubicBezTo>
                        <a:pt x="319978" y="789904"/>
                        <a:pt x="263029" y="781230"/>
                        <a:pt x="208361" y="764146"/>
                      </a:cubicBezTo>
                      <a:cubicBezTo>
                        <a:pt x="185093" y="756875"/>
                        <a:pt x="144751" y="715693"/>
                        <a:pt x="131087" y="699752"/>
                      </a:cubicBezTo>
                      <a:cubicBezTo>
                        <a:pt x="117118" y="683455"/>
                        <a:pt x="104760" y="665821"/>
                        <a:pt x="92451" y="648236"/>
                      </a:cubicBezTo>
                      <a:cubicBezTo>
                        <a:pt x="58716" y="600043"/>
                        <a:pt x="37147" y="570711"/>
                        <a:pt x="15178" y="519448"/>
                      </a:cubicBezTo>
                      <a:cubicBezTo>
                        <a:pt x="9830" y="506970"/>
                        <a:pt x="6592" y="493690"/>
                        <a:pt x="2299" y="480811"/>
                      </a:cubicBezTo>
                      <a:cubicBezTo>
                        <a:pt x="6592" y="403538"/>
                        <a:pt x="0" y="324881"/>
                        <a:pt x="15178" y="248991"/>
                      </a:cubicBezTo>
                      <a:cubicBezTo>
                        <a:pt x="18128" y="234242"/>
                        <a:pt x="80337" y="211869"/>
                        <a:pt x="92451" y="210355"/>
                      </a:cubicBezTo>
                      <a:cubicBezTo>
                        <a:pt x="147992" y="203412"/>
                        <a:pt x="204181" y="203046"/>
                        <a:pt x="259876" y="197476"/>
                      </a:cubicBezTo>
                      <a:cubicBezTo>
                        <a:pt x="290081" y="194455"/>
                        <a:pt x="319977" y="188890"/>
                        <a:pt x="350028" y="184597"/>
                      </a:cubicBezTo>
                      <a:cubicBezTo>
                        <a:pt x="362907" y="180304"/>
                        <a:pt x="376878" y="178453"/>
                        <a:pt x="388665" y="171718"/>
                      </a:cubicBezTo>
                      <a:cubicBezTo>
                        <a:pt x="497823" y="109342"/>
                        <a:pt x="390228" y="149733"/>
                        <a:pt x="478817" y="120203"/>
                      </a:cubicBezTo>
                      <a:cubicBezTo>
                        <a:pt x="474524" y="85859"/>
                        <a:pt x="458430" y="50959"/>
                        <a:pt x="465938" y="17172"/>
                      </a:cubicBezTo>
                      <a:cubicBezTo>
                        <a:pt x="468883" y="3920"/>
                        <a:pt x="491696" y="0"/>
                        <a:pt x="504575" y="4293"/>
                      </a:cubicBezTo>
                      <a:cubicBezTo>
                        <a:pt x="512720" y="7008"/>
                        <a:pt x="472378" y="25757"/>
                        <a:pt x="504575" y="42929"/>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Freeform 104"/>
                <p:cNvSpPr/>
                <p:nvPr/>
              </p:nvSpPr>
              <p:spPr>
                <a:xfrm>
                  <a:off x="2043113" y="3271234"/>
                  <a:ext cx="1176337" cy="1005143"/>
                </a:xfrm>
                <a:custGeom>
                  <a:avLst/>
                  <a:gdLst>
                    <a:gd name="connsiteX0" fmla="*/ 1111656 w 1176050"/>
                    <a:gd name="connsiteY0" fmla="*/ 1004552 h 1004552"/>
                    <a:gd name="connsiteX1" fmla="*/ 1098777 w 1176050"/>
                    <a:gd name="connsiteY1" fmla="*/ 965915 h 1004552"/>
                    <a:gd name="connsiteX2" fmla="*/ 1176050 w 1176050"/>
                    <a:gd name="connsiteY2" fmla="*/ 914400 h 1004552"/>
                    <a:gd name="connsiteX3" fmla="*/ 1163171 w 1176050"/>
                    <a:gd name="connsiteY3" fmla="*/ 708338 h 1004552"/>
                    <a:gd name="connsiteX4" fmla="*/ 1137414 w 1176050"/>
                    <a:gd name="connsiteY4" fmla="*/ 669701 h 1004552"/>
                    <a:gd name="connsiteX5" fmla="*/ 995746 w 1176050"/>
                    <a:gd name="connsiteY5" fmla="*/ 631065 h 1004552"/>
                    <a:gd name="connsiteX6" fmla="*/ 918473 w 1176050"/>
                    <a:gd name="connsiteY6" fmla="*/ 605307 h 1004552"/>
                    <a:gd name="connsiteX7" fmla="*/ 905594 w 1176050"/>
                    <a:gd name="connsiteY7" fmla="*/ 566670 h 1004552"/>
                    <a:gd name="connsiteX8" fmla="*/ 931352 w 1176050"/>
                    <a:gd name="connsiteY8" fmla="*/ 360608 h 1004552"/>
                    <a:gd name="connsiteX9" fmla="*/ 918473 w 1176050"/>
                    <a:gd name="connsiteY9" fmla="*/ 283335 h 1004552"/>
                    <a:gd name="connsiteX10" fmla="*/ 841200 w 1176050"/>
                    <a:gd name="connsiteY10" fmla="*/ 244698 h 1004552"/>
                    <a:gd name="connsiteX11" fmla="*/ 712411 w 1176050"/>
                    <a:gd name="connsiteY11" fmla="*/ 206062 h 1004552"/>
                    <a:gd name="connsiteX12" fmla="*/ 532107 w 1176050"/>
                    <a:gd name="connsiteY12" fmla="*/ 218941 h 1004552"/>
                    <a:gd name="connsiteX13" fmla="*/ 132862 w 1176050"/>
                    <a:gd name="connsiteY13" fmla="*/ 193183 h 1004552"/>
                    <a:gd name="connsiteX14" fmla="*/ 94225 w 1176050"/>
                    <a:gd name="connsiteY14" fmla="*/ 115910 h 1004552"/>
                    <a:gd name="connsiteX15" fmla="*/ 81346 w 1176050"/>
                    <a:gd name="connsiteY15" fmla="*/ 51515 h 1004552"/>
                    <a:gd name="connsiteX16" fmla="*/ 42709 w 1176050"/>
                    <a:gd name="connsiteY16" fmla="*/ 25758 h 1004552"/>
                    <a:gd name="connsiteX17" fmla="*/ 4073 w 1176050"/>
                    <a:gd name="connsiteY17" fmla="*/ 0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050" h="1004552">
                      <a:moveTo>
                        <a:pt x="1111656" y="1004552"/>
                      </a:moveTo>
                      <a:cubicBezTo>
                        <a:pt x="1107363" y="991673"/>
                        <a:pt x="1090886" y="976962"/>
                        <a:pt x="1098777" y="965915"/>
                      </a:cubicBezTo>
                      <a:cubicBezTo>
                        <a:pt x="1116770" y="940724"/>
                        <a:pt x="1176050" y="914400"/>
                        <a:pt x="1176050" y="914400"/>
                      </a:cubicBezTo>
                      <a:cubicBezTo>
                        <a:pt x="1171757" y="845713"/>
                        <a:pt x="1173904" y="776317"/>
                        <a:pt x="1163171" y="708338"/>
                      </a:cubicBezTo>
                      <a:cubicBezTo>
                        <a:pt x="1160757" y="693049"/>
                        <a:pt x="1150540" y="677905"/>
                        <a:pt x="1137414" y="669701"/>
                      </a:cubicBezTo>
                      <a:cubicBezTo>
                        <a:pt x="1097236" y="644590"/>
                        <a:pt x="1040114" y="643165"/>
                        <a:pt x="995746" y="631065"/>
                      </a:cubicBezTo>
                      <a:cubicBezTo>
                        <a:pt x="969552" y="623921"/>
                        <a:pt x="918473" y="605307"/>
                        <a:pt x="918473" y="605307"/>
                      </a:cubicBezTo>
                      <a:cubicBezTo>
                        <a:pt x="914180" y="592428"/>
                        <a:pt x="905594" y="580246"/>
                        <a:pt x="905594" y="566670"/>
                      </a:cubicBezTo>
                      <a:cubicBezTo>
                        <a:pt x="905594" y="427470"/>
                        <a:pt x="904149" y="442217"/>
                        <a:pt x="931352" y="360608"/>
                      </a:cubicBezTo>
                      <a:cubicBezTo>
                        <a:pt x="927059" y="334850"/>
                        <a:pt x="930151" y="306691"/>
                        <a:pt x="918473" y="283335"/>
                      </a:cubicBezTo>
                      <a:cubicBezTo>
                        <a:pt x="907223" y="260836"/>
                        <a:pt x="860594" y="253010"/>
                        <a:pt x="841200" y="244698"/>
                      </a:cubicBezTo>
                      <a:cubicBezTo>
                        <a:pt x="745911" y="203860"/>
                        <a:pt x="836391" y="226726"/>
                        <a:pt x="712411" y="206062"/>
                      </a:cubicBezTo>
                      <a:cubicBezTo>
                        <a:pt x="652310" y="210355"/>
                        <a:pt x="592361" y="218941"/>
                        <a:pt x="532107" y="218941"/>
                      </a:cubicBezTo>
                      <a:cubicBezTo>
                        <a:pt x="198021" y="218941"/>
                        <a:pt x="281080" y="242590"/>
                        <a:pt x="132862" y="193183"/>
                      </a:cubicBezTo>
                      <a:cubicBezTo>
                        <a:pt x="107681" y="155411"/>
                        <a:pt x="104889" y="158565"/>
                        <a:pt x="94225" y="115910"/>
                      </a:cubicBezTo>
                      <a:cubicBezTo>
                        <a:pt x="88916" y="94674"/>
                        <a:pt x="92207" y="70521"/>
                        <a:pt x="81346" y="51515"/>
                      </a:cubicBezTo>
                      <a:cubicBezTo>
                        <a:pt x="73666" y="38076"/>
                        <a:pt x="56553" y="32680"/>
                        <a:pt x="42709" y="25758"/>
                      </a:cubicBezTo>
                      <a:cubicBezTo>
                        <a:pt x="0" y="4404"/>
                        <a:pt x="4073" y="28705"/>
                        <a:pt x="4073"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8555" name="Group 105"/>
                <p:cNvGrpSpPr>
                  <a:grpSpLocks/>
                </p:cNvGrpSpPr>
                <p:nvPr/>
              </p:nvGrpSpPr>
              <p:grpSpPr bwMode="auto">
                <a:xfrm>
                  <a:off x="761989" y="4038600"/>
                  <a:ext cx="161363" cy="324224"/>
                  <a:chOff x="1676400" y="1600200"/>
                  <a:chExt cx="304800" cy="533400"/>
                </a:xfrm>
              </p:grpSpPr>
              <p:sp>
                <p:nvSpPr>
                  <p:cNvPr id="316" name="Rectangle 106"/>
                  <p:cNvSpPr/>
                  <p:nvPr/>
                </p:nvSpPr>
                <p:spPr>
                  <a:xfrm>
                    <a:off x="1799366" y="1696187"/>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Cloud 107"/>
                  <p:cNvSpPr/>
                  <p:nvPr/>
                </p:nvSpPr>
                <p:spPr>
                  <a:xfrm>
                    <a:off x="1676421" y="1599529"/>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6" name="Group 108"/>
                <p:cNvGrpSpPr>
                  <a:grpSpLocks/>
                </p:cNvGrpSpPr>
                <p:nvPr/>
              </p:nvGrpSpPr>
              <p:grpSpPr bwMode="auto">
                <a:xfrm>
                  <a:off x="3352789" y="3505200"/>
                  <a:ext cx="161363" cy="324224"/>
                  <a:chOff x="1676400" y="1600200"/>
                  <a:chExt cx="304800" cy="533400"/>
                </a:xfrm>
              </p:grpSpPr>
              <p:sp>
                <p:nvSpPr>
                  <p:cNvPr id="314" name="Rectangle 109"/>
                  <p:cNvSpPr/>
                  <p:nvPr/>
                </p:nvSpPr>
                <p:spPr>
                  <a:xfrm>
                    <a:off x="1799366" y="1695963"/>
                    <a:ext cx="89959"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Cloud 110"/>
                  <p:cNvSpPr/>
                  <p:nvPr/>
                </p:nvSpPr>
                <p:spPr>
                  <a:xfrm>
                    <a:off x="1676421" y="1599305"/>
                    <a:ext cx="305862" cy="368343"/>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7" name="Group 111"/>
                <p:cNvGrpSpPr>
                  <a:grpSpLocks/>
                </p:cNvGrpSpPr>
                <p:nvPr/>
              </p:nvGrpSpPr>
              <p:grpSpPr bwMode="auto">
                <a:xfrm>
                  <a:off x="3733789" y="4191000"/>
                  <a:ext cx="161363" cy="324224"/>
                  <a:chOff x="1676400" y="1600200"/>
                  <a:chExt cx="304800" cy="533400"/>
                </a:xfrm>
              </p:grpSpPr>
              <p:sp>
                <p:nvSpPr>
                  <p:cNvPr id="312" name="Rectangle 112"/>
                  <p:cNvSpPr/>
                  <p:nvPr/>
                </p:nvSpPr>
                <p:spPr>
                  <a:xfrm>
                    <a:off x="1799366" y="1696251"/>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Cloud 113"/>
                  <p:cNvSpPr/>
                  <p:nvPr/>
                </p:nvSpPr>
                <p:spPr>
                  <a:xfrm>
                    <a:off x="1676421" y="1599593"/>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8" name="Group 117"/>
                <p:cNvGrpSpPr>
                  <a:grpSpLocks/>
                </p:cNvGrpSpPr>
                <p:nvPr/>
              </p:nvGrpSpPr>
              <p:grpSpPr bwMode="auto">
                <a:xfrm>
                  <a:off x="1219189" y="5105400"/>
                  <a:ext cx="161363" cy="324224"/>
                  <a:chOff x="1676400" y="1600200"/>
                  <a:chExt cx="304800" cy="533400"/>
                </a:xfrm>
              </p:grpSpPr>
              <p:sp>
                <p:nvSpPr>
                  <p:cNvPr id="310" name="Rectangle 118"/>
                  <p:cNvSpPr/>
                  <p:nvPr/>
                </p:nvSpPr>
                <p:spPr>
                  <a:xfrm>
                    <a:off x="1799366" y="1696634"/>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Cloud 119"/>
                  <p:cNvSpPr/>
                  <p:nvPr/>
                </p:nvSpPr>
                <p:spPr>
                  <a:xfrm>
                    <a:off x="1676421" y="1599976"/>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59" name="Group 120"/>
                <p:cNvGrpSpPr>
                  <a:grpSpLocks/>
                </p:cNvGrpSpPr>
                <p:nvPr/>
              </p:nvGrpSpPr>
              <p:grpSpPr bwMode="auto">
                <a:xfrm>
                  <a:off x="2285989" y="4648200"/>
                  <a:ext cx="161363" cy="324224"/>
                  <a:chOff x="1676400" y="1600200"/>
                  <a:chExt cx="304800" cy="533400"/>
                </a:xfrm>
              </p:grpSpPr>
              <p:sp>
                <p:nvSpPr>
                  <p:cNvPr id="308" name="Rectangle 307"/>
                  <p:cNvSpPr/>
                  <p:nvPr/>
                </p:nvSpPr>
                <p:spPr>
                  <a:xfrm>
                    <a:off x="1799366" y="1696442"/>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Cloud 308"/>
                  <p:cNvSpPr/>
                  <p:nvPr/>
                </p:nvSpPr>
                <p:spPr>
                  <a:xfrm>
                    <a:off x="1676421" y="1599784"/>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60" name="Group 123"/>
                <p:cNvGrpSpPr>
                  <a:grpSpLocks/>
                </p:cNvGrpSpPr>
                <p:nvPr/>
              </p:nvGrpSpPr>
              <p:grpSpPr bwMode="auto">
                <a:xfrm>
                  <a:off x="2209789" y="3962400"/>
                  <a:ext cx="161363" cy="324224"/>
                  <a:chOff x="1676400" y="1600200"/>
                  <a:chExt cx="304800" cy="533400"/>
                </a:xfrm>
              </p:grpSpPr>
              <p:sp>
                <p:nvSpPr>
                  <p:cNvPr id="306" name="Rectangle 305"/>
                  <p:cNvSpPr/>
                  <p:nvPr/>
                </p:nvSpPr>
                <p:spPr>
                  <a:xfrm>
                    <a:off x="1799366" y="1696154"/>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Cloud 306"/>
                  <p:cNvSpPr/>
                  <p:nvPr/>
                </p:nvSpPr>
                <p:spPr>
                  <a:xfrm>
                    <a:off x="1676421" y="1599496"/>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8473" name="Group 145"/>
              <p:cNvGrpSpPr>
                <a:grpSpLocks/>
              </p:cNvGrpSpPr>
              <p:nvPr/>
            </p:nvGrpSpPr>
            <p:grpSpPr bwMode="auto">
              <a:xfrm>
                <a:off x="4724400" y="3312017"/>
                <a:ext cx="3429000" cy="2362200"/>
                <a:chOff x="4724400" y="3352800"/>
                <a:chExt cx="3429000" cy="2362200"/>
              </a:xfrm>
            </p:grpSpPr>
            <p:sp>
              <p:nvSpPr>
                <p:cNvPr id="219" name="Rectangle 218"/>
                <p:cNvSpPr/>
                <p:nvPr/>
              </p:nvSpPr>
              <p:spPr>
                <a:xfrm>
                  <a:off x="4724400" y="3353293"/>
                  <a:ext cx="3429000" cy="236121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475" name="Group 14"/>
                <p:cNvGrpSpPr>
                  <a:grpSpLocks/>
                </p:cNvGrpSpPr>
                <p:nvPr/>
              </p:nvGrpSpPr>
              <p:grpSpPr bwMode="auto">
                <a:xfrm>
                  <a:off x="4885754" y="3538071"/>
                  <a:ext cx="161363" cy="324224"/>
                  <a:chOff x="1676400" y="1600200"/>
                  <a:chExt cx="304800" cy="533400"/>
                </a:xfrm>
              </p:grpSpPr>
              <p:sp>
                <p:nvSpPr>
                  <p:cNvPr id="281" name="Rectangle 12"/>
                  <p:cNvSpPr/>
                  <p:nvPr/>
                </p:nvSpPr>
                <p:spPr>
                  <a:xfrm>
                    <a:off x="1797424" y="1716799"/>
                    <a:ext cx="92959" cy="41797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Cloud 13"/>
                  <p:cNvSpPr/>
                  <p:nvPr/>
                </p:nvSpPr>
                <p:spPr>
                  <a:xfrm>
                    <a:off x="1677479" y="1620143"/>
                    <a:ext cx="302864"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76" name="Group 15"/>
                <p:cNvGrpSpPr>
                  <a:grpSpLocks/>
                </p:cNvGrpSpPr>
                <p:nvPr/>
              </p:nvGrpSpPr>
              <p:grpSpPr bwMode="auto">
                <a:xfrm>
                  <a:off x="5732918" y="4510741"/>
                  <a:ext cx="161363" cy="324224"/>
                  <a:chOff x="1676400" y="1600200"/>
                  <a:chExt cx="304800" cy="533400"/>
                </a:xfrm>
              </p:grpSpPr>
              <p:sp>
                <p:nvSpPr>
                  <p:cNvPr id="279" name="Rectangle 16"/>
                  <p:cNvSpPr/>
                  <p:nvPr/>
                </p:nvSpPr>
                <p:spPr>
                  <a:xfrm>
                    <a:off x="1798484" y="1697080"/>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Cloud 279"/>
                  <p:cNvSpPr/>
                  <p:nvPr/>
                </p:nvSpPr>
                <p:spPr>
                  <a:xfrm>
                    <a:off x="1675541" y="1600422"/>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77" name="Group 18"/>
                <p:cNvGrpSpPr>
                  <a:grpSpLocks/>
                </p:cNvGrpSpPr>
                <p:nvPr/>
              </p:nvGrpSpPr>
              <p:grpSpPr bwMode="auto">
                <a:xfrm>
                  <a:off x="6660765" y="4001247"/>
                  <a:ext cx="161363" cy="324224"/>
                  <a:chOff x="1676400" y="1600200"/>
                  <a:chExt cx="304800" cy="533400"/>
                </a:xfrm>
              </p:grpSpPr>
              <p:sp>
                <p:nvSpPr>
                  <p:cNvPr id="277" name="Rectangle 276"/>
                  <p:cNvSpPr/>
                  <p:nvPr/>
                </p:nvSpPr>
                <p:spPr>
                  <a:xfrm>
                    <a:off x="1797073" y="1696712"/>
                    <a:ext cx="92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Cloud 277"/>
                  <p:cNvSpPr/>
                  <p:nvPr/>
                </p:nvSpPr>
                <p:spPr>
                  <a:xfrm>
                    <a:off x="1677127" y="1600055"/>
                    <a:ext cx="302864"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78" name="Group 21"/>
                <p:cNvGrpSpPr>
                  <a:grpSpLocks/>
                </p:cNvGrpSpPr>
                <p:nvPr/>
              </p:nvGrpSpPr>
              <p:grpSpPr bwMode="auto">
                <a:xfrm>
                  <a:off x="6741448" y="5251824"/>
                  <a:ext cx="161363" cy="324224"/>
                  <a:chOff x="1676400" y="1600200"/>
                  <a:chExt cx="304800" cy="533400"/>
                </a:xfrm>
              </p:grpSpPr>
              <p:sp>
                <p:nvSpPr>
                  <p:cNvPr id="275" name="Rectangle 274"/>
                  <p:cNvSpPr/>
                  <p:nvPr/>
                </p:nvSpPr>
                <p:spPr>
                  <a:xfrm>
                    <a:off x="1797602" y="1695239"/>
                    <a:ext cx="92957"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Cloud 275"/>
                  <p:cNvSpPr/>
                  <p:nvPr/>
                </p:nvSpPr>
                <p:spPr>
                  <a:xfrm>
                    <a:off x="1677656" y="1580295"/>
                    <a:ext cx="302862" cy="38662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79" name="Group 24"/>
                <p:cNvGrpSpPr>
                  <a:grpSpLocks/>
                </p:cNvGrpSpPr>
                <p:nvPr/>
              </p:nvGrpSpPr>
              <p:grpSpPr bwMode="auto">
                <a:xfrm>
                  <a:off x="5652236" y="3630706"/>
                  <a:ext cx="161363" cy="324224"/>
                  <a:chOff x="1676400" y="1600200"/>
                  <a:chExt cx="304800" cy="533400"/>
                </a:xfrm>
              </p:grpSpPr>
              <p:sp>
                <p:nvSpPr>
                  <p:cNvPr id="273" name="Rectangle 272"/>
                  <p:cNvSpPr/>
                  <p:nvPr/>
                </p:nvSpPr>
                <p:spPr>
                  <a:xfrm>
                    <a:off x="1797955" y="1697632"/>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Cloud 273"/>
                  <p:cNvSpPr/>
                  <p:nvPr/>
                </p:nvSpPr>
                <p:spPr>
                  <a:xfrm>
                    <a:off x="1675010" y="1600973"/>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0" name="Group 27"/>
                <p:cNvGrpSpPr>
                  <a:grpSpLocks/>
                </p:cNvGrpSpPr>
                <p:nvPr/>
              </p:nvGrpSpPr>
              <p:grpSpPr bwMode="auto">
                <a:xfrm>
                  <a:off x="7507930" y="3862294"/>
                  <a:ext cx="161363" cy="324224"/>
                  <a:chOff x="1676400" y="1600200"/>
                  <a:chExt cx="304800" cy="533400"/>
                </a:xfrm>
              </p:grpSpPr>
              <p:sp>
                <p:nvSpPr>
                  <p:cNvPr id="271" name="Rectangle 270"/>
                  <p:cNvSpPr/>
                  <p:nvPr/>
                </p:nvSpPr>
                <p:spPr>
                  <a:xfrm>
                    <a:off x="1798131" y="1698036"/>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Cloud 271"/>
                  <p:cNvSpPr/>
                  <p:nvPr/>
                </p:nvSpPr>
                <p:spPr>
                  <a:xfrm>
                    <a:off x="1675187" y="1601378"/>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1" name="Group 30"/>
                <p:cNvGrpSpPr>
                  <a:grpSpLocks/>
                </p:cNvGrpSpPr>
                <p:nvPr/>
              </p:nvGrpSpPr>
              <p:grpSpPr bwMode="auto">
                <a:xfrm>
                  <a:off x="7749977" y="3630706"/>
                  <a:ext cx="161363" cy="324224"/>
                  <a:chOff x="1676400" y="1600200"/>
                  <a:chExt cx="304800" cy="533400"/>
                </a:xfrm>
              </p:grpSpPr>
              <p:sp>
                <p:nvSpPr>
                  <p:cNvPr id="269" name="Rectangle 268"/>
                  <p:cNvSpPr/>
                  <p:nvPr/>
                </p:nvSpPr>
                <p:spPr>
                  <a:xfrm>
                    <a:off x="1799719" y="1697632"/>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Cloud 269"/>
                  <p:cNvSpPr/>
                  <p:nvPr/>
                </p:nvSpPr>
                <p:spPr>
                  <a:xfrm>
                    <a:off x="1676774" y="1600973"/>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2" name="Group 33"/>
                <p:cNvGrpSpPr>
                  <a:grpSpLocks/>
                </p:cNvGrpSpPr>
                <p:nvPr/>
              </p:nvGrpSpPr>
              <p:grpSpPr bwMode="auto">
                <a:xfrm>
                  <a:off x="5087460" y="4371788"/>
                  <a:ext cx="161363" cy="324224"/>
                  <a:chOff x="1676400" y="1600200"/>
                  <a:chExt cx="304800" cy="533400"/>
                </a:xfrm>
              </p:grpSpPr>
              <p:sp>
                <p:nvSpPr>
                  <p:cNvPr id="267" name="Rectangle 266"/>
                  <p:cNvSpPr/>
                  <p:nvPr/>
                </p:nvSpPr>
                <p:spPr>
                  <a:xfrm>
                    <a:off x="1797249" y="1695792"/>
                    <a:ext cx="92957"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Cloud 267"/>
                  <p:cNvSpPr/>
                  <p:nvPr/>
                </p:nvSpPr>
                <p:spPr>
                  <a:xfrm>
                    <a:off x="1677303" y="1599134"/>
                    <a:ext cx="302862" cy="368343"/>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3" name="Group 36"/>
                <p:cNvGrpSpPr>
                  <a:grpSpLocks/>
                </p:cNvGrpSpPr>
                <p:nvPr/>
              </p:nvGrpSpPr>
              <p:grpSpPr bwMode="auto">
                <a:xfrm>
                  <a:off x="5087460" y="4881282"/>
                  <a:ext cx="161363" cy="324224"/>
                  <a:chOff x="1676400" y="1600200"/>
                  <a:chExt cx="304800" cy="533400"/>
                </a:xfrm>
              </p:grpSpPr>
              <p:sp>
                <p:nvSpPr>
                  <p:cNvPr id="265" name="Rectangle 264"/>
                  <p:cNvSpPr/>
                  <p:nvPr/>
                </p:nvSpPr>
                <p:spPr>
                  <a:xfrm>
                    <a:off x="1797249" y="1696159"/>
                    <a:ext cx="92957"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Cloud 265"/>
                  <p:cNvSpPr/>
                  <p:nvPr/>
                </p:nvSpPr>
                <p:spPr>
                  <a:xfrm>
                    <a:off x="1677303" y="1599502"/>
                    <a:ext cx="302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4" name="Group 39"/>
                <p:cNvGrpSpPr>
                  <a:grpSpLocks/>
                </p:cNvGrpSpPr>
                <p:nvPr/>
              </p:nvGrpSpPr>
              <p:grpSpPr bwMode="auto">
                <a:xfrm>
                  <a:off x="4885754" y="4696012"/>
                  <a:ext cx="161363" cy="324224"/>
                  <a:chOff x="1676400" y="1600200"/>
                  <a:chExt cx="304800" cy="533400"/>
                </a:xfrm>
              </p:grpSpPr>
              <p:sp>
                <p:nvSpPr>
                  <p:cNvPr id="263" name="Rectangle 262"/>
                  <p:cNvSpPr/>
                  <p:nvPr/>
                </p:nvSpPr>
                <p:spPr>
                  <a:xfrm>
                    <a:off x="1797424" y="1697924"/>
                    <a:ext cx="92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Cloud 263"/>
                  <p:cNvSpPr/>
                  <p:nvPr/>
                </p:nvSpPr>
                <p:spPr>
                  <a:xfrm>
                    <a:off x="1677479" y="1601268"/>
                    <a:ext cx="302864"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5" name="Group 42"/>
                <p:cNvGrpSpPr>
                  <a:grpSpLocks/>
                </p:cNvGrpSpPr>
                <p:nvPr/>
              </p:nvGrpSpPr>
              <p:grpSpPr bwMode="auto">
                <a:xfrm>
                  <a:off x="6418718" y="5112871"/>
                  <a:ext cx="161363" cy="324224"/>
                  <a:chOff x="1676400" y="1600200"/>
                  <a:chExt cx="304800" cy="533400"/>
                </a:xfrm>
              </p:grpSpPr>
              <p:sp>
                <p:nvSpPr>
                  <p:cNvPr id="261" name="Rectangle 260"/>
                  <p:cNvSpPr/>
                  <p:nvPr/>
                </p:nvSpPr>
                <p:spPr>
                  <a:xfrm>
                    <a:off x="1798484" y="1696562"/>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Cloud 261"/>
                  <p:cNvSpPr/>
                  <p:nvPr/>
                </p:nvSpPr>
                <p:spPr>
                  <a:xfrm>
                    <a:off x="1675541" y="1599905"/>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6" name="Group 45"/>
                <p:cNvGrpSpPr>
                  <a:grpSpLocks/>
                </p:cNvGrpSpPr>
                <p:nvPr/>
              </p:nvGrpSpPr>
              <p:grpSpPr bwMode="auto">
                <a:xfrm>
                  <a:off x="7871001" y="4742329"/>
                  <a:ext cx="161363" cy="324224"/>
                  <a:chOff x="1676400" y="1600200"/>
                  <a:chExt cx="304800" cy="533400"/>
                </a:xfrm>
              </p:grpSpPr>
              <p:sp>
                <p:nvSpPr>
                  <p:cNvPr id="259" name="Rectangle 258"/>
                  <p:cNvSpPr/>
                  <p:nvPr/>
                </p:nvSpPr>
                <p:spPr>
                  <a:xfrm>
                    <a:off x="1799013" y="1697485"/>
                    <a:ext cx="89959" cy="436263"/>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Cloud 259"/>
                  <p:cNvSpPr/>
                  <p:nvPr/>
                </p:nvSpPr>
                <p:spPr>
                  <a:xfrm>
                    <a:off x="1676068" y="1600827"/>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7" name="Group 48"/>
                <p:cNvGrpSpPr>
                  <a:grpSpLocks/>
                </p:cNvGrpSpPr>
                <p:nvPr/>
              </p:nvGrpSpPr>
              <p:grpSpPr bwMode="auto">
                <a:xfrm>
                  <a:off x="7749977" y="5251824"/>
                  <a:ext cx="161363" cy="324224"/>
                  <a:chOff x="1676400" y="1600200"/>
                  <a:chExt cx="304800" cy="533400"/>
                </a:xfrm>
              </p:grpSpPr>
              <p:sp>
                <p:nvSpPr>
                  <p:cNvPr id="257" name="Rectangle 256"/>
                  <p:cNvSpPr/>
                  <p:nvPr/>
                </p:nvSpPr>
                <p:spPr>
                  <a:xfrm>
                    <a:off x="1799719" y="1695239"/>
                    <a:ext cx="89959"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Cloud 257"/>
                  <p:cNvSpPr/>
                  <p:nvPr/>
                </p:nvSpPr>
                <p:spPr>
                  <a:xfrm>
                    <a:off x="1676774" y="1580295"/>
                    <a:ext cx="305862" cy="38662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8" name="Group 51"/>
                <p:cNvGrpSpPr>
                  <a:grpSpLocks/>
                </p:cNvGrpSpPr>
                <p:nvPr/>
              </p:nvGrpSpPr>
              <p:grpSpPr bwMode="auto">
                <a:xfrm>
                  <a:off x="5934624" y="3445435"/>
                  <a:ext cx="161363" cy="324224"/>
                  <a:chOff x="1676400" y="1600200"/>
                  <a:chExt cx="304800" cy="533400"/>
                </a:xfrm>
              </p:grpSpPr>
              <p:sp>
                <p:nvSpPr>
                  <p:cNvPr id="255" name="Rectangle 254"/>
                  <p:cNvSpPr/>
                  <p:nvPr/>
                </p:nvSpPr>
                <p:spPr>
                  <a:xfrm>
                    <a:off x="1798308" y="1696786"/>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Cloud 255"/>
                  <p:cNvSpPr/>
                  <p:nvPr/>
                </p:nvSpPr>
                <p:spPr>
                  <a:xfrm>
                    <a:off x="1675363" y="1600129"/>
                    <a:ext cx="305862" cy="36573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89" name="Group 114"/>
                <p:cNvGrpSpPr>
                  <a:grpSpLocks/>
                </p:cNvGrpSpPr>
                <p:nvPr/>
              </p:nvGrpSpPr>
              <p:grpSpPr bwMode="auto">
                <a:xfrm>
                  <a:off x="6934189" y="3657600"/>
                  <a:ext cx="161363" cy="324224"/>
                  <a:chOff x="1676400" y="1600200"/>
                  <a:chExt cx="304800" cy="533400"/>
                </a:xfrm>
              </p:grpSpPr>
              <p:sp>
                <p:nvSpPr>
                  <p:cNvPr id="253" name="Rectangle 252"/>
                  <p:cNvSpPr/>
                  <p:nvPr/>
                </p:nvSpPr>
                <p:spPr>
                  <a:xfrm>
                    <a:off x="1799366" y="1697796"/>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Cloud 253"/>
                  <p:cNvSpPr/>
                  <p:nvPr/>
                </p:nvSpPr>
                <p:spPr>
                  <a:xfrm>
                    <a:off x="1676421" y="1601140"/>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90" name="Group 126"/>
                <p:cNvGrpSpPr>
                  <a:grpSpLocks/>
                </p:cNvGrpSpPr>
                <p:nvPr/>
              </p:nvGrpSpPr>
              <p:grpSpPr bwMode="auto">
                <a:xfrm>
                  <a:off x="7619989" y="4648200"/>
                  <a:ext cx="161363" cy="324224"/>
                  <a:chOff x="1676400" y="1600200"/>
                  <a:chExt cx="304800" cy="533400"/>
                </a:xfrm>
              </p:grpSpPr>
              <p:sp>
                <p:nvSpPr>
                  <p:cNvPr id="251" name="Rectangle 250"/>
                  <p:cNvSpPr/>
                  <p:nvPr/>
                </p:nvSpPr>
                <p:spPr>
                  <a:xfrm>
                    <a:off x="1799366" y="1695601"/>
                    <a:ext cx="89959" cy="43887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Cloud 251"/>
                  <p:cNvSpPr/>
                  <p:nvPr/>
                </p:nvSpPr>
                <p:spPr>
                  <a:xfrm>
                    <a:off x="1676421" y="1598943"/>
                    <a:ext cx="305862" cy="368343"/>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91" name="Group 129"/>
                <p:cNvGrpSpPr>
                  <a:grpSpLocks/>
                </p:cNvGrpSpPr>
                <p:nvPr/>
              </p:nvGrpSpPr>
              <p:grpSpPr bwMode="auto">
                <a:xfrm>
                  <a:off x="5562589" y="5181600"/>
                  <a:ext cx="161363" cy="324224"/>
                  <a:chOff x="1676400" y="1600200"/>
                  <a:chExt cx="304800" cy="533400"/>
                </a:xfrm>
              </p:grpSpPr>
              <p:sp>
                <p:nvSpPr>
                  <p:cNvPr id="249" name="Rectangle 248"/>
                  <p:cNvSpPr/>
                  <p:nvPr/>
                </p:nvSpPr>
                <p:spPr>
                  <a:xfrm>
                    <a:off x="1799366" y="1695825"/>
                    <a:ext cx="89959" cy="41797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Cloud 249"/>
                  <p:cNvSpPr/>
                  <p:nvPr/>
                </p:nvSpPr>
                <p:spPr>
                  <a:xfrm>
                    <a:off x="1676421" y="1599167"/>
                    <a:ext cx="305862" cy="347445"/>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92" name="Group 132"/>
                <p:cNvGrpSpPr>
                  <a:grpSpLocks/>
                </p:cNvGrpSpPr>
                <p:nvPr/>
              </p:nvGrpSpPr>
              <p:grpSpPr bwMode="auto">
                <a:xfrm>
                  <a:off x="5029189" y="5257800"/>
                  <a:ext cx="161363" cy="324224"/>
                  <a:chOff x="1676400" y="1600200"/>
                  <a:chExt cx="304800" cy="533400"/>
                </a:xfrm>
              </p:grpSpPr>
              <p:sp>
                <p:nvSpPr>
                  <p:cNvPr id="247" name="Rectangle 246"/>
                  <p:cNvSpPr/>
                  <p:nvPr/>
                </p:nvSpPr>
                <p:spPr>
                  <a:xfrm>
                    <a:off x="1799366" y="1695856"/>
                    <a:ext cx="89959" cy="41797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Cloud 247"/>
                  <p:cNvSpPr/>
                  <p:nvPr/>
                </p:nvSpPr>
                <p:spPr>
                  <a:xfrm>
                    <a:off x="1676421" y="1599198"/>
                    <a:ext cx="305862" cy="347445"/>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93" name="Group 135"/>
                <p:cNvGrpSpPr>
                  <a:grpSpLocks/>
                </p:cNvGrpSpPr>
                <p:nvPr/>
              </p:nvGrpSpPr>
              <p:grpSpPr bwMode="auto">
                <a:xfrm>
                  <a:off x="5105389" y="3657600"/>
                  <a:ext cx="161363" cy="324224"/>
                  <a:chOff x="1676400" y="1600200"/>
                  <a:chExt cx="304800" cy="533400"/>
                </a:xfrm>
              </p:grpSpPr>
              <p:sp>
                <p:nvSpPr>
                  <p:cNvPr id="245" name="Rectangle 244"/>
                  <p:cNvSpPr/>
                  <p:nvPr/>
                </p:nvSpPr>
                <p:spPr>
                  <a:xfrm>
                    <a:off x="1799366" y="1697796"/>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Cloud 245"/>
                  <p:cNvSpPr/>
                  <p:nvPr/>
                </p:nvSpPr>
                <p:spPr>
                  <a:xfrm>
                    <a:off x="1676421" y="1601140"/>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94" name="Group 138"/>
                <p:cNvGrpSpPr>
                  <a:grpSpLocks/>
                </p:cNvGrpSpPr>
                <p:nvPr/>
              </p:nvGrpSpPr>
              <p:grpSpPr bwMode="auto">
                <a:xfrm>
                  <a:off x="7543789" y="4953000"/>
                  <a:ext cx="161363" cy="324224"/>
                  <a:chOff x="1676400" y="1600200"/>
                  <a:chExt cx="304800" cy="533400"/>
                </a:xfrm>
              </p:grpSpPr>
              <p:sp>
                <p:nvSpPr>
                  <p:cNvPr id="243" name="Rectangle 242"/>
                  <p:cNvSpPr/>
                  <p:nvPr/>
                </p:nvSpPr>
                <p:spPr>
                  <a:xfrm>
                    <a:off x="1799366" y="1695728"/>
                    <a:ext cx="89959" cy="41797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Cloud 243"/>
                  <p:cNvSpPr/>
                  <p:nvPr/>
                </p:nvSpPr>
                <p:spPr>
                  <a:xfrm>
                    <a:off x="1676421" y="1599069"/>
                    <a:ext cx="305862" cy="347445"/>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95" name="Group 141"/>
                <p:cNvGrpSpPr>
                  <a:grpSpLocks/>
                </p:cNvGrpSpPr>
                <p:nvPr/>
              </p:nvGrpSpPr>
              <p:grpSpPr bwMode="auto">
                <a:xfrm>
                  <a:off x="7543789" y="3505200"/>
                  <a:ext cx="161363" cy="324224"/>
                  <a:chOff x="1676400" y="1600200"/>
                  <a:chExt cx="304800" cy="533400"/>
                </a:xfrm>
              </p:grpSpPr>
              <p:sp>
                <p:nvSpPr>
                  <p:cNvPr id="241" name="Rectangle 240"/>
                  <p:cNvSpPr/>
                  <p:nvPr/>
                </p:nvSpPr>
                <p:spPr>
                  <a:xfrm>
                    <a:off x="1799366" y="1697732"/>
                    <a:ext cx="89959" cy="436265"/>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Cloud 241"/>
                  <p:cNvSpPr/>
                  <p:nvPr/>
                </p:nvSpPr>
                <p:spPr>
                  <a:xfrm>
                    <a:off x="1676421" y="1601075"/>
                    <a:ext cx="305862" cy="365730"/>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18459" name="Group 351"/>
            <p:cNvGrpSpPr>
              <a:grpSpLocks/>
            </p:cNvGrpSpPr>
            <p:nvPr/>
          </p:nvGrpSpPr>
          <p:grpSpPr bwMode="auto">
            <a:xfrm>
              <a:off x="6967533" y="4343400"/>
              <a:ext cx="152400" cy="152400"/>
              <a:chOff x="6248400" y="990600"/>
              <a:chExt cx="152400" cy="228600"/>
            </a:xfrm>
          </p:grpSpPr>
          <p:sp>
            <p:nvSpPr>
              <p:cNvPr id="215" name="Rectangle 214"/>
              <p:cNvSpPr/>
              <p:nvPr/>
            </p:nvSpPr>
            <p:spPr>
              <a:xfrm>
                <a:off x="6248405" y="1066309"/>
                <a:ext cx="152400" cy="1524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Isosceles Triangle 215"/>
              <p:cNvSpPr/>
              <p:nvPr/>
            </p:nvSpPr>
            <p:spPr>
              <a:xfrm>
                <a:off x="6248405" y="990090"/>
                <a:ext cx="152400" cy="762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60" name="Group 352"/>
            <p:cNvGrpSpPr>
              <a:grpSpLocks/>
            </p:cNvGrpSpPr>
            <p:nvPr/>
          </p:nvGrpSpPr>
          <p:grpSpPr bwMode="auto">
            <a:xfrm>
              <a:off x="6667496" y="4343400"/>
              <a:ext cx="152400" cy="152400"/>
              <a:chOff x="6248400" y="990600"/>
              <a:chExt cx="152400" cy="228600"/>
            </a:xfrm>
          </p:grpSpPr>
          <p:sp>
            <p:nvSpPr>
              <p:cNvPr id="213" name="Rectangle 212"/>
              <p:cNvSpPr/>
              <p:nvPr/>
            </p:nvSpPr>
            <p:spPr>
              <a:xfrm>
                <a:off x="6248404" y="1066309"/>
                <a:ext cx="152400" cy="1524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Isosceles Triangle 213"/>
              <p:cNvSpPr/>
              <p:nvPr/>
            </p:nvSpPr>
            <p:spPr>
              <a:xfrm>
                <a:off x="6248404" y="990090"/>
                <a:ext cx="152400" cy="762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61" name="Group 355"/>
            <p:cNvGrpSpPr>
              <a:grpSpLocks/>
            </p:cNvGrpSpPr>
            <p:nvPr/>
          </p:nvGrpSpPr>
          <p:grpSpPr bwMode="auto">
            <a:xfrm>
              <a:off x="6372222" y="4343400"/>
              <a:ext cx="152400" cy="152400"/>
              <a:chOff x="6248400" y="990600"/>
              <a:chExt cx="152400" cy="228600"/>
            </a:xfrm>
          </p:grpSpPr>
          <p:sp>
            <p:nvSpPr>
              <p:cNvPr id="211" name="Rectangle 210"/>
              <p:cNvSpPr/>
              <p:nvPr/>
            </p:nvSpPr>
            <p:spPr>
              <a:xfrm>
                <a:off x="6248403" y="1066309"/>
                <a:ext cx="152400" cy="1524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Isosceles Triangle 211"/>
              <p:cNvSpPr/>
              <p:nvPr/>
            </p:nvSpPr>
            <p:spPr>
              <a:xfrm>
                <a:off x="6248403" y="990090"/>
                <a:ext cx="152400" cy="762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462" name="Group 358"/>
            <p:cNvGrpSpPr>
              <a:grpSpLocks/>
            </p:cNvGrpSpPr>
            <p:nvPr/>
          </p:nvGrpSpPr>
          <p:grpSpPr bwMode="auto">
            <a:xfrm>
              <a:off x="6115044" y="4229096"/>
              <a:ext cx="152400" cy="152400"/>
              <a:chOff x="6248400" y="990600"/>
              <a:chExt cx="152400" cy="228600"/>
            </a:xfrm>
          </p:grpSpPr>
          <p:sp>
            <p:nvSpPr>
              <p:cNvPr id="209" name="Rectangle 208"/>
              <p:cNvSpPr/>
              <p:nvPr/>
            </p:nvSpPr>
            <p:spPr>
              <a:xfrm>
                <a:off x="6248406" y="1066272"/>
                <a:ext cx="152400" cy="1524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Isosceles Triangle 209"/>
              <p:cNvSpPr/>
              <p:nvPr/>
            </p:nvSpPr>
            <p:spPr>
              <a:xfrm>
                <a:off x="6248406" y="990052"/>
                <a:ext cx="152400" cy="762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8" name="Freeform 207"/>
            <p:cNvSpPr/>
            <p:nvPr/>
          </p:nvSpPr>
          <p:spPr>
            <a:xfrm>
              <a:off x="5838825" y="4231906"/>
              <a:ext cx="2305050" cy="389037"/>
            </a:xfrm>
            <a:custGeom>
              <a:avLst/>
              <a:gdLst>
                <a:gd name="connsiteX0" fmla="*/ 148353 w 2305765"/>
                <a:gd name="connsiteY0" fmla="*/ 131032 h 389742"/>
                <a:gd name="connsiteX1" fmla="*/ 138828 w 2305765"/>
                <a:gd name="connsiteY1" fmla="*/ 69120 h 389742"/>
                <a:gd name="connsiteX2" fmla="*/ 129303 w 2305765"/>
                <a:gd name="connsiteY2" fmla="*/ 54832 h 389742"/>
                <a:gd name="connsiteX3" fmla="*/ 124540 w 2305765"/>
                <a:gd name="connsiteY3" fmla="*/ 40545 h 389742"/>
                <a:gd name="connsiteX4" fmla="*/ 95965 w 2305765"/>
                <a:gd name="connsiteY4" fmla="*/ 21495 h 389742"/>
                <a:gd name="connsiteX5" fmla="*/ 67390 w 2305765"/>
                <a:gd name="connsiteY5" fmla="*/ 11970 h 389742"/>
                <a:gd name="connsiteX6" fmla="*/ 53103 w 2305765"/>
                <a:gd name="connsiteY6" fmla="*/ 2445 h 389742"/>
                <a:gd name="connsiteX7" fmla="*/ 10240 w 2305765"/>
                <a:gd name="connsiteY7" fmla="*/ 16732 h 389742"/>
                <a:gd name="connsiteX8" fmla="*/ 715 w 2305765"/>
                <a:gd name="connsiteY8" fmla="*/ 45307 h 389742"/>
                <a:gd name="connsiteX9" fmla="*/ 5478 w 2305765"/>
                <a:gd name="connsiteY9" fmla="*/ 111982 h 389742"/>
                <a:gd name="connsiteX10" fmla="*/ 167403 w 2305765"/>
                <a:gd name="connsiteY10" fmla="*/ 131032 h 389742"/>
                <a:gd name="connsiteX11" fmla="*/ 176928 w 2305765"/>
                <a:gd name="connsiteY11" fmla="*/ 145320 h 389742"/>
                <a:gd name="connsiteX12" fmla="*/ 186453 w 2305765"/>
                <a:gd name="connsiteY12" fmla="*/ 164370 h 389742"/>
                <a:gd name="connsiteX13" fmla="*/ 200740 w 2305765"/>
                <a:gd name="connsiteY13" fmla="*/ 178657 h 389742"/>
                <a:gd name="connsiteX14" fmla="*/ 210265 w 2305765"/>
                <a:gd name="connsiteY14" fmla="*/ 207232 h 389742"/>
                <a:gd name="connsiteX15" fmla="*/ 229315 w 2305765"/>
                <a:gd name="connsiteY15" fmla="*/ 231045 h 389742"/>
                <a:gd name="connsiteX16" fmla="*/ 353140 w 2305765"/>
                <a:gd name="connsiteY16" fmla="*/ 235807 h 389742"/>
                <a:gd name="connsiteX17" fmla="*/ 381715 w 2305765"/>
                <a:gd name="connsiteY17" fmla="*/ 254857 h 389742"/>
                <a:gd name="connsiteX18" fmla="*/ 429340 w 2305765"/>
                <a:gd name="connsiteY18" fmla="*/ 297720 h 389742"/>
                <a:gd name="connsiteX19" fmla="*/ 443628 w 2305765"/>
                <a:gd name="connsiteY19" fmla="*/ 321532 h 389742"/>
                <a:gd name="connsiteX20" fmla="*/ 481728 w 2305765"/>
                <a:gd name="connsiteY20" fmla="*/ 345345 h 389742"/>
                <a:gd name="connsiteX21" fmla="*/ 624603 w 2305765"/>
                <a:gd name="connsiteY21" fmla="*/ 354870 h 389742"/>
                <a:gd name="connsiteX22" fmla="*/ 772240 w 2305765"/>
                <a:gd name="connsiteY22" fmla="*/ 364395 h 389742"/>
                <a:gd name="connsiteX23" fmla="*/ 838915 w 2305765"/>
                <a:gd name="connsiteY23" fmla="*/ 378682 h 389742"/>
                <a:gd name="connsiteX24" fmla="*/ 853203 w 2305765"/>
                <a:gd name="connsiteY24" fmla="*/ 388207 h 389742"/>
                <a:gd name="connsiteX25" fmla="*/ 1272303 w 2305765"/>
                <a:gd name="connsiteY25" fmla="*/ 383445 h 389742"/>
                <a:gd name="connsiteX26" fmla="*/ 1300878 w 2305765"/>
                <a:gd name="connsiteY26" fmla="*/ 359632 h 389742"/>
                <a:gd name="connsiteX27" fmla="*/ 1329453 w 2305765"/>
                <a:gd name="connsiteY27" fmla="*/ 340582 h 389742"/>
                <a:gd name="connsiteX28" fmla="*/ 1348503 w 2305765"/>
                <a:gd name="connsiteY28" fmla="*/ 326295 h 389742"/>
                <a:gd name="connsiteX29" fmla="*/ 1377078 w 2305765"/>
                <a:gd name="connsiteY29" fmla="*/ 307245 h 389742"/>
                <a:gd name="connsiteX30" fmla="*/ 1415178 w 2305765"/>
                <a:gd name="connsiteY30" fmla="*/ 283432 h 389742"/>
                <a:gd name="connsiteX31" fmla="*/ 1424703 w 2305765"/>
                <a:gd name="connsiteY31" fmla="*/ 269145 h 389742"/>
                <a:gd name="connsiteX32" fmla="*/ 1438990 w 2305765"/>
                <a:gd name="connsiteY32" fmla="*/ 259620 h 389742"/>
                <a:gd name="connsiteX33" fmla="*/ 1505665 w 2305765"/>
                <a:gd name="connsiteY33" fmla="*/ 240570 h 389742"/>
                <a:gd name="connsiteX34" fmla="*/ 1567578 w 2305765"/>
                <a:gd name="connsiteY34" fmla="*/ 231045 h 389742"/>
                <a:gd name="connsiteX35" fmla="*/ 1777128 w 2305765"/>
                <a:gd name="connsiteY35" fmla="*/ 226282 h 389742"/>
                <a:gd name="connsiteX36" fmla="*/ 1815228 w 2305765"/>
                <a:gd name="connsiteY36" fmla="*/ 202470 h 389742"/>
                <a:gd name="connsiteX37" fmla="*/ 1839040 w 2305765"/>
                <a:gd name="connsiteY37" fmla="*/ 188182 h 389742"/>
                <a:gd name="connsiteX38" fmla="*/ 1858090 w 2305765"/>
                <a:gd name="connsiteY38" fmla="*/ 178657 h 389742"/>
                <a:gd name="connsiteX39" fmla="*/ 1877140 w 2305765"/>
                <a:gd name="connsiteY39" fmla="*/ 164370 h 389742"/>
                <a:gd name="connsiteX40" fmla="*/ 1915240 w 2305765"/>
                <a:gd name="connsiteY40" fmla="*/ 140557 h 389742"/>
                <a:gd name="connsiteX41" fmla="*/ 1929528 w 2305765"/>
                <a:gd name="connsiteY41" fmla="*/ 126270 h 389742"/>
                <a:gd name="connsiteX42" fmla="*/ 1962865 w 2305765"/>
                <a:gd name="connsiteY42" fmla="*/ 116745 h 389742"/>
                <a:gd name="connsiteX43" fmla="*/ 2010490 w 2305765"/>
                <a:gd name="connsiteY43" fmla="*/ 107220 h 389742"/>
                <a:gd name="connsiteX44" fmla="*/ 2305765 w 2305765"/>
                <a:gd name="connsiteY44" fmla="*/ 111982 h 3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05765" h="389742">
                  <a:moveTo>
                    <a:pt x="148353" y="131032"/>
                  </a:moveTo>
                  <a:cubicBezTo>
                    <a:pt x="146988" y="117379"/>
                    <a:pt x="147409" y="86282"/>
                    <a:pt x="138828" y="69120"/>
                  </a:cubicBezTo>
                  <a:cubicBezTo>
                    <a:pt x="136268" y="64000"/>
                    <a:pt x="131863" y="59952"/>
                    <a:pt x="129303" y="54832"/>
                  </a:cubicBezTo>
                  <a:cubicBezTo>
                    <a:pt x="127058" y="50342"/>
                    <a:pt x="128090" y="44095"/>
                    <a:pt x="124540" y="40545"/>
                  </a:cubicBezTo>
                  <a:cubicBezTo>
                    <a:pt x="116445" y="32450"/>
                    <a:pt x="106825" y="25115"/>
                    <a:pt x="95965" y="21495"/>
                  </a:cubicBezTo>
                  <a:lnTo>
                    <a:pt x="67390" y="11970"/>
                  </a:lnTo>
                  <a:cubicBezTo>
                    <a:pt x="62628" y="8795"/>
                    <a:pt x="58792" y="3077"/>
                    <a:pt x="53103" y="2445"/>
                  </a:cubicBezTo>
                  <a:cubicBezTo>
                    <a:pt x="31104" y="0"/>
                    <a:pt x="25318" y="6680"/>
                    <a:pt x="10240" y="16732"/>
                  </a:cubicBezTo>
                  <a:cubicBezTo>
                    <a:pt x="7065" y="26257"/>
                    <a:pt x="0" y="35292"/>
                    <a:pt x="715" y="45307"/>
                  </a:cubicBezTo>
                  <a:cubicBezTo>
                    <a:pt x="2303" y="67532"/>
                    <a:pt x="2875" y="89853"/>
                    <a:pt x="5478" y="111982"/>
                  </a:cubicBezTo>
                  <a:cubicBezTo>
                    <a:pt x="12959" y="175573"/>
                    <a:pt x="149846" y="130500"/>
                    <a:pt x="167403" y="131032"/>
                  </a:cubicBezTo>
                  <a:cubicBezTo>
                    <a:pt x="170578" y="135795"/>
                    <a:pt x="174088" y="140350"/>
                    <a:pt x="176928" y="145320"/>
                  </a:cubicBezTo>
                  <a:cubicBezTo>
                    <a:pt x="180450" y="151484"/>
                    <a:pt x="182327" y="158593"/>
                    <a:pt x="186453" y="164370"/>
                  </a:cubicBezTo>
                  <a:cubicBezTo>
                    <a:pt x="190368" y="169850"/>
                    <a:pt x="195978" y="173895"/>
                    <a:pt x="200740" y="178657"/>
                  </a:cubicBezTo>
                  <a:lnTo>
                    <a:pt x="210265" y="207232"/>
                  </a:lnTo>
                  <a:cubicBezTo>
                    <a:pt x="213688" y="217502"/>
                    <a:pt x="214442" y="229506"/>
                    <a:pt x="229315" y="231045"/>
                  </a:cubicBezTo>
                  <a:cubicBezTo>
                    <a:pt x="270401" y="235295"/>
                    <a:pt x="311865" y="234220"/>
                    <a:pt x="353140" y="235807"/>
                  </a:cubicBezTo>
                  <a:lnTo>
                    <a:pt x="381715" y="254857"/>
                  </a:lnTo>
                  <a:cubicBezTo>
                    <a:pt x="400003" y="267049"/>
                    <a:pt x="416875" y="276946"/>
                    <a:pt x="429340" y="297720"/>
                  </a:cubicBezTo>
                  <a:cubicBezTo>
                    <a:pt x="434103" y="305657"/>
                    <a:pt x="437532" y="314566"/>
                    <a:pt x="443628" y="321532"/>
                  </a:cubicBezTo>
                  <a:cubicBezTo>
                    <a:pt x="451834" y="330910"/>
                    <a:pt x="470358" y="340472"/>
                    <a:pt x="481728" y="345345"/>
                  </a:cubicBezTo>
                  <a:cubicBezTo>
                    <a:pt x="523374" y="363193"/>
                    <a:pt x="604913" y="353995"/>
                    <a:pt x="624603" y="354870"/>
                  </a:cubicBezTo>
                  <a:cubicBezTo>
                    <a:pt x="694626" y="357982"/>
                    <a:pt x="708096" y="359460"/>
                    <a:pt x="772240" y="364395"/>
                  </a:cubicBezTo>
                  <a:cubicBezTo>
                    <a:pt x="819708" y="376262"/>
                    <a:pt x="797427" y="371768"/>
                    <a:pt x="838915" y="378682"/>
                  </a:cubicBezTo>
                  <a:cubicBezTo>
                    <a:pt x="843678" y="381857"/>
                    <a:pt x="847479" y="388144"/>
                    <a:pt x="853203" y="388207"/>
                  </a:cubicBezTo>
                  <a:cubicBezTo>
                    <a:pt x="992904" y="389742"/>
                    <a:pt x="1132670" y="388048"/>
                    <a:pt x="1272303" y="383445"/>
                  </a:cubicBezTo>
                  <a:cubicBezTo>
                    <a:pt x="1279918" y="383194"/>
                    <a:pt x="1296988" y="362657"/>
                    <a:pt x="1300878" y="359632"/>
                  </a:cubicBezTo>
                  <a:cubicBezTo>
                    <a:pt x="1309914" y="352604"/>
                    <a:pt x="1320295" y="347450"/>
                    <a:pt x="1329453" y="340582"/>
                  </a:cubicBezTo>
                  <a:cubicBezTo>
                    <a:pt x="1335803" y="335820"/>
                    <a:pt x="1342000" y="330847"/>
                    <a:pt x="1348503" y="326295"/>
                  </a:cubicBezTo>
                  <a:cubicBezTo>
                    <a:pt x="1357881" y="319730"/>
                    <a:pt x="1368139" y="314396"/>
                    <a:pt x="1377078" y="307245"/>
                  </a:cubicBezTo>
                  <a:cubicBezTo>
                    <a:pt x="1404810" y="285059"/>
                    <a:pt x="1391247" y="291410"/>
                    <a:pt x="1415178" y="283432"/>
                  </a:cubicBezTo>
                  <a:cubicBezTo>
                    <a:pt x="1418353" y="278670"/>
                    <a:pt x="1420656" y="273192"/>
                    <a:pt x="1424703" y="269145"/>
                  </a:cubicBezTo>
                  <a:cubicBezTo>
                    <a:pt x="1428750" y="265098"/>
                    <a:pt x="1434020" y="262460"/>
                    <a:pt x="1438990" y="259620"/>
                  </a:cubicBezTo>
                  <a:cubicBezTo>
                    <a:pt x="1466072" y="244144"/>
                    <a:pt x="1465783" y="248547"/>
                    <a:pt x="1505665" y="240570"/>
                  </a:cubicBezTo>
                  <a:cubicBezTo>
                    <a:pt x="1526403" y="236422"/>
                    <a:pt x="1546151" y="231869"/>
                    <a:pt x="1567578" y="231045"/>
                  </a:cubicBezTo>
                  <a:cubicBezTo>
                    <a:pt x="1637394" y="228360"/>
                    <a:pt x="1707278" y="227870"/>
                    <a:pt x="1777128" y="226282"/>
                  </a:cubicBezTo>
                  <a:cubicBezTo>
                    <a:pt x="1814332" y="207680"/>
                    <a:pt x="1778139" y="227196"/>
                    <a:pt x="1815228" y="202470"/>
                  </a:cubicBezTo>
                  <a:cubicBezTo>
                    <a:pt x="1822930" y="197335"/>
                    <a:pt x="1830948" y="192678"/>
                    <a:pt x="1839040" y="188182"/>
                  </a:cubicBezTo>
                  <a:cubicBezTo>
                    <a:pt x="1845246" y="184734"/>
                    <a:pt x="1852070" y="182420"/>
                    <a:pt x="1858090" y="178657"/>
                  </a:cubicBezTo>
                  <a:cubicBezTo>
                    <a:pt x="1864821" y="174450"/>
                    <a:pt x="1870536" y="168773"/>
                    <a:pt x="1877140" y="164370"/>
                  </a:cubicBezTo>
                  <a:cubicBezTo>
                    <a:pt x="1889601" y="156063"/>
                    <a:pt x="1904650" y="151147"/>
                    <a:pt x="1915240" y="140557"/>
                  </a:cubicBezTo>
                  <a:cubicBezTo>
                    <a:pt x="1920003" y="135795"/>
                    <a:pt x="1923924" y="130006"/>
                    <a:pt x="1929528" y="126270"/>
                  </a:cubicBezTo>
                  <a:cubicBezTo>
                    <a:pt x="1933814" y="123413"/>
                    <a:pt x="1960081" y="117540"/>
                    <a:pt x="1962865" y="116745"/>
                  </a:cubicBezTo>
                  <a:cubicBezTo>
                    <a:pt x="1996119" y="107244"/>
                    <a:pt x="1953588" y="115348"/>
                    <a:pt x="2010490" y="107220"/>
                  </a:cubicBezTo>
                  <a:cubicBezTo>
                    <a:pt x="2245432" y="112683"/>
                    <a:pt x="2146997" y="111982"/>
                    <a:pt x="2305765" y="111982"/>
                  </a:cubicBezTo>
                </a:path>
              </a:pathLst>
            </a:cu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8437" name="TextBox 345"/>
          <p:cNvSpPr txBox="1">
            <a:spLocks noChangeArrowheads="1"/>
          </p:cNvSpPr>
          <p:nvPr/>
        </p:nvSpPr>
        <p:spPr bwMode="auto">
          <a:xfrm>
            <a:off x="1676400" y="2819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Population A</a:t>
            </a:r>
          </a:p>
        </p:txBody>
      </p:sp>
      <p:sp>
        <p:nvSpPr>
          <p:cNvPr id="18438" name="TextBox 346"/>
          <p:cNvSpPr txBox="1">
            <a:spLocks noChangeArrowheads="1"/>
          </p:cNvSpPr>
          <p:nvPr/>
        </p:nvSpPr>
        <p:spPr bwMode="auto">
          <a:xfrm>
            <a:off x="5867400" y="2819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Population B</a:t>
            </a:r>
          </a:p>
        </p:txBody>
      </p:sp>
      <p:pic>
        <p:nvPicPr>
          <p:cNvPr id="18439"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8100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00400" y="34290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514600" y="37338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1828801" y="35814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657600" y="44958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19201" y="47244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1816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391400" y="5029200"/>
            <a:ext cx="228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5704681" y="3286919"/>
            <a:ext cx="2492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1054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7903368" y="3907632"/>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624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5052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81800" y="46482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96000" y="48006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1" descr="MCAN03412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419600"/>
            <a:ext cx="271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 name="Group 167"/>
          <p:cNvGrpSpPr>
            <a:grpSpLocks/>
          </p:cNvGrpSpPr>
          <p:nvPr/>
        </p:nvGrpSpPr>
        <p:grpSpPr bwMode="auto">
          <a:xfrm>
            <a:off x="1968500" y="4305300"/>
            <a:ext cx="5816600" cy="1181100"/>
            <a:chOff x="1968500" y="4305300"/>
            <a:chExt cx="5816600" cy="1181100"/>
          </a:xfrm>
        </p:grpSpPr>
        <p:sp>
          <p:nvSpPr>
            <p:cNvPr id="166" name="Oval 165"/>
            <p:cNvSpPr/>
            <p:nvPr/>
          </p:nvSpPr>
          <p:spPr>
            <a:xfrm>
              <a:off x="1968500" y="4305300"/>
              <a:ext cx="6096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p:nvPr/>
          </p:nvSpPr>
          <p:spPr>
            <a:xfrm>
              <a:off x="7175500" y="4876800"/>
              <a:ext cx="6096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1815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7256"/>
            <a:ext cx="8913813" cy="914400"/>
          </a:xfrm>
        </p:spPr>
        <p:txBody>
          <a:bodyPr/>
          <a:lstStyle/>
          <a:p>
            <a:pPr eaLnBrk="1" hangingPunct="1"/>
            <a:r>
              <a:rPr lang="en-US" sz="4000">
                <a:latin typeface="Arial" charset="0"/>
              </a:rPr>
              <a:t>Doh Assignment Test</a:t>
            </a:r>
          </a:p>
        </p:txBody>
      </p:sp>
      <p:grpSp>
        <p:nvGrpSpPr>
          <p:cNvPr id="19459" name="Group 146"/>
          <p:cNvGrpSpPr>
            <a:grpSpLocks/>
          </p:cNvGrpSpPr>
          <p:nvPr/>
        </p:nvGrpSpPr>
        <p:grpSpPr bwMode="auto">
          <a:xfrm>
            <a:off x="381000" y="1517650"/>
            <a:ext cx="4070350" cy="3124200"/>
            <a:chOff x="685800" y="3271234"/>
            <a:chExt cx="3429646" cy="2367566"/>
          </a:xfrm>
        </p:grpSpPr>
        <p:sp>
          <p:nvSpPr>
            <p:cNvPr id="84" name="Rectangle 83"/>
            <p:cNvSpPr/>
            <p:nvPr/>
          </p:nvSpPr>
          <p:spPr>
            <a:xfrm>
              <a:off x="685800" y="3276046"/>
              <a:ext cx="3429646" cy="2362754"/>
            </a:xfrm>
            <a:prstGeom prst="rect">
              <a:avLst/>
            </a:prstGeom>
            <a:solidFill>
              <a:srgbClr val="FFFF99"/>
            </a:solidFill>
            <a:ln w="762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560" name="Group 14"/>
            <p:cNvGrpSpPr>
              <a:grpSpLocks/>
            </p:cNvGrpSpPr>
            <p:nvPr/>
          </p:nvGrpSpPr>
          <p:grpSpPr bwMode="auto">
            <a:xfrm>
              <a:off x="847645" y="3461313"/>
              <a:ext cx="160513" cy="324819"/>
              <a:chOff x="1677320" y="1599282"/>
              <a:chExt cx="303193" cy="534379"/>
            </a:xfrm>
          </p:grpSpPr>
          <p:sp>
            <p:nvSpPr>
              <p:cNvPr id="145" name="Rectangle 12"/>
              <p:cNvSpPr/>
              <p:nvPr/>
            </p:nvSpPr>
            <p:spPr>
              <a:xfrm>
                <a:off x="1798611" y="1696262"/>
                <a:ext cx="90958" cy="43739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Cloud 13"/>
              <p:cNvSpPr/>
              <p:nvPr/>
            </p:nvSpPr>
            <p:spPr>
              <a:xfrm>
                <a:off x="1677333" y="1599282"/>
                <a:ext cx="303195"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1" name="Group 15"/>
            <p:cNvGrpSpPr>
              <a:grpSpLocks/>
            </p:cNvGrpSpPr>
            <p:nvPr/>
          </p:nvGrpSpPr>
          <p:grpSpPr bwMode="auto">
            <a:xfrm>
              <a:off x="1694362" y="4434564"/>
              <a:ext cx="161852" cy="323615"/>
              <a:chOff x="1676462" y="1600241"/>
              <a:chExt cx="305720" cy="532399"/>
            </a:xfrm>
          </p:grpSpPr>
          <p:sp>
            <p:nvSpPr>
              <p:cNvPr id="143" name="Rectangle 16"/>
              <p:cNvSpPr/>
              <p:nvPr/>
            </p:nvSpPr>
            <p:spPr>
              <a:xfrm>
                <a:off x="1797739" y="1697223"/>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Cloud 17"/>
              <p:cNvSpPr/>
              <p:nvPr/>
            </p:nvSpPr>
            <p:spPr>
              <a:xfrm>
                <a:off x="1676462" y="1600243"/>
                <a:ext cx="305720"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2" name="Group 18"/>
            <p:cNvGrpSpPr>
              <a:grpSpLocks/>
            </p:cNvGrpSpPr>
            <p:nvPr/>
          </p:nvGrpSpPr>
          <p:grpSpPr bwMode="auto">
            <a:xfrm>
              <a:off x="2622667" y="3924479"/>
              <a:ext cx="161852" cy="324819"/>
              <a:chOff x="1677328" y="1599267"/>
              <a:chExt cx="305720" cy="534379"/>
            </a:xfrm>
          </p:grpSpPr>
          <p:sp>
            <p:nvSpPr>
              <p:cNvPr id="141" name="Rectangle 19"/>
              <p:cNvSpPr/>
              <p:nvPr/>
            </p:nvSpPr>
            <p:spPr>
              <a:xfrm>
                <a:off x="1798605" y="1696249"/>
                <a:ext cx="93485" cy="437399"/>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Cloud 20"/>
              <p:cNvSpPr/>
              <p:nvPr/>
            </p:nvSpPr>
            <p:spPr>
              <a:xfrm>
                <a:off x="1677328" y="1599269"/>
                <a:ext cx="305720" cy="366147"/>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3" name="Group 21"/>
            <p:cNvGrpSpPr>
              <a:grpSpLocks/>
            </p:cNvGrpSpPr>
            <p:nvPr/>
          </p:nvGrpSpPr>
          <p:grpSpPr bwMode="auto">
            <a:xfrm>
              <a:off x="2702924" y="5175631"/>
              <a:ext cx="161852" cy="323615"/>
              <a:chOff x="1676524" y="1600215"/>
              <a:chExt cx="305720" cy="532399"/>
            </a:xfrm>
          </p:grpSpPr>
          <p:sp>
            <p:nvSpPr>
              <p:cNvPr id="139" name="Rectangle 22"/>
              <p:cNvSpPr/>
              <p:nvPr/>
            </p:nvSpPr>
            <p:spPr>
              <a:xfrm>
                <a:off x="1797801" y="1697198"/>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Cloud 23"/>
              <p:cNvSpPr/>
              <p:nvPr/>
            </p:nvSpPr>
            <p:spPr>
              <a:xfrm>
                <a:off x="1676524" y="1600219"/>
                <a:ext cx="305720"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4" name="Group 24"/>
            <p:cNvGrpSpPr>
              <a:grpSpLocks/>
            </p:cNvGrpSpPr>
            <p:nvPr/>
          </p:nvGrpSpPr>
          <p:grpSpPr bwMode="auto">
            <a:xfrm>
              <a:off x="1295746" y="3428830"/>
              <a:ext cx="160513" cy="324818"/>
              <a:chOff x="1677067" y="1599923"/>
              <a:chExt cx="303193" cy="534378"/>
            </a:xfrm>
          </p:grpSpPr>
          <p:sp>
            <p:nvSpPr>
              <p:cNvPr id="137" name="Rectangle 25"/>
              <p:cNvSpPr/>
              <p:nvPr/>
            </p:nvSpPr>
            <p:spPr>
              <a:xfrm>
                <a:off x="1798358" y="1696905"/>
                <a:ext cx="90958"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Cloud 26"/>
              <p:cNvSpPr/>
              <p:nvPr/>
            </p:nvSpPr>
            <p:spPr>
              <a:xfrm>
                <a:off x="1677080" y="1599925"/>
                <a:ext cx="303195" cy="366148"/>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5" name="Group 27"/>
            <p:cNvGrpSpPr>
              <a:grpSpLocks/>
            </p:cNvGrpSpPr>
            <p:nvPr/>
          </p:nvGrpSpPr>
          <p:grpSpPr bwMode="auto">
            <a:xfrm>
              <a:off x="3469385" y="3786129"/>
              <a:ext cx="161852" cy="323616"/>
              <a:chOff x="1676472" y="1600261"/>
              <a:chExt cx="305718" cy="532401"/>
            </a:xfrm>
          </p:grpSpPr>
          <p:sp>
            <p:nvSpPr>
              <p:cNvPr id="135" name="Rectangle 28"/>
              <p:cNvSpPr/>
              <p:nvPr/>
            </p:nvSpPr>
            <p:spPr>
              <a:xfrm>
                <a:off x="1797736" y="1697245"/>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Cloud 29"/>
              <p:cNvSpPr/>
              <p:nvPr/>
            </p:nvSpPr>
            <p:spPr>
              <a:xfrm>
                <a:off x="1676459" y="1600265"/>
                <a:ext cx="305716" cy="36417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6" name="Group 30"/>
            <p:cNvGrpSpPr>
              <a:grpSpLocks/>
            </p:cNvGrpSpPr>
            <p:nvPr/>
          </p:nvGrpSpPr>
          <p:grpSpPr bwMode="auto">
            <a:xfrm>
              <a:off x="3711486" y="3553945"/>
              <a:ext cx="161852" cy="324818"/>
              <a:chOff x="1676586" y="1599280"/>
              <a:chExt cx="305720" cy="534378"/>
            </a:xfrm>
          </p:grpSpPr>
          <p:sp>
            <p:nvSpPr>
              <p:cNvPr id="133" name="Rectangle 31"/>
              <p:cNvSpPr/>
              <p:nvPr/>
            </p:nvSpPr>
            <p:spPr>
              <a:xfrm>
                <a:off x="1797863" y="1696262"/>
                <a:ext cx="93485"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Cloud 32"/>
              <p:cNvSpPr/>
              <p:nvPr/>
            </p:nvSpPr>
            <p:spPr>
              <a:xfrm>
                <a:off x="1676586" y="1599282"/>
                <a:ext cx="305720"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7" name="Group 33"/>
            <p:cNvGrpSpPr>
              <a:grpSpLocks/>
            </p:cNvGrpSpPr>
            <p:nvPr/>
          </p:nvGrpSpPr>
          <p:grpSpPr bwMode="auto">
            <a:xfrm>
              <a:off x="1219515" y="4191552"/>
              <a:ext cx="161852" cy="323615"/>
              <a:chOff x="1676984" y="1601110"/>
              <a:chExt cx="305718" cy="532399"/>
            </a:xfrm>
          </p:grpSpPr>
          <p:sp>
            <p:nvSpPr>
              <p:cNvPr id="131" name="Rectangle 34"/>
              <p:cNvSpPr/>
              <p:nvPr/>
            </p:nvSpPr>
            <p:spPr>
              <a:xfrm>
                <a:off x="1798249" y="1698092"/>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Cloud 35"/>
              <p:cNvSpPr/>
              <p:nvPr/>
            </p:nvSpPr>
            <p:spPr>
              <a:xfrm>
                <a:off x="1676973" y="1601112"/>
                <a:ext cx="305716"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8" name="Group 36"/>
            <p:cNvGrpSpPr>
              <a:grpSpLocks/>
            </p:cNvGrpSpPr>
            <p:nvPr/>
          </p:nvGrpSpPr>
          <p:grpSpPr bwMode="auto">
            <a:xfrm>
              <a:off x="1448234" y="5028863"/>
              <a:ext cx="160513" cy="324819"/>
              <a:chOff x="1677232" y="1599646"/>
              <a:chExt cx="303193" cy="534379"/>
            </a:xfrm>
          </p:grpSpPr>
          <p:sp>
            <p:nvSpPr>
              <p:cNvPr id="129" name="Rectangle 37"/>
              <p:cNvSpPr/>
              <p:nvPr/>
            </p:nvSpPr>
            <p:spPr>
              <a:xfrm>
                <a:off x="1798523" y="1696626"/>
                <a:ext cx="90958" cy="437399"/>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Cloud 38"/>
              <p:cNvSpPr/>
              <p:nvPr/>
            </p:nvSpPr>
            <p:spPr>
              <a:xfrm>
                <a:off x="1677245" y="1599647"/>
                <a:ext cx="303195" cy="366147"/>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69" name="Group 39"/>
            <p:cNvGrpSpPr>
              <a:grpSpLocks/>
            </p:cNvGrpSpPr>
            <p:nvPr/>
          </p:nvGrpSpPr>
          <p:grpSpPr bwMode="auto">
            <a:xfrm>
              <a:off x="847645" y="4619831"/>
              <a:ext cx="160513" cy="323615"/>
              <a:chOff x="1677320" y="1600234"/>
              <a:chExt cx="303193" cy="532399"/>
            </a:xfrm>
          </p:grpSpPr>
          <p:sp>
            <p:nvSpPr>
              <p:cNvPr id="127" name="Rectangle 126"/>
              <p:cNvSpPr/>
              <p:nvPr/>
            </p:nvSpPr>
            <p:spPr>
              <a:xfrm>
                <a:off x="1798611" y="1697216"/>
                <a:ext cx="90958"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Cloud 127"/>
              <p:cNvSpPr/>
              <p:nvPr/>
            </p:nvSpPr>
            <p:spPr>
              <a:xfrm>
                <a:off x="1677333" y="1600236"/>
                <a:ext cx="303195"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0" name="Group 42"/>
            <p:cNvGrpSpPr>
              <a:grpSpLocks/>
            </p:cNvGrpSpPr>
            <p:nvPr/>
          </p:nvGrpSpPr>
          <p:grpSpPr bwMode="auto">
            <a:xfrm>
              <a:off x="2058187" y="5181648"/>
              <a:ext cx="160513" cy="323616"/>
              <a:chOff x="1677899" y="1600279"/>
              <a:chExt cx="303193" cy="532400"/>
            </a:xfrm>
          </p:grpSpPr>
          <p:sp>
            <p:nvSpPr>
              <p:cNvPr id="125" name="Rectangle 124"/>
              <p:cNvSpPr/>
              <p:nvPr/>
            </p:nvSpPr>
            <p:spPr>
              <a:xfrm>
                <a:off x="1799190" y="1697259"/>
                <a:ext cx="90958"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Cloud 125"/>
              <p:cNvSpPr/>
              <p:nvPr/>
            </p:nvSpPr>
            <p:spPr>
              <a:xfrm>
                <a:off x="1677912" y="1600279"/>
                <a:ext cx="303195"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1" name="Group 45"/>
            <p:cNvGrpSpPr>
              <a:grpSpLocks/>
            </p:cNvGrpSpPr>
            <p:nvPr/>
          </p:nvGrpSpPr>
          <p:grpSpPr bwMode="auto">
            <a:xfrm>
              <a:off x="3833216" y="4665547"/>
              <a:ext cx="161852" cy="324818"/>
              <a:chOff x="1677907" y="1599244"/>
              <a:chExt cx="305718" cy="534378"/>
            </a:xfrm>
          </p:grpSpPr>
          <p:sp>
            <p:nvSpPr>
              <p:cNvPr id="123" name="Rectangle 122"/>
              <p:cNvSpPr/>
              <p:nvPr/>
            </p:nvSpPr>
            <p:spPr>
              <a:xfrm>
                <a:off x="1799171" y="1696225"/>
                <a:ext cx="93483"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Cloud 123"/>
              <p:cNvSpPr/>
              <p:nvPr/>
            </p:nvSpPr>
            <p:spPr>
              <a:xfrm>
                <a:off x="1677894" y="1599245"/>
                <a:ext cx="305716"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2" name="Group 48"/>
            <p:cNvGrpSpPr>
              <a:grpSpLocks/>
            </p:cNvGrpSpPr>
            <p:nvPr/>
          </p:nvGrpSpPr>
          <p:grpSpPr bwMode="auto">
            <a:xfrm>
              <a:off x="3711486" y="5175631"/>
              <a:ext cx="161852" cy="323615"/>
              <a:chOff x="1676586" y="1600215"/>
              <a:chExt cx="305720" cy="532399"/>
            </a:xfrm>
          </p:grpSpPr>
          <p:sp>
            <p:nvSpPr>
              <p:cNvPr id="121" name="Rectangle 120"/>
              <p:cNvSpPr/>
              <p:nvPr/>
            </p:nvSpPr>
            <p:spPr>
              <a:xfrm>
                <a:off x="1797863" y="1697198"/>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Cloud 121"/>
              <p:cNvSpPr/>
              <p:nvPr/>
            </p:nvSpPr>
            <p:spPr>
              <a:xfrm>
                <a:off x="1676586" y="1600219"/>
                <a:ext cx="305720"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3" name="Group 51"/>
            <p:cNvGrpSpPr>
              <a:grpSpLocks/>
            </p:cNvGrpSpPr>
            <p:nvPr/>
          </p:nvGrpSpPr>
          <p:grpSpPr bwMode="auto">
            <a:xfrm>
              <a:off x="1896348" y="3368679"/>
              <a:ext cx="161852" cy="324819"/>
              <a:chOff x="1676981" y="1599287"/>
              <a:chExt cx="305718" cy="534379"/>
            </a:xfrm>
          </p:grpSpPr>
          <p:sp>
            <p:nvSpPr>
              <p:cNvPr id="119" name="Rectangle 118"/>
              <p:cNvSpPr/>
              <p:nvPr/>
            </p:nvSpPr>
            <p:spPr>
              <a:xfrm>
                <a:off x="1798246" y="1696267"/>
                <a:ext cx="93483" cy="437399"/>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Cloud 119"/>
              <p:cNvSpPr/>
              <p:nvPr/>
            </p:nvSpPr>
            <p:spPr>
              <a:xfrm>
                <a:off x="1676970" y="1599288"/>
                <a:ext cx="305716" cy="366147"/>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9" name="Freeform 102"/>
            <p:cNvSpPr/>
            <p:nvPr/>
          </p:nvSpPr>
          <p:spPr>
            <a:xfrm>
              <a:off x="2666809" y="4267344"/>
              <a:ext cx="811932" cy="802422"/>
            </a:xfrm>
            <a:custGeom>
              <a:avLst/>
              <a:gdLst>
                <a:gd name="connsiteX0" fmla="*/ 504575 w 811691"/>
                <a:gd name="connsiteY0" fmla="*/ 42929 h 802783"/>
                <a:gd name="connsiteX1" fmla="*/ 697758 w 811691"/>
                <a:gd name="connsiteY1" fmla="*/ 107324 h 802783"/>
                <a:gd name="connsiteX2" fmla="*/ 762152 w 811691"/>
                <a:gd name="connsiteY2" fmla="*/ 236113 h 802783"/>
                <a:gd name="connsiteX3" fmla="*/ 787910 w 811691"/>
                <a:gd name="connsiteY3" fmla="*/ 274749 h 802783"/>
                <a:gd name="connsiteX4" fmla="*/ 775031 w 811691"/>
                <a:gd name="connsiteY4" fmla="*/ 467932 h 802783"/>
                <a:gd name="connsiteX5" fmla="*/ 710637 w 811691"/>
                <a:gd name="connsiteY5" fmla="*/ 545205 h 802783"/>
                <a:gd name="connsiteX6" fmla="*/ 684879 w 811691"/>
                <a:gd name="connsiteY6" fmla="*/ 596721 h 802783"/>
                <a:gd name="connsiteX7" fmla="*/ 568969 w 811691"/>
                <a:gd name="connsiteY7" fmla="*/ 725510 h 802783"/>
                <a:gd name="connsiteX8" fmla="*/ 427302 w 811691"/>
                <a:gd name="connsiteY8" fmla="*/ 789904 h 802783"/>
                <a:gd name="connsiteX9" fmla="*/ 375786 w 811691"/>
                <a:gd name="connsiteY9" fmla="*/ 802783 h 802783"/>
                <a:gd name="connsiteX10" fmla="*/ 208361 w 811691"/>
                <a:gd name="connsiteY10" fmla="*/ 764146 h 802783"/>
                <a:gd name="connsiteX11" fmla="*/ 131087 w 811691"/>
                <a:gd name="connsiteY11" fmla="*/ 699752 h 802783"/>
                <a:gd name="connsiteX12" fmla="*/ 92451 w 811691"/>
                <a:gd name="connsiteY12" fmla="*/ 648236 h 802783"/>
                <a:gd name="connsiteX13" fmla="*/ 15178 w 811691"/>
                <a:gd name="connsiteY13" fmla="*/ 519448 h 802783"/>
                <a:gd name="connsiteX14" fmla="*/ 2299 w 811691"/>
                <a:gd name="connsiteY14" fmla="*/ 480811 h 802783"/>
                <a:gd name="connsiteX15" fmla="*/ 15178 w 811691"/>
                <a:gd name="connsiteY15" fmla="*/ 248991 h 802783"/>
                <a:gd name="connsiteX16" fmla="*/ 92451 w 811691"/>
                <a:gd name="connsiteY16" fmla="*/ 210355 h 802783"/>
                <a:gd name="connsiteX17" fmla="*/ 259876 w 811691"/>
                <a:gd name="connsiteY17" fmla="*/ 197476 h 802783"/>
                <a:gd name="connsiteX18" fmla="*/ 350028 w 811691"/>
                <a:gd name="connsiteY18" fmla="*/ 184597 h 802783"/>
                <a:gd name="connsiteX19" fmla="*/ 388665 w 811691"/>
                <a:gd name="connsiteY19" fmla="*/ 171718 h 802783"/>
                <a:gd name="connsiteX20" fmla="*/ 478817 w 811691"/>
                <a:gd name="connsiteY20" fmla="*/ 120203 h 802783"/>
                <a:gd name="connsiteX21" fmla="*/ 465938 w 811691"/>
                <a:gd name="connsiteY21" fmla="*/ 17172 h 802783"/>
                <a:gd name="connsiteX22" fmla="*/ 504575 w 811691"/>
                <a:gd name="connsiteY22" fmla="*/ 4293 h 802783"/>
                <a:gd name="connsiteX23" fmla="*/ 504575 w 811691"/>
                <a:gd name="connsiteY23" fmla="*/ 42929 h 80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691" h="802783">
                  <a:moveTo>
                    <a:pt x="504575" y="42929"/>
                  </a:moveTo>
                  <a:cubicBezTo>
                    <a:pt x="536772" y="60101"/>
                    <a:pt x="646242" y="47222"/>
                    <a:pt x="697758" y="107324"/>
                  </a:cubicBezTo>
                  <a:cubicBezTo>
                    <a:pt x="728994" y="143766"/>
                    <a:pt x="739397" y="193853"/>
                    <a:pt x="762152" y="236113"/>
                  </a:cubicBezTo>
                  <a:cubicBezTo>
                    <a:pt x="769490" y="249741"/>
                    <a:pt x="779324" y="261870"/>
                    <a:pt x="787910" y="274749"/>
                  </a:cubicBezTo>
                  <a:cubicBezTo>
                    <a:pt x="803841" y="370331"/>
                    <a:pt x="811691" y="357953"/>
                    <a:pt x="775031" y="467932"/>
                  </a:cubicBezTo>
                  <a:cubicBezTo>
                    <a:pt x="762255" y="506259"/>
                    <a:pt x="733055" y="513820"/>
                    <a:pt x="710637" y="545205"/>
                  </a:cubicBezTo>
                  <a:cubicBezTo>
                    <a:pt x="699478" y="560828"/>
                    <a:pt x="695054" y="580440"/>
                    <a:pt x="684879" y="596721"/>
                  </a:cubicBezTo>
                  <a:cubicBezTo>
                    <a:pt x="651274" y="650488"/>
                    <a:pt x="615788" y="678690"/>
                    <a:pt x="568969" y="725510"/>
                  </a:cubicBezTo>
                  <a:cubicBezTo>
                    <a:pt x="505302" y="789178"/>
                    <a:pt x="548001" y="759729"/>
                    <a:pt x="427302" y="789904"/>
                  </a:cubicBezTo>
                  <a:lnTo>
                    <a:pt x="375786" y="802783"/>
                  </a:lnTo>
                  <a:cubicBezTo>
                    <a:pt x="319978" y="789904"/>
                    <a:pt x="263029" y="781230"/>
                    <a:pt x="208361" y="764146"/>
                  </a:cubicBezTo>
                  <a:cubicBezTo>
                    <a:pt x="185093" y="756875"/>
                    <a:pt x="144751" y="715693"/>
                    <a:pt x="131087" y="699752"/>
                  </a:cubicBezTo>
                  <a:cubicBezTo>
                    <a:pt x="117118" y="683455"/>
                    <a:pt x="104760" y="665821"/>
                    <a:pt x="92451" y="648236"/>
                  </a:cubicBezTo>
                  <a:cubicBezTo>
                    <a:pt x="58716" y="600043"/>
                    <a:pt x="37147" y="570711"/>
                    <a:pt x="15178" y="519448"/>
                  </a:cubicBezTo>
                  <a:cubicBezTo>
                    <a:pt x="9830" y="506970"/>
                    <a:pt x="6592" y="493690"/>
                    <a:pt x="2299" y="480811"/>
                  </a:cubicBezTo>
                  <a:cubicBezTo>
                    <a:pt x="6592" y="403538"/>
                    <a:pt x="0" y="324881"/>
                    <a:pt x="15178" y="248991"/>
                  </a:cubicBezTo>
                  <a:cubicBezTo>
                    <a:pt x="18128" y="234242"/>
                    <a:pt x="80337" y="211869"/>
                    <a:pt x="92451" y="210355"/>
                  </a:cubicBezTo>
                  <a:cubicBezTo>
                    <a:pt x="147992" y="203412"/>
                    <a:pt x="204181" y="203046"/>
                    <a:pt x="259876" y="197476"/>
                  </a:cubicBezTo>
                  <a:cubicBezTo>
                    <a:pt x="290081" y="194455"/>
                    <a:pt x="319977" y="188890"/>
                    <a:pt x="350028" y="184597"/>
                  </a:cubicBezTo>
                  <a:cubicBezTo>
                    <a:pt x="362907" y="180304"/>
                    <a:pt x="376878" y="178453"/>
                    <a:pt x="388665" y="171718"/>
                  </a:cubicBezTo>
                  <a:cubicBezTo>
                    <a:pt x="497823" y="109342"/>
                    <a:pt x="390228" y="149733"/>
                    <a:pt x="478817" y="120203"/>
                  </a:cubicBezTo>
                  <a:cubicBezTo>
                    <a:pt x="474524" y="85859"/>
                    <a:pt x="458430" y="50959"/>
                    <a:pt x="465938" y="17172"/>
                  </a:cubicBezTo>
                  <a:cubicBezTo>
                    <a:pt x="468883" y="3920"/>
                    <a:pt x="491696" y="0"/>
                    <a:pt x="504575" y="4293"/>
                  </a:cubicBezTo>
                  <a:cubicBezTo>
                    <a:pt x="512720" y="7008"/>
                    <a:pt x="472378" y="25757"/>
                    <a:pt x="504575" y="42929"/>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104"/>
            <p:cNvSpPr/>
            <p:nvPr/>
          </p:nvSpPr>
          <p:spPr>
            <a:xfrm>
              <a:off x="2043480" y="3271234"/>
              <a:ext cx="1177102" cy="1004532"/>
            </a:xfrm>
            <a:custGeom>
              <a:avLst/>
              <a:gdLst>
                <a:gd name="connsiteX0" fmla="*/ 1111656 w 1176050"/>
                <a:gd name="connsiteY0" fmla="*/ 1004552 h 1004552"/>
                <a:gd name="connsiteX1" fmla="*/ 1098777 w 1176050"/>
                <a:gd name="connsiteY1" fmla="*/ 965915 h 1004552"/>
                <a:gd name="connsiteX2" fmla="*/ 1176050 w 1176050"/>
                <a:gd name="connsiteY2" fmla="*/ 914400 h 1004552"/>
                <a:gd name="connsiteX3" fmla="*/ 1163171 w 1176050"/>
                <a:gd name="connsiteY3" fmla="*/ 708338 h 1004552"/>
                <a:gd name="connsiteX4" fmla="*/ 1137414 w 1176050"/>
                <a:gd name="connsiteY4" fmla="*/ 669701 h 1004552"/>
                <a:gd name="connsiteX5" fmla="*/ 995746 w 1176050"/>
                <a:gd name="connsiteY5" fmla="*/ 631065 h 1004552"/>
                <a:gd name="connsiteX6" fmla="*/ 918473 w 1176050"/>
                <a:gd name="connsiteY6" fmla="*/ 605307 h 1004552"/>
                <a:gd name="connsiteX7" fmla="*/ 905594 w 1176050"/>
                <a:gd name="connsiteY7" fmla="*/ 566670 h 1004552"/>
                <a:gd name="connsiteX8" fmla="*/ 931352 w 1176050"/>
                <a:gd name="connsiteY8" fmla="*/ 360608 h 1004552"/>
                <a:gd name="connsiteX9" fmla="*/ 918473 w 1176050"/>
                <a:gd name="connsiteY9" fmla="*/ 283335 h 1004552"/>
                <a:gd name="connsiteX10" fmla="*/ 841200 w 1176050"/>
                <a:gd name="connsiteY10" fmla="*/ 244698 h 1004552"/>
                <a:gd name="connsiteX11" fmla="*/ 712411 w 1176050"/>
                <a:gd name="connsiteY11" fmla="*/ 206062 h 1004552"/>
                <a:gd name="connsiteX12" fmla="*/ 532107 w 1176050"/>
                <a:gd name="connsiteY12" fmla="*/ 218941 h 1004552"/>
                <a:gd name="connsiteX13" fmla="*/ 132862 w 1176050"/>
                <a:gd name="connsiteY13" fmla="*/ 193183 h 1004552"/>
                <a:gd name="connsiteX14" fmla="*/ 94225 w 1176050"/>
                <a:gd name="connsiteY14" fmla="*/ 115910 h 1004552"/>
                <a:gd name="connsiteX15" fmla="*/ 81346 w 1176050"/>
                <a:gd name="connsiteY15" fmla="*/ 51515 h 1004552"/>
                <a:gd name="connsiteX16" fmla="*/ 42709 w 1176050"/>
                <a:gd name="connsiteY16" fmla="*/ 25758 h 1004552"/>
                <a:gd name="connsiteX17" fmla="*/ 4073 w 1176050"/>
                <a:gd name="connsiteY17" fmla="*/ 0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050" h="1004552">
                  <a:moveTo>
                    <a:pt x="1111656" y="1004552"/>
                  </a:moveTo>
                  <a:cubicBezTo>
                    <a:pt x="1107363" y="991673"/>
                    <a:pt x="1090886" y="976962"/>
                    <a:pt x="1098777" y="965915"/>
                  </a:cubicBezTo>
                  <a:cubicBezTo>
                    <a:pt x="1116770" y="940724"/>
                    <a:pt x="1176050" y="914400"/>
                    <a:pt x="1176050" y="914400"/>
                  </a:cubicBezTo>
                  <a:cubicBezTo>
                    <a:pt x="1171757" y="845713"/>
                    <a:pt x="1173904" y="776317"/>
                    <a:pt x="1163171" y="708338"/>
                  </a:cubicBezTo>
                  <a:cubicBezTo>
                    <a:pt x="1160757" y="693049"/>
                    <a:pt x="1150540" y="677905"/>
                    <a:pt x="1137414" y="669701"/>
                  </a:cubicBezTo>
                  <a:cubicBezTo>
                    <a:pt x="1097236" y="644590"/>
                    <a:pt x="1040114" y="643165"/>
                    <a:pt x="995746" y="631065"/>
                  </a:cubicBezTo>
                  <a:cubicBezTo>
                    <a:pt x="969552" y="623921"/>
                    <a:pt x="918473" y="605307"/>
                    <a:pt x="918473" y="605307"/>
                  </a:cubicBezTo>
                  <a:cubicBezTo>
                    <a:pt x="914180" y="592428"/>
                    <a:pt x="905594" y="580246"/>
                    <a:pt x="905594" y="566670"/>
                  </a:cubicBezTo>
                  <a:cubicBezTo>
                    <a:pt x="905594" y="427470"/>
                    <a:pt x="904149" y="442217"/>
                    <a:pt x="931352" y="360608"/>
                  </a:cubicBezTo>
                  <a:cubicBezTo>
                    <a:pt x="927059" y="334850"/>
                    <a:pt x="930151" y="306691"/>
                    <a:pt x="918473" y="283335"/>
                  </a:cubicBezTo>
                  <a:cubicBezTo>
                    <a:pt x="907223" y="260836"/>
                    <a:pt x="860594" y="253010"/>
                    <a:pt x="841200" y="244698"/>
                  </a:cubicBezTo>
                  <a:cubicBezTo>
                    <a:pt x="745911" y="203860"/>
                    <a:pt x="836391" y="226726"/>
                    <a:pt x="712411" y="206062"/>
                  </a:cubicBezTo>
                  <a:cubicBezTo>
                    <a:pt x="652310" y="210355"/>
                    <a:pt x="592361" y="218941"/>
                    <a:pt x="532107" y="218941"/>
                  </a:cubicBezTo>
                  <a:cubicBezTo>
                    <a:pt x="198021" y="218941"/>
                    <a:pt x="281080" y="242590"/>
                    <a:pt x="132862" y="193183"/>
                  </a:cubicBezTo>
                  <a:cubicBezTo>
                    <a:pt x="107681" y="155411"/>
                    <a:pt x="104889" y="158565"/>
                    <a:pt x="94225" y="115910"/>
                  </a:cubicBezTo>
                  <a:cubicBezTo>
                    <a:pt x="88916" y="94674"/>
                    <a:pt x="92207" y="70521"/>
                    <a:pt x="81346" y="51515"/>
                  </a:cubicBezTo>
                  <a:cubicBezTo>
                    <a:pt x="73666" y="38076"/>
                    <a:pt x="56553" y="32680"/>
                    <a:pt x="42709" y="25758"/>
                  </a:cubicBezTo>
                  <a:cubicBezTo>
                    <a:pt x="0" y="4404"/>
                    <a:pt x="4073" y="28705"/>
                    <a:pt x="4073"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9576" name="Group 105"/>
            <p:cNvGrpSpPr>
              <a:grpSpLocks/>
            </p:cNvGrpSpPr>
            <p:nvPr/>
          </p:nvGrpSpPr>
          <p:grpSpPr bwMode="auto">
            <a:xfrm>
              <a:off x="762050" y="4038768"/>
              <a:ext cx="161852" cy="323616"/>
              <a:chOff x="1676484" y="1600477"/>
              <a:chExt cx="305718" cy="532400"/>
            </a:xfrm>
          </p:grpSpPr>
          <p:sp>
            <p:nvSpPr>
              <p:cNvPr id="117" name="Rectangle 106"/>
              <p:cNvSpPr/>
              <p:nvPr/>
            </p:nvSpPr>
            <p:spPr>
              <a:xfrm>
                <a:off x="1797749" y="1697457"/>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Cloud 107"/>
              <p:cNvSpPr/>
              <p:nvPr/>
            </p:nvSpPr>
            <p:spPr>
              <a:xfrm>
                <a:off x="1676473" y="1600477"/>
                <a:ext cx="305716"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7" name="Group 108"/>
            <p:cNvGrpSpPr>
              <a:grpSpLocks/>
            </p:cNvGrpSpPr>
            <p:nvPr/>
          </p:nvGrpSpPr>
          <p:grpSpPr bwMode="auto">
            <a:xfrm>
              <a:off x="3353005" y="3504624"/>
              <a:ext cx="161852" cy="324819"/>
              <a:chOff x="1676788" y="1599249"/>
              <a:chExt cx="305720" cy="534378"/>
            </a:xfrm>
          </p:grpSpPr>
          <p:sp>
            <p:nvSpPr>
              <p:cNvPr id="115" name="Rectangle 109"/>
              <p:cNvSpPr/>
              <p:nvPr/>
            </p:nvSpPr>
            <p:spPr>
              <a:xfrm>
                <a:off x="1798065" y="1696227"/>
                <a:ext cx="93485" cy="43739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Cloud 110"/>
              <p:cNvSpPr/>
              <p:nvPr/>
            </p:nvSpPr>
            <p:spPr>
              <a:xfrm>
                <a:off x="1676788" y="1599247"/>
                <a:ext cx="305720" cy="366148"/>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8" name="Group 111"/>
            <p:cNvGrpSpPr>
              <a:grpSpLocks/>
            </p:cNvGrpSpPr>
            <p:nvPr/>
          </p:nvGrpSpPr>
          <p:grpSpPr bwMode="auto">
            <a:xfrm>
              <a:off x="3734232" y="4191552"/>
              <a:ext cx="161852" cy="323615"/>
              <a:chOff x="1677205" y="1601110"/>
              <a:chExt cx="305718" cy="532399"/>
            </a:xfrm>
          </p:grpSpPr>
          <p:sp>
            <p:nvSpPr>
              <p:cNvPr id="113" name="Rectangle 112"/>
              <p:cNvSpPr/>
              <p:nvPr/>
            </p:nvSpPr>
            <p:spPr>
              <a:xfrm>
                <a:off x="1798470" y="1698092"/>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Cloud 113"/>
              <p:cNvSpPr/>
              <p:nvPr/>
            </p:nvSpPr>
            <p:spPr>
              <a:xfrm>
                <a:off x="1677194" y="1601112"/>
                <a:ext cx="305716"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79" name="Group 117"/>
            <p:cNvGrpSpPr>
              <a:grpSpLocks/>
            </p:cNvGrpSpPr>
            <p:nvPr/>
          </p:nvGrpSpPr>
          <p:grpSpPr bwMode="auto">
            <a:xfrm>
              <a:off x="1219515" y="5105856"/>
              <a:ext cx="161852" cy="323615"/>
              <a:chOff x="1676984" y="1600953"/>
              <a:chExt cx="305718" cy="532399"/>
            </a:xfrm>
          </p:grpSpPr>
          <p:sp>
            <p:nvSpPr>
              <p:cNvPr id="111" name="Rectangle 118"/>
              <p:cNvSpPr/>
              <p:nvPr/>
            </p:nvSpPr>
            <p:spPr>
              <a:xfrm>
                <a:off x="1798249" y="1697935"/>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Cloud 119"/>
              <p:cNvSpPr/>
              <p:nvPr/>
            </p:nvSpPr>
            <p:spPr>
              <a:xfrm>
                <a:off x="1676973" y="1600955"/>
                <a:ext cx="305716"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80" name="Group 120"/>
            <p:cNvGrpSpPr>
              <a:grpSpLocks/>
            </p:cNvGrpSpPr>
            <p:nvPr/>
          </p:nvGrpSpPr>
          <p:grpSpPr bwMode="auto">
            <a:xfrm>
              <a:off x="2286919" y="4648704"/>
              <a:ext cx="160513" cy="323615"/>
              <a:chOff x="1678149" y="1601032"/>
              <a:chExt cx="303193" cy="532399"/>
            </a:xfrm>
          </p:grpSpPr>
          <p:sp>
            <p:nvSpPr>
              <p:cNvPr id="109" name="Rectangle 108"/>
              <p:cNvSpPr/>
              <p:nvPr/>
            </p:nvSpPr>
            <p:spPr>
              <a:xfrm>
                <a:off x="1799440" y="1698014"/>
                <a:ext cx="90958"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Cloud 109"/>
              <p:cNvSpPr/>
              <p:nvPr/>
            </p:nvSpPr>
            <p:spPr>
              <a:xfrm>
                <a:off x="1678162" y="1601034"/>
                <a:ext cx="303195"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81" name="Group 123"/>
            <p:cNvGrpSpPr>
              <a:grpSpLocks/>
            </p:cNvGrpSpPr>
            <p:nvPr/>
          </p:nvGrpSpPr>
          <p:grpSpPr bwMode="auto">
            <a:xfrm>
              <a:off x="2210675" y="3962976"/>
              <a:ext cx="160513" cy="323615"/>
              <a:chOff x="1678066" y="1601150"/>
              <a:chExt cx="303193" cy="532399"/>
            </a:xfrm>
          </p:grpSpPr>
          <p:sp>
            <p:nvSpPr>
              <p:cNvPr id="107" name="Rectangle 106"/>
              <p:cNvSpPr/>
              <p:nvPr/>
            </p:nvSpPr>
            <p:spPr>
              <a:xfrm>
                <a:off x="1799357" y="1698132"/>
                <a:ext cx="90958"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Cloud 107"/>
              <p:cNvSpPr/>
              <p:nvPr/>
            </p:nvSpPr>
            <p:spPr>
              <a:xfrm>
                <a:off x="1678079" y="1601152"/>
                <a:ext cx="303195"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9460" name="Group 364"/>
          <p:cNvGrpSpPr>
            <a:grpSpLocks/>
          </p:cNvGrpSpPr>
          <p:nvPr/>
        </p:nvGrpSpPr>
        <p:grpSpPr bwMode="auto">
          <a:xfrm>
            <a:off x="4540250" y="1517650"/>
            <a:ext cx="4070350" cy="3117850"/>
            <a:chOff x="4418953" y="2822083"/>
            <a:chExt cx="3429647" cy="2362754"/>
          </a:xfrm>
        </p:grpSpPr>
        <p:grpSp>
          <p:nvGrpSpPr>
            <p:cNvPr id="19481" name="Group 145"/>
            <p:cNvGrpSpPr>
              <a:grpSpLocks/>
            </p:cNvGrpSpPr>
            <p:nvPr/>
          </p:nvGrpSpPr>
          <p:grpSpPr bwMode="auto">
            <a:xfrm>
              <a:off x="4418953" y="2822083"/>
              <a:ext cx="3429647" cy="2362754"/>
              <a:chOff x="4723753" y="3352800"/>
              <a:chExt cx="3429647" cy="2362754"/>
            </a:xfrm>
          </p:grpSpPr>
          <p:sp>
            <p:nvSpPr>
              <p:cNvPr id="20" name="Rectangle 19"/>
              <p:cNvSpPr/>
              <p:nvPr/>
            </p:nvSpPr>
            <p:spPr>
              <a:xfrm>
                <a:off x="4723753" y="3352800"/>
                <a:ext cx="3429647" cy="2362754"/>
              </a:xfrm>
              <a:prstGeom prst="rect">
                <a:avLst/>
              </a:prstGeom>
              <a:solidFill>
                <a:srgbClr val="FFFF99"/>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496" name="Group 14"/>
              <p:cNvGrpSpPr>
                <a:grpSpLocks/>
              </p:cNvGrpSpPr>
              <p:nvPr/>
            </p:nvGrpSpPr>
            <p:grpSpPr bwMode="auto">
              <a:xfrm>
                <a:off x="4885598" y="3538069"/>
                <a:ext cx="160513" cy="324819"/>
                <a:chOff x="1676098" y="1600194"/>
                <a:chExt cx="303193" cy="534378"/>
              </a:xfrm>
            </p:grpSpPr>
            <p:sp>
              <p:nvSpPr>
                <p:cNvPr id="82" name="Rectangle 12"/>
                <p:cNvSpPr/>
                <p:nvPr/>
              </p:nvSpPr>
              <p:spPr>
                <a:xfrm>
                  <a:off x="1797389" y="1697170"/>
                  <a:ext cx="90958" cy="43739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Cloud 13"/>
                <p:cNvSpPr/>
                <p:nvPr/>
              </p:nvSpPr>
              <p:spPr>
                <a:xfrm>
                  <a:off x="1676111" y="1600190"/>
                  <a:ext cx="303195"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97" name="Group 15"/>
              <p:cNvGrpSpPr>
                <a:grpSpLocks/>
              </p:cNvGrpSpPr>
              <p:nvPr/>
            </p:nvGrpSpPr>
            <p:grpSpPr bwMode="auto">
              <a:xfrm>
                <a:off x="5732315" y="4511319"/>
                <a:ext cx="161852" cy="323615"/>
                <a:chOff x="1675241" y="1601153"/>
                <a:chExt cx="305720" cy="532399"/>
              </a:xfrm>
            </p:grpSpPr>
            <p:sp>
              <p:nvSpPr>
                <p:cNvPr id="80" name="Rectangle 16"/>
                <p:cNvSpPr/>
                <p:nvPr/>
              </p:nvSpPr>
              <p:spPr>
                <a:xfrm>
                  <a:off x="1796518" y="1698133"/>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Cloud 80"/>
                <p:cNvSpPr/>
                <p:nvPr/>
              </p:nvSpPr>
              <p:spPr>
                <a:xfrm>
                  <a:off x="1675241" y="1601154"/>
                  <a:ext cx="305720"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98" name="Group 18"/>
              <p:cNvGrpSpPr>
                <a:grpSpLocks/>
              </p:cNvGrpSpPr>
              <p:nvPr/>
            </p:nvGrpSpPr>
            <p:grpSpPr bwMode="auto">
              <a:xfrm>
                <a:off x="6660621" y="4001233"/>
                <a:ext cx="161852" cy="324818"/>
                <a:chOff x="1676107" y="1600179"/>
                <a:chExt cx="305720" cy="534378"/>
              </a:xfrm>
            </p:grpSpPr>
            <p:sp>
              <p:nvSpPr>
                <p:cNvPr id="78" name="Rectangle 77"/>
                <p:cNvSpPr/>
                <p:nvPr/>
              </p:nvSpPr>
              <p:spPr>
                <a:xfrm>
                  <a:off x="1797384" y="1697161"/>
                  <a:ext cx="93485"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Cloud 78"/>
                <p:cNvSpPr/>
                <p:nvPr/>
              </p:nvSpPr>
              <p:spPr>
                <a:xfrm>
                  <a:off x="1676107" y="1600181"/>
                  <a:ext cx="305720"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99" name="Group 21"/>
              <p:cNvGrpSpPr>
                <a:grpSpLocks/>
              </p:cNvGrpSpPr>
              <p:nvPr/>
            </p:nvGrpSpPr>
            <p:grpSpPr bwMode="auto">
              <a:xfrm>
                <a:off x="6740877" y="5252387"/>
                <a:ext cx="161852" cy="323616"/>
                <a:chOff x="1675302" y="1601126"/>
                <a:chExt cx="305720" cy="532400"/>
              </a:xfrm>
            </p:grpSpPr>
            <p:sp>
              <p:nvSpPr>
                <p:cNvPr id="76" name="Rectangle 75"/>
                <p:cNvSpPr/>
                <p:nvPr/>
              </p:nvSpPr>
              <p:spPr>
                <a:xfrm>
                  <a:off x="1796581" y="1698105"/>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Cloud 76"/>
                <p:cNvSpPr/>
                <p:nvPr/>
              </p:nvSpPr>
              <p:spPr>
                <a:xfrm>
                  <a:off x="1675304" y="1601126"/>
                  <a:ext cx="305720"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0" name="Group 24"/>
              <p:cNvGrpSpPr>
                <a:grpSpLocks/>
              </p:cNvGrpSpPr>
              <p:nvPr/>
            </p:nvGrpSpPr>
            <p:grpSpPr bwMode="auto">
              <a:xfrm>
                <a:off x="5652051" y="3630699"/>
                <a:ext cx="160513" cy="324818"/>
                <a:chOff x="1676043" y="1600191"/>
                <a:chExt cx="303193" cy="534378"/>
              </a:xfrm>
            </p:grpSpPr>
            <p:sp>
              <p:nvSpPr>
                <p:cNvPr id="74" name="Rectangle 73"/>
                <p:cNvSpPr/>
                <p:nvPr/>
              </p:nvSpPr>
              <p:spPr>
                <a:xfrm>
                  <a:off x="1797335" y="1697173"/>
                  <a:ext cx="90958"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Cloud 74"/>
                <p:cNvSpPr/>
                <p:nvPr/>
              </p:nvSpPr>
              <p:spPr>
                <a:xfrm>
                  <a:off x="1676057" y="1600193"/>
                  <a:ext cx="303195"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1" name="Group 27"/>
              <p:cNvGrpSpPr>
                <a:grpSpLocks/>
              </p:cNvGrpSpPr>
              <p:nvPr/>
            </p:nvGrpSpPr>
            <p:grpSpPr bwMode="auto">
              <a:xfrm>
                <a:off x="7507338" y="3862882"/>
                <a:ext cx="161852" cy="323616"/>
                <a:chOff x="1675249" y="1601172"/>
                <a:chExt cx="305718" cy="532401"/>
              </a:xfrm>
            </p:grpSpPr>
            <p:sp>
              <p:nvSpPr>
                <p:cNvPr id="72" name="Rectangle 71"/>
                <p:cNvSpPr/>
                <p:nvPr/>
              </p:nvSpPr>
              <p:spPr>
                <a:xfrm>
                  <a:off x="1796514" y="1698158"/>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Cloud 72"/>
                <p:cNvSpPr/>
                <p:nvPr/>
              </p:nvSpPr>
              <p:spPr>
                <a:xfrm>
                  <a:off x="1675238" y="1601177"/>
                  <a:ext cx="305716" cy="364170"/>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2" name="Group 30"/>
              <p:cNvGrpSpPr>
                <a:grpSpLocks/>
              </p:cNvGrpSpPr>
              <p:nvPr/>
            </p:nvGrpSpPr>
            <p:grpSpPr bwMode="auto">
              <a:xfrm>
                <a:off x="7749440" y="3630699"/>
                <a:ext cx="161852" cy="324818"/>
                <a:chOff x="1675365" y="1600191"/>
                <a:chExt cx="305720" cy="534378"/>
              </a:xfrm>
            </p:grpSpPr>
            <p:sp>
              <p:nvSpPr>
                <p:cNvPr id="70" name="Rectangle 69"/>
                <p:cNvSpPr/>
                <p:nvPr/>
              </p:nvSpPr>
              <p:spPr>
                <a:xfrm>
                  <a:off x="1796642" y="1697173"/>
                  <a:ext cx="93485"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Cloud 70"/>
                <p:cNvSpPr/>
                <p:nvPr/>
              </p:nvSpPr>
              <p:spPr>
                <a:xfrm>
                  <a:off x="1675365" y="1600193"/>
                  <a:ext cx="305720"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3" name="Group 33"/>
              <p:cNvGrpSpPr>
                <a:grpSpLocks/>
              </p:cNvGrpSpPr>
              <p:nvPr/>
            </p:nvGrpSpPr>
            <p:grpSpPr bwMode="auto">
              <a:xfrm>
                <a:off x="5086253" y="4371767"/>
                <a:ext cx="161852" cy="324818"/>
                <a:chOff x="1674089" y="1600168"/>
                <a:chExt cx="305718" cy="534378"/>
              </a:xfrm>
            </p:grpSpPr>
            <p:sp>
              <p:nvSpPr>
                <p:cNvPr id="68" name="Rectangle 67"/>
                <p:cNvSpPr/>
                <p:nvPr/>
              </p:nvSpPr>
              <p:spPr>
                <a:xfrm>
                  <a:off x="1795354" y="1697149"/>
                  <a:ext cx="93483"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Cloud 68"/>
                <p:cNvSpPr/>
                <p:nvPr/>
              </p:nvSpPr>
              <p:spPr>
                <a:xfrm>
                  <a:off x="1674078" y="1600169"/>
                  <a:ext cx="305716"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4" name="Group 36"/>
              <p:cNvGrpSpPr>
                <a:grpSpLocks/>
              </p:cNvGrpSpPr>
              <p:nvPr/>
            </p:nvGrpSpPr>
            <p:grpSpPr bwMode="auto">
              <a:xfrm>
                <a:off x="5086253" y="4881852"/>
                <a:ext cx="161852" cy="323615"/>
                <a:chOff x="1674089" y="1601140"/>
                <a:chExt cx="305718" cy="532399"/>
              </a:xfrm>
            </p:grpSpPr>
            <p:sp>
              <p:nvSpPr>
                <p:cNvPr id="66" name="Rectangle 65"/>
                <p:cNvSpPr/>
                <p:nvPr/>
              </p:nvSpPr>
              <p:spPr>
                <a:xfrm>
                  <a:off x="1795354" y="1698122"/>
                  <a:ext cx="93483"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Cloud 66"/>
                <p:cNvSpPr/>
                <p:nvPr/>
              </p:nvSpPr>
              <p:spPr>
                <a:xfrm>
                  <a:off x="1674078" y="1601142"/>
                  <a:ext cx="305716"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5" name="Group 39"/>
              <p:cNvGrpSpPr>
                <a:grpSpLocks/>
              </p:cNvGrpSpPr>
              <p:nvPr/>
            </p:nvGrpSpPr>
            <p:grpSpPr bwMode="auto">
              <a:xfrm>
                <a:off x="4885598" y="4696585"/>
                <a:ext cx="160513" cy="323615"/>
                <a:chOff x="1676098" y="1601145"/>
                <a:chExt cx="303193" cy="532399"/>
              </a:xfrm>
            </p:grpSpPr>
            <p:sp>
              <p:nvSpPr>
                <p:cNvPr id="64" name="Rectangle 63"/>
                <p:cNvSpPr/>
                <p:nvPr/>
              </p:nvSpPr>
              <p:spPr>
                <a:xfrm>
                  <a:off x="1797389" y="1698127"/>
                  <a:ext cx="90958"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Cloud 64"/>
                <p:cNvSpPr/>
                <p:nvPr/>
              </p:nvSpPr>
              <p:spPr>
                <a:xfrm>
                  <a:off x="1676111" y="1601147"/>
                  <a:ext cx="303195"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6" name="Group 42"/>
              <p:cNvGrpSpPr>
                <a:grpSpLocks/>
              </p:cNvGrpSpPr>
              <p:nvPr/>
            </p:nvGrpSpPr>
            <p:grpSpPr bwMode="auto">
              <a:xfrm>
                <a:off x="6418518" y="5112834"/>
                <a:ext cx="161852" cy="324819"/>
                <a:chOff x="1675991" y="1600141"/>
                <a:chExt cx="305718" cy="534379"/>
              </a:xfrm>
            </p:grpSpPr>
            <p:sp>
              <p:nvSpPr>
                <p:cNvPr id="62" name="Rectangle 61"/>
                <p:cNvSpPr/>
                <p:nvPr/>
              </p:nvSpPr>
              <p:spPr>
                <a:xfrm>
                  <a:off x="1797258" y="1697123"/>
                  <a:ext cx="93483" cy="437399"/>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Cloud 62"/>
                <p:cNvSpPr/>
                <p:nvPr/>
              </p:nvSpPr>
              <p:spPr>
                <a:xfrm>
                  <a:off x="1675981" y="1600143"/>
                  <a:ext cx="305716" cy="366147"/>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7" name="Group 45"/>
              <p:cNvGrpSpPr>
                <a:grpSpLocks/>
              </p:cNvGrpSpPr>
              <p:nvPr/>
            </p:nvGrpSpPr>
            <p:grpSpPr bwMode="auto">
              <a:xfrm>
                <a:off x="7871169" y="4742300"/>
                <a:ext cx="161852" cy="324818"/>
                <a:chOff x="1676686" y="1600155"/>
                <a:chExt cx="305718" cy="534378"/>
              </a:xfrm>
            </p:grpSpPr>
            <p:sp>
              <p:nvSpPr>
                <p:cNvPr id="60" name="Rectangle 59"/>
                <p:cNvSpPr/>
                <p:nvPr/>
              </p:nvSpPr>
              <p:spPr>
                <a:xfrm>
                  <a:off x="1797951" y="1697137"/>
                  <a:ext cx="93483"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Cloud 60"/>
                <p:cNvSpPr/>
                <p:nvPr/>
              </p:nvSpPr>
              <p:spPr>
                <a:xfrm>
                  <a:off x="1676675" y="1600157"/>
                  <a:ext cx="305716"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8" name="Group 48"/>
              <p:cNvGrpSpPr>
                <a:grpSpLocks/>
              </p:cNvGrpSpPr>
              <p:nvPr/>
            </p:nvGrpSpPr>
            <p:grpSpPr bwMode="auto">
              <a:xfrm>
                <a:off x="7749440" y="5252387"/>
                <a:ext cx="161852" cy="323616"/>
                <a:chOff x="1675365" y="1601126"/>
                <a:chExt cx="305720" cy="532400"/>
              </a:xfrm>
            </p:grpSpPr>
            <p:sp>
              <p:nvSpPr>
                <p:cNvPr id="58" name="Rectangle 57"/>
                <p:cNvSpPr/>
                <p:nvPr/>
              </p:nvSpPr>
              <p:spPr>
                <a:xfrm>
                  <a:off x="1796642" y="1698105"/>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Cloud 58"/>
                <p:cNvSpPr/>
                <p:nvPr/>
              </p:nvSpPr>
              <p:spPr>
                <a:xfrm>
                  <a:off x="1675365" y="1601126"/>
                  <a:ext cx="305720" cy="364169"/>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09" name="Group 51"/>
              <p:cNvGrpSpPr>
                <a:grpSpLocks/>
              </p:cNvGrpSpPr>
              <p:nvPr/>
            </p:nvGrpSpPr>
            <p:grpSpPr bwMode="auto">
              <a:xfrm>
                <a:off x="5934302" y="3445432"/>
                <a:ext cx="161852" cy="324818"/>
                <a:chOff x="1675759" y="1600198"/>
                <a:chExt cx="305718" cy="534378"/>
              </a:xfrm>
            </p:grpSpPr>
            <p:sp>
              <p:nvSpPr>
                <p:cNvPr id="56" name="Rectangle 55"/>
                <p:cNvSpPr/>
                <p:nvPr/>
              </p:nvSpPr>
              <p:spPr>
                <a:xfrm>
                  <a:off x="1797024" y="1697180"/>
                  <a:ext cx="93483"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Cloud 56"/>
                <p:cNvSpPr/>
                <p:nvPr/>
              </p:nvSpPr>
              <p:spPr>
                <a:xfrm>
                  <a:off x="1675748" y="1600200"/>
                  <a:ext cx="305716" cy="366148"/>
                </a:xfrm>
                <a:prstGeom prst="cloud">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0" name="Group 114"/>
              <p:cNvGrpSpPr>
                <a:grpSpLocks/>
              </p:cNvGrpSpPr>
              <p:nvPr/>
            </p:nvGrpSpPr>
            <p:grpSpPr bwMode="auto">
              <a:xfrm>
                <a:off x="6933493" y="3657166"/>
                <a:ext cx="161852" cy="324818"/>
                <a:chOff x="1675066" y="1599488"/>
                <a:chExt cx="305720" cy="534378"/>
              </a:xfrm>
            </p:grpSpPr>
            <p:sp>
              <p:nvSpPr>
                <p:cNvPr id="54" name="Rectangle 53"/>
                <p:cNvSpPr/>
                <p:nvPr/>
              </p:nvSpPr>
              <p:spPr>
                <a:xfrm>
                  <a:off x="1796346" y="1696470"/>
                  <a:ext cx="93485"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Cloud 54"/>
                <p:cNvSpPr/>
                <p:nvPr/>
              </p:nvSpPr>
              <p:spPr>
                <a:xfrm>
                  <a:off x="1675069" y="1599490"/>
                  <a:ext cx="305720" cy="366148"/>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1" name="Group 126"/>
              <p:cNvGrpSpPr>
                <a:grpSpLocks/>
              </p:cNvGrpSpPr>
              <p:nvPr/>
            </p:nvGrpSpPr>
            <p:grpSpPr bwMode="auto">
              <a:xfrm>
                <a:off x="7619697" y="4648464"/>
                <a:ext cx="161852" cy="324819"/>
                <a:chOff x="1675817" y="1600636"/>
                <a:chExt cx="305718" cy="534379"/>
              </a:xfrm>
            </p:grpSpPr>
            <p:sp>
              <p:nvSpPr>
                <p:cNvPr id="52" name="Rectangle 51"/>
                <p:cNvSpPr/>
                <p:nvPr/>
              </p:nvSpPr>
              <p:spPr>
                <a:xfrm>
                  <a:off x="1797084" y="1697618"/>
                  <a:ext cx="93483" cy="437399"/>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oud 52"/>
                <p:cNvSpPr/>
                <p:nvPr/>
              </p:nvSpPr>
              <p:spPr>
                <a:xfrm>
                  <a:off x="1675807" y="1600638"/>
                  <a:ext cx="305716" cy="366147"/>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2" name="Group 129"/>
              <p:cNvGrpSpPr>
                <a:grpSpLocks/>
              </p:cNvGrpSpPr>
              <p:nvPr/>
            </p:nvGrpSpPr>
            <p:grpSpPr bwMode="auto">
              <a:xfrm>
                <a:off x="5562431" y="5182611"/>
                <a:ext cx="160513" cy="323616"/>
                <a:chOff x="1676094" y="1601864"/>
                <a:chExt cx="303193" cy="532400"/>
              </a:xfrm>
            </p:grpSpPr>
            <p:sp>
              <p:nvSpPr>
                <p:cNvPr id="50" name="Rectangle 49"/>
                <p:cNvSpPr/>
                <p:nvPr/>
              </p:nvSpPr>
              <p:spPr>
                <a:xfrm>
                  <a:off x="1797386" y="1698844"/>
                  <a:ext cx="90958"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oud 50"/>
                <p:cNvSpPr/>
                <p:nvPr/>
              </p:nvSpPr>
              <p:spPr>
                <a:xfrm>
                  <a:off x="1676108" y="1601865"/>
                  <a:ext cx="303195"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3" name="Group 132"/>
              <p:cNvGrpSpPr>
                <a:grpSpLocks/>
              </p:cNvGrpSpPr>
              <p:nvPr/>
            </p:nvGrpSpPr>
            <p:grpSpPr bwMode="auto">
              <a:xfrm>
                <a:off x="5028729" y="5258402"/>
                <a:ext cx="161852" cy="323616"/>
                <a:chOff x="1675510" y="1601190"/>
                <a:chExt cx="305720" cy="532400"/>
              </a:xfrm>
            </p:grpSpPr>
            <p:sp>
              <p:nvSpPr>
                <p:cNvPr id="48" name="Rectangle 47"/>
                <p:cNvSpPr/>
                <p:nvPr/>
              </p:nvSpPr>
              <p:spPr>
                <a:xfrm>
                  <a:off x="1796787" y="1698170"/>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oud 48"/>
                <p:cNvSpPr/>
                <p:nvPr/>
              </p:nvSpPr>
              <p:spPr>
                <a:xfrm>
                  <a:off x="1675510" y="1601190"/>
                  <a:ext cx="305720"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4" name="Group 135"/>
              <p:cNvGrpSpPr>
                <a:grpSpLocks/>
              </p:cNvGrpSpPr>
              <p:nvPr/>
            </p:nvGrpSpPr>
            <p:grpSpPr bwMode="auto">
              <a:xfrm>
                <a:off x="5104980" y="3657166"/>
                <a:ext cx="161852" cy="324818"/>
                <a:chOff x="1675595" y="1599488"/>
                <a:chExt cx="305718" cy="534378"/>
              </a:xfrm>
            </p:grpSpPr>
            <p:sp>
              <p:nvSpPr>
                <p:cNvPr id="46" name="Rectangle 45"/>
                <p:cNvSpPr/>
                <p:nvPr/>
              </p:nvSpPr>
              <p:spPr>
                <a:xfrm>
                  <a:off x="1796860" y="1696470"/>
                  <a:ext cx="93483" cy="4374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Cloud 46"/>
                <p:cNvSpPr/>
                <p:nvPr/>
              </p:nvSpPr>
              <p:spPr>
                <a:xfrm>
                  <a:off x="1675584" y="1599490"/>
                  <a:ext cx="305716" cy="366148"/>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5" name="Group 138"/>
              <p:cNvGrpSpPr>
                <a:grpSpLocks/>
              </p:cNvGrpSpPr>
              <p:nvPr/>
            </p:nvGrpSpPr>
            <p:grpSpPr bwMode="auto">
              <a:xfrm>
                <a:off x="7543447" y="4952832"/>
                <a:ext cx="161852" cy="324819"/>
                <a:chOff x="1675733" y="1599923"/>
                <a:chExt cx="305720" cy="534379"/>
              </a:xfrm>
            </p:grpSpPr>
            <p:sp>
              <p:nvSpPr>
                <p:cNvPr id="44" name="Rectangle 43"/>
                <p:cNvSpPr/>
                <p:nvPr/>
              </p:nvSpPr>
              <p:spPr>
                <a:xfrm>
                  <a:off x="1797010" y="1696903"/>
                  <a:ext cx="93485" cy="437397"/>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Cloud 44"/>
                <p:cNvSpPr/>
                <p:nvPr/>
              </p:nvSpPr>
              <p:spPr>
                <a:xfrm>
                  <a:off x="1675733" y="1599923"/>
                  <a:ext cx="305720" cy="366148"/>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516" name="Group 141"/>
              <p:cNvGrpSpPr>
                <a:grpSpLocks/>
              </p:cNvGrpSpPr>
              <p:nvPr/>
            </p:nvGrpSpPr>
            <p:grpSpPr bwMode="auto">
              <a:xfrm>
                <a:off x="7543447" y="3505584"/>
                <a:ext cx="161852" cy="323615"/>
                <a:chOff x="1675733" y="1600835"/>
                <a:chExt cx="305720" cy="532399"/>
              </a:xfrm>
            </p:grpSpPr>
            <p:sp>
              <p:nvSpPr>
                <p:cNvPr id="42" name="Rectangle 41"/>
                <p:cNvSpPr/>
                <p:nvPr/>
              </p:nvSpPr>
              <p:spPr>
                <a:xfrm>
                  <a:off x="1797010" y="1697817"/>
                  <a:ext cx="93485" cy="43542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Cloud 42"/>
                <p:cNvSpPr/>
                <p:nvPr/>
              </p:nvSpPr>
              <p:spPr>
                <a:xfrm>
                  <a:off x="1675733" y="1600837"/>
                  <a:ext cx="305720" cy="364169"/>
                </a:xfrm>
                <a:prstGeom prst="cloud">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9482" name="Group 351"/>
            <p:cNvGrpSpPr>
              <a:grpSpLocks/>
            </p:cNvGrpSpPr>
            <p:nvPr/>
          </p:nvGrpSpPr>
          <p:grpSpPr bwMode="auto">
            <a:xfrm>
              <a:off x="6662135" y="4234440"/>
              <a:ext cx="152488" cy="152785"/>
              <a:chOff x="6247802" y="990564"/>
              <a:chExt cx="152488" cy="229178"/>
            </a:xfrm>
          </p:grpSpPr>
          <p:sp>
            <p:nvSpPr>
              <p:cNvPr id="18" name="Rectangle 17"/>
              <p:cNvSpPr/>
              <p:nvPr/>
            </p:nvSpPr>
            <p:spPr>
              <a:xfrm>
                <a:off x="6247802" y="1066359"/>
                <a:ext cx="152488" cy="15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p:cNvSpPr/>
              <p:nvPr/>
            </p:nvSpPr>
            <p:spPr>
              <a:xfrm>
                <a:off x="6247802" y="990567"/>
                <a:ext cx="152488" cy="7579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83" name="Group 352"/>
            <p:cNvGrpSpPr>
              <a:grpSpLocks/>
            </p:cNvGrpSpPr>
            <p:nvPr/>
          </p:nvGrpSpPr>
          <p:grpSpPr bwMode="auto">
            <a:xfrm>
              <a:off x="6362509" y="4234440"/>
              <a:ext cx="152488" cy="152785"/>
              <a:chOff x="6248213" y="990564"/>
              <a:chExt cx="152488" cy="229178"/>
            </a:xfrm>
          </p:grpSpPr>
          <p:sp>
            <p:nvSpPr>
              <p:cNvPr id="16" name="Rectangle 15"/>
              <p:cNvSpPr/>
              <p:nvPr/>
            </p:nvSpPr>
            <p:spPr>
              <a:xfrm>
                <a:off x="6248213" y="1066359"/>
                <a:ext cx="152488" cy="15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Isosceles Triangle 16"/>
              <p:cNvSpPr/>
              <p:nvPr/>
            </p:nvSpPr>
            <p:spPr>
              <a:xfrm>
                <a:off x="6248213" y="990567"/>
                <a:ext cx="152488" cy="7579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84" name="Group 355"/>
            <p:cNvGrpSpPr>
              <a:grpSpLocks/>
            </p:cNvGrpSpPr>
            <p:nvPr/>
          </p:nvGrpSpPr>
          <p:grpSpPr bwMode="auto">
            <a:xfrm>
              <a:off x="6066895" y="4234440"/>
              <a:ext cx="152488" cy="152785"/>
              <a:chOff x="6247873" y="990564"/>
              <a:chExt cx="152488" cy="229178"/>
            </a:xfrm>
          </p:grpSpPr>
          <p:sp>
            <p:nvSpPr>
              <p:cNvPr id="14" name="Rectangle 13"/>
              <p:cNvSpPr/>
              <p:nvPr/>
            </p:nvSpPr>
            <p:spPr>
              <a:xfrm>
                <a:off x="6247874" y="1066359"/>
                <a:ext cx="152488" cy="153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Isosceles Triangle 14"/>
              <p:cNvSpPr/>
              <p:nvPr/>
            </p:nvSpPr>
            <p:spPr>
              <a:xfrm>
                <a:off x="6247874" y="990567"/>
                <a:ext cx="152488" cy="7579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85" name="Group 358"/>
            <p:cNvGrpSpPr>
              <a:grpSpLocks/>
            </p:cNvGrpSpPr>
            <p:nvPr/>
          </p:nvGrpSpPr>
          <p:grpSpPr bwMode="auto">
            <a:xfrm>
              <a:off x="5810074" y="4120152"/>
              <a:ext cx="152488" cy="152784"/>
              <a:chOff x="6248230" y="990589"/>
              <a:chExt cx="152488" cy="229177"/>
            </a:xfrm>
          </p:grpSpPr>
          <p:sp>
            <p:nvSpPr>
              <p:cNvPr id="12" name="Rectangle 11"/>
              <p:cNvSpPr/>
              <p:nvPr/>
            </p:nvSpPr>
            <p:spPr>
              <a:xfrm>
                <a:off x="6248229" y="1066384"/>
                <a:ext cx="152488" cy="1533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a:off x="6248229" y="990592"/>
                <a:ext cx="152488" cy="75791"/>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Freeform 10"/>
            <p:cNvSpPr/>
            <p:nvPr/>
          </p:nvSpPr>
          <p:spPr>
            <a:xfrm>
              <a:off x="5533187" y="4122561"/>
              <a:ext cx="2306050" cy="389782"/>
            </a:xfrm>
            <a:custGeom>
              <a:avLst/>
              <a:gdLst>
                <a:gd name="connsiteX0" fmla="*/ 148353 w 2305765"/>
                <a:gd name="connsiteY0" fmla="*/ 131032 h 389742"/>
                <a:gd name="connsiteX1" fmla="*/ 138828 w 2305765"/>
                <a:gd name="connsiteY1" fmla="*/ 69120 h 389742"/>
                <a:gd name="connsiteX2" fmla="*/ 129303 w 2305765"/>
                <a:gd name="connsiteY2" fmla="*/ 54832 h 389742"/>
                <a:gd name="connsiteX3" fmla="*/ 124540 w 2305765"/>
                <a:gd name="connsiteY3" fmla="*/ 40545 h 389742"/>
                <a:gd name="connsiteX4" fmla="*/ 95965 w 2305765"/>
                <a:gd name="connsiteY4" fmla="*/ 21495 h 389742"/>
                <a:gd name="connsiteX5" fmla="*/ 67390 w 2305765"/>
                <a:gd name="connsiteY5" fmla="*/ 11970 h 389742"/>
                <a:gd name="connsiteX6" fmla="*/ 53103 w 2305765"/>
                <a:gd name="connsiteY6" fmla="*/ 2445 h 389742"/>
                <a:gd name="connsiteX7" fmla="*/ 10240 w 2305765"/>
                <a:gd name="connsiteY7" fmla="*/ 16732 h 389742"/>
                <a:gd name="connsiteX8" fmla="*/ 715 w 2305765"/>
                <a:gd name="connsiteY8" fmla="*/ 45307 h 389742"/>
                <a:gd name="connsiteX9" fmla="*/ 5478 w 2305765"/>
                <a:gd name="connsiteY9" fmla="*/ 111982 h 389742"/>
                <a:gd name="connsiteX10" fmla="*/ 167403 w 2305765"/>
                <a:gd name="connsiteY10" fmla="*/ 131032 h 389742"/>
                <a:gd name="connsiteX11" fmla="*/ 176928 w 2305765"/>
                <a:gd name="connsiteY11" fmla="*/ 145320 h 389742"/>
                <a:gd name="connsiteX12" fmla="*/ 186453 w 2305765"/>
                <a:gd name="connsiteY12" fmla="*/ 164370 h 389742"/>
                <a:gd name="connsiteX13" fmla="*/ 200740 w 2305765"/>
                <a:gd name="connsiteY13" fmla="*/ 178657 h 389742"/>
                <a:gd name="connsiteX14" fmla="*/ 210265 w 2305765"/>
                <a:gd name="connsiteY14" fmla="*/ 207232 h 389742"/>
                <a:gd name="connsiteX15" fmla="*/ 229315 w 2305765"/>
                <a:gd name="connsiteY15" fmla="*/ 231045 h 389742"/>
                <a:gd name="connsiteX16" fmla="*/ 353140 w 2305765"/>
                <a:gd name="connsiteY16" fmla="*/ 235807 h 389742"/>
                <a:gd name="connsiteX17" fmla="*/ 381715 w 2305765"/>
                <a:gd name="connsiteY17" fmla="*/ 254857 h 389742"/>
                <a:gd name="connsiteX18" fmla="*/ 429340 w 2305765"/>
                <a:gd name="connsiteY18" fmla="*/ 297720 h 389742"/>
                <a:gd name="connsiteX19" fmla="*/ 443628 w 2305765"/>
                <a:gd name="connsiteY19" fmla="*/ 321532 h 389742"/>
                <a:gd name="connsiteX20" fmla="*/ 481728 w 2305765"/>
                <a:gd name="connsiteY20" fmla="*/ 345345 h 389742"/>
                <a:gd name="connsiteX21" fmla="*/ 624603 w 2305765"/>
                <a:gd name="connsiteY21" fmla="*/ 354870 h 389742"/>
                <a:gd name="connsiteX22" fmla="*/ 772240 w 2305765"/>
                <a:gd name="connsiteY22" fmla="*/ 364395 h 389742"/>
                <a:gd name="connsiteX23" fmla="*/ 838915 w 2305765"/>
                <a:gd name="connsiteY23" fmla="*/ 378682 h 389742"/>
                <a:gd name="connsiteX24" fmla="*/ 853203 w 2305765"/>
                <a:gd name="connsiteY24" fmla="*/ 388207 h 389742"/>
                <a:gd name="connsiteX25" fmla="*/ 1272303 w 2305765"/>
                <a:gd name="connsiteY25" fmla="*/ 383445 h 389742"/>
                <a:gd name="connsiteX26" fmla="*/ 1300878 w 2305765"/>
                <a:gd name="connsiteY26" fmla="*/ 359632 h 389742"/>
                <a:gd name="connsiteX27" fmla="*/ 1329453 w 2305765"/>
                <a:gd name="connsiteY27" fmla="*/ 340582 h 389742"/>
                <a:gd name="connsiteX28" fmla="*/ 1348503 w 2305765"/>
                <a:gd name="connsiteY28" fmla="*/ 326295 h 389742"/>
                <a:gd name="connsiteX29" fmla="*/ 1377078 w 2305765"/>
                <a:gd name="connsiteY29" fmla="*/ 307245 h 389742"/>
                <a:gd name="connsiteX30" fmla="*/ 1415178 w 2305765"/>
                <a:gd name="connsiteY30" fmla="*/ 283432 h 389742"/>
                <a:gd name="connsiteX31" fmla="*/ 1424703 w 2305765"/>
                <a:gd name="connsiteY31" fmla="*/ 269145 h 389742"/>
                <a:gd name="connsiteX32" fmla="*/ 1438990 w 2305765"/>
                <a:gd name="connsiteY32" fmla="*/ 259620 h 389742"/>
                <a:gd name="connsiteX33" fmla="*/ 1505665 w 2305765"/>
                <a:gd name="connsiteY33" fmla="*/ 240570 h 389742"/>
                <a:gd name="connsiteX34" fmla="*/ 1567578 w 2305765"/>
                <a:gd name="connsiteY34" fmla="*/ 231045 h 389742"/>
                <a:gd name="connsiteX35" fmla="*/ 1777128 w 2305765"/>
                <a:gd name="connsiteY35" fmla="*/ 226282 h 389742"/>
                <a:gd name="connsiteX36" fmla="*/ 1815228 w 2305765"/>
                <a:gd name="connsiteY36" fmla="*/ 202470 h 389742"/>
                <a:gd name="connsiteX37" fmla="*/ 1839040 w 2305765"/>
                <a:gd name="connsiteY37" fmla="*/ 188182 h 389742"/>
                <a:gd name="connsiteX38" fmla="*/ 1858090 w 2305765"/>
                <a:gd name="connsiteY38" fmla="*/ 178657 h 389742"/>
                <a:gd name="connsiteX39" fmla="*/ 1877140 w 2305765"/>
                <a:gd name="connsiteY39" fmla="*/ 164370 h 389742"/>
                <a:gd name="connsiteX40" fmla="*/ 1915240 w 2305765"/>
                <a:gd name="connsiteY40" fmla="*/ 140557 h 389742"/>
                <a:gd name="connsiteX41" fmla="*/ 1929528 w 2305765"/>
                <a:gd name="connsiteY41" fmla="*/ 126270 h 389742"/>
                <a:gd name="connsiteX42" fmla="*/ 1962865 w 2305765"/>
                <a:gd name="connsiteY42" fmla="*/ 116745 h 389742"/>
                <a:gd name="connsiteX43" fmla="*/ 2010490 w 2305765"/>
                <a:gd name="connsiteY43" fmla="*/ 107220 h 389742"/>
                <a:gd name="connsiteX44" fmla="*/ 2305765 w 2305765"/>
                <a:gd name="connsiteY44" fmla="*/ 111982 h 3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05765" h="389742">
                  <a:moveTo>
                    <a:pt x="148353" y="131032"/>
                  </a:moveTo>
                  <a:cubicBezTo>
                    <a:pt x="146988" y="117379"/>
                    <a:pt x="147409" y="86282"/>
                    <a:pt x="138828" y="69120"/>
                  </a:cubicBezTo>
                  <a:cubicBezTo>
                    <a:pt x="136268" y="64000"/>
                    <a:pt x="131863" y="59952"/>
                    <a:pt x="129303" y="54832"/>
                  </a:cubicBezTo>
                  <a:cubicBezTo>
                    <a:pt x="127058" y="50342"/>
                    <a:pt x="128090" y="44095"/>
                    <a:pt x="124540" y="40545"/>
                  </a:cubicBezTo>
                  <a:cubicBezTo>
                    <a:pt x="116445" y="32450"/>
                    <a:pt x="106825" y="25115"/>
                    <a:pt x="95965" y="21495"/>
                  </a:cubicBezTo>
                  <a:lnTo>
                    <a:pt x="67390" y="11970"/>
                  </a:lnTo>
                  <a:cubicBezTo>
                    <a:pt x="62628" y="8795"/>
                    <a:pt x="58792" y="3077"/>
                    <a:pt x="53103" y="2445"/>
                  </a:cubicBezTo>
                  <a:cubicBezTo>
                    <a:pt x="31104" y="0"/>
                    <a:pt x="25318" y="6680"/>
                    <a:pt x="10240" y="16732"/>
                  </a:cubicBezTo>
                  <a:cubicBezTo>
                    <a:pt x="7065" y="26257"/>
                    <a:pt x="0" y="35292"/>
                    <a:pt x="715" y="45307"/>
                  </a:cubicBezTo>
                  <a:cubicBezTo>
                    <a:pt x="2303" y="67532"/>
                    <a:pt x="2875" y="89853"/>
                    <a:pt x="5478" y="111982"/>
                  </a:cubicBezTo>
                  <a:cubicBezTo>
                    <a:pt x="12959" y="175573"/>
                    <a:pt x="149846" y="130500"/>
                    <a:pt x="167403" y="131032"/>
                  </a:cubicBezTo>
                  <a:cubicBezTo>
                    <a:pt x="170578" y="135795"/>
                    <a:pt x="174088" y="140350"/>
                    <a:pt x="176928" y="145320"/>
                  </a:cubicBezTo>
                  <a:cubicBezTo>
                    <a:pt x="180450" y="151484"/>
                    <a:pt x="182327" y="158593"/>
                    <a:pt x="186453" y="164370"/>
                  </a:cubicBezTo>
                  <a:cubicBezTo>
                    <a:pt x="190368" y="169850"/>
                    <a:pt x="195978" y="173895"/>
                    <a:pt x="200740" y="178657"/>
                  </a:cubicBezTo>
                  <a:lnTo>
                    <a:pt x="210265" y="207232"/>
                  </a:lnTo>
                  <a:cubicBezTo>
                    <a:pt x="213688" y="217502"/>
                    <a:pt x="214442" y="229506"/>
                    <a:pt x="229315" y="231045"/>
                  </a:cubicBezTo>
                  <a:cubicBezTo>
                    <a:pt x="270401" y="235295"/>
                    <a:pt x="311865" y="234220"/>
                    <a:pt x="353140" y="235807"/>
                  </a:cubicBezTo>
                  <a:lnTo>
                    <a:pt x="381715" y="254857"/>
                  </a:lnTo>
                  <a:cubicBezTo>
                    <a:pt x="400003" y="267049"/>
                    <a:pt x="416875" y="276946"/>
                    <a:pt x="429340" y="297720"/>
                  </a:cubicBezTo>
                  <a:cubicBezTo>
                    <a:pt x="434103" y="305657"/>
                    <a:pt x="437532" y="314566"/>
                    <a:pt x="443628" y="321532"/>
                  </a:cubicBezTo>
                  <a:cubicBezTo>
                    <a:pt x="451834" y="330910"/>
                    <a:pt x="470358" y="340472"/>
                    <a:pt x="481728" y="345345"/>
                  </a:cubicBezTo>
                  <a:cubicBezTo>
                    <a:pt x="523374" y="363193"/>
                    <a:pt x="604913" y="353995"/>
                    <a:pt x="624603" y="354870"/>
                  </a:cubicBezTo>
                  <a:cubicBezTo>
                    <a:pt x="694626" y="357982"/>
                    <a:pt x="708096" y="359460"/>
                    <a:pt x="772240" y="364395"/>
                  </a:cubicBezTo>
                  <a:cubicBezTo>
                    <a:pt x="819708" y="376262"/>
                    <a:pt x="797427" y="371768"/>
                    <a:pt x="838915" y="378682"/>
                  </a:cubicBezTo>
                  <a:cubicBezTo>
                    <a:pt x="843678" y="381857"/>
                    <a:pt x="847479" y="388144"/>
                    <a:pt x="853203" y="388207"/>
                  </a:cubicBezTo>
                  <a:cubicBezTo>
                    <a:pt x="992904" y="389742"/>
                    <a:pt x="1132670" y="388048"/>
                    <a:pt x="1272303" y="383445"/>
                  </a:cubicBezTo>
                  <a:cubicBezTo>
                    <a:pt x="1279918" y="383194"/>
                    <a:pt x="1296988" y="362657"/>
                    <a:pt x="1300878" y="359632"/>
                  </a:cubicBezTo>
                  <a:cubicBezTo>
                    <a:pt x="1309914" y="352604"/>
                    <a:pt x="1320295" y="347450"/>
                    <a:pt x="1329453" y="340582"/>
                  </a:cubicBezTo>
                  <a:cubicBezTo>
                    <a:pt x="1335803" y="335820"/>
                    <a:pt x="1342000" y="330847"/>
                    <a:pt x="1348503" y="326295"/>
                  </a:cubicBezTo>
                  <a:cubicBezTo>
                    <a:pt x="1357881" y="319730"/>
                    <a:pt x="1368139" y="314396"/>
                    <a:pt x="1377078" y="307245"/>
                  </a:cubicBezTo>
                  <a:cubicBezTo>
                    <a:pt x="1404810" y="285059"/>
                    <a:pt x="1391247" y="291410"/>
                    <a:pt x="1415178" y="283432"/>
                  </a:cubicBezTo>
                  <a:cubicBezTo>
                    <a:pt x="1418353" y="278670"/>
                    <a:pt x="1420656" y="273192"/>
                    <a:pt x="1424703" y="269145"/>
                  </a:cubicBezTo>
                  <a:cubicBezTo>
                    <a:pt x="1428750" y="265098"/>
                    <a:pt x="1434020" y="262460"/>
                    <a:pt x="1438990" y="259620"/>
                  </a:cubicBezTo>
                  <a:cubicBezTo>
                    <a:pt x="1466072" y="244144"/>
                    <a:pt x="1465783" y="248547"/>
                    <a:pt x="1505665" y="240570"/>
                  </a:cubicBezTo>
                  <a:cubicBezTo>
                    <a:pt x="1526403" y="236422"/>
                    <a:pt x="1546151" y="231869"/>
                    <a:pt x="1567578" y="231045"/>
                  </a:cubicBezTo>
                  <a:cubicBezTo>
                    <a:pt x="1637394" y="228360"/>
                    <a:pt x="1707278" y="227870"/>
                    <a:pt x="1777128" y="226282"/>
                  </a:cubicBezTo>
                  <a:cubicBezTo>
                    <a:pt x="1814332" y="207680"/>
                    <a:pt x="1778139" y="227196"/>
                    <a:pt x="1815228" y="202470"/>
                  </a:cubicBezTo>
                  <a:cubicBezTo>
                    <a:pt x="1822930" y="197335"/>
                    <a:pt x="1830948" y="192678"/>
                    <a:pt x="1839040" y="188182"/>
                  </a:cubicBezTo>
                  <a:cubicBezTo>
                    <a:pt x="1845246" y="184734"/>
                    <a:pt x="1852070" y="182420"/>
                    <a:pt x="1858090" y="178657"/>
                  </a:cubicBezTo>
                  <a:cubicBezTo>
                    <a:pt x="1864821" y="174450"/>
                    <a:pt x="1870536" y="168773"/>
                    <a:pt x="1877140" y="164370"/>
                  </a:cubicBezTo>
                  <a:cubicBezTo>
                    <a:pt x="1889601" y="156063"/>
                    <a:pt x="1904650" y="151147"/>
                    <a:pt x="1915240" y="140557"/>
                  </a:cubicBezTo>
                  <a:cubicBezTo>
                    <a:pt x="1920003" y="135795"/>
                    <a:pt x="1923924" y="130006"/>
                    <a:pt x="1929528" y="126270"/>
                  </a:cubicBezTo>
                  <a:cubicBezTo>
                    <a:pt x="1933814" y="123413"/>
                    <a:pt x="1960081" y="117540"/>
                    <a:pt x="1962865" y="116745"/>
                  </a:cubicBezTo>
                  <a:cubicBezTo>
                    <a:pt x="1996119" y="107244"/>
                    <a:pt x="1953588" y="115348"/>
                    <a:pt x="2010490" y="107220"/>
                  </a:cubicBezTo>
                  <a:cubicBezTo>
                    <a:pt x="2245432" y="112683"/>
                    <a:pt x="2146997" y="111982"/>
                    <a:pt x="2305765" y="111982"/>
                  </a:cubicBezTo>
                </a:path>
              </a:pathLst>
            </a:cu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pic>
        <p:nvPicPr>
          <p:cNvPr id="147"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04925" y="2130425"/>
            <a:ext cx="58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6061869" y="2129631"/>
            <a:ext cx="585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98675" y="4683125"/>
            <a:ext cx="587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3852069" y="4682331"/>
            <a:ext cx="585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TextBox 151"/>
          <p:cNvSpPr txBox="1">
            <a:spLocks noChangeArrowheads="1"/>
          </p:cNvSpPr>
          <p:nvPr/>
        </p:nvSpPr>
        <p:spPr bwMode="auto">
          <a:xfrm>
            <a:off x="2903538" y="47244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800"/>
              <a:t>+</a:t>
            </a:r>
          </a:p>
        </p:txBody>
      </p:sp>
      <p:cxnSp>
        <p:nvCxnSpPr>
          <p:cNvPr id="157" name="Straight Arrow Connector 156"/>
          <p:cNvCxnSpPr/>
          <p:nvPr/>
        </p:nvCxnSpPr>
        <p:spPr>
          <a:xfrm>
            <a:off x="4910138" y="5105400"/>
            <a:ext cx="1066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5" name="Group 165"/>
          <p:cNvGrpSpPr>
            <a:grpSpLocks/>
          </p:cNvGrpSpPr>
          <p:nvPr/>
        </p:nvGrpSpPr>
        <p:grpSpPr bwMode="auto">
          <a:xfrm>
            <a:off x="6400800" y="4876800"/>
            <a:ext cx="822325" cy="587375"/>
            <a:chOff x="5410200" y="5257800"/>
            <a:chExt cx="822960" cy="586665"/>
          </a:xfrm>
        </p:grpSpPr>
        <p:pic>
          <p:nvPicPr>
            <p:cNvPr id="19479"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8347" y="5139653"/>
              <a:ext cx="58666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b="46297"/>
            <a:stretch>
              <a:fillRect/>
            </a:stretch>
          </p:blipFill>
          <p:spPr bwMode="auto">
            <a:xfrm rot="5400000">
              <a:off x="5719000" y="5330000"/>
              <a:ext cx="586360"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66"/>
          <p:cNvGrpSpPr>
            <a:grpSpLocks/>
          </p:cNvGrpSpPr>
          <p:nvPr/>
        </p:nvGrpSpPr>
        <p:grpSpPr bwMode="auto">
          <a:xfrm>
            <a:off x="1930400" y="5715000"/>
            <a:ext cx="822325" cy="587375"/>
            <a:chOff x="5410200" y="5257800"/>
            <a:chExt cx="822960" cy="586665"/>
          </a:xfrm>
        </p:grpSpPr>
        <p:pic>
          <p:nvPicPr>
            <p:cNvPr id="19477"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28347" y="5139653"/>
              <a:ext cx="58666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b="46297"/>
            <a:stretch>
              <a:fillRect/>
            </a:stretch>
          </p:blipFill>
          <p:spPr bwMode="auto">
            <a:xfrm rot="5400000">
              <a:off x="5719000" y="5330000"/>
              <a:ext cx="586360"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0" name="TextBox 169"/>
          <p:cNvSpPr txBox="1">
            <a:spLocks noChangeArrowheads="1"/>
          </p:cNvSpPr>
          <p:nvPr/>
        </p:nvSpPr>
        <p:spPr bwMode="auto">
          <a:xfrm>
            <a:off x="2903538" y="55626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800"/>
              <a:t>+</a:t>
            </a:r>
          </a:p>
        </p:txBody>
      </p:sp>
      <p:pic>
        <p:nvPicPr>
          <p:cNvPr id="171"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3852069" y="5596731"/>
            <a:ext cx="585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2" name="Straight Arrow Connector 171"/>
          <p:cNvCxnSpPr/>
          <p:nvPr/>
        </p:nvCxnSpPr>
        <p:spPr>
          <a:xfrm>
            <a:off x="4910138" y="6019800"/>
            <a:ext cx="1066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9" name="Group 175"/>
          <p:cNvGrpSpPr>
            <a:grpSpLocks/>
          </p:cNvGrpSpPr>
          <p:nvPr/>
        </p:nvGrpSpPr>
        <p:grpSpPr bwMode="auto">
          <a:xfrm>
            <a:off x="6400800" y="5791200"/>
            <a:ext cx="822325" cy="609600"/>
            <a:chOff x="6629400" y="5638799"/>
            <a:chExt cx="822960" cy="609601"/>
          </a:xfrm>
        </p:grpSpPr>
        <p:pic>
          <p:nvPicPr>
            <p:cNvPr id="19475" name="Picture 20" descr="MCAN03412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47547" y="5520652"/>
              <a:ext cx="58666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1" descr="MCAN03412_0000[1]"/>
            <p:cNvPicPr>
              <a:picLocks noChangeAspect="1" noChangeArrowheads="1"/>
            </p:cNvPicPr>
            <p:nvPr/>
          </p:nvPicPr>
          <p:blipFill>
            <a:blip r:embed="rId4">
              <a:extLst>
                <a:ext uri="{28A0092B-C50C-407E-A947-70E740481C1C}">
                  <a14:useLocalDpi xmlns:a14="http://schemas.microsoft.com/office/drawing/2010/main" val="0"/>
                </a:ext>
              </a:extLst>
            </a:blip>
            <a:srcRect r="-3963" b="27779"/>
            <a:stretch>
              <a:fillRect/>
            </a:stretch>
          </p:blipFill>
          <p:spPr bwMode="auto">
            <a:xfrm rot="5400000">
              <a:off x="6850380" y="5646420"/>
              <a:ext cx="60960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73" name="AutoShape 7"/>
          <p:cNvSpPr>
            <a:spLocks noChangeAspect="1" noChangeArrowheads="1"/>
          </p:cNvSpPr>
          <p:nvPr/>
        </p:nvSpPr>
        <p:spPr bwMode="auto">
          <a:xfrm>
            <a:off x="2057400" y="5181600"/>
            <a:ext cx="8223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74" name="AutoShape 3"/>
          <p:cNvSpPr>
            <a:spLocks noChangeAspect="1" noChangeArrowheads="1"/>
          </p:cNvSpPr>
          <p:nvPr/>
        </p:nvSpPr>
        <p:spPr bwMode="auto">
          <a:xfrm>
            <a:off x="7696200" y="5867400"/>
            <a:ext cx="8223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53973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38889E-6 4.27746E-6 C -0.02639 -0.03284 -0.05243 -0.06567 -0.08368 -0.08116 C -0.11493 -0.09665 -0.14861 -0.09619 -0.18733 -0.09249 C -0.22604 -0.08879 -0.28038 -0.06243 -0.31632 -0.05873 C -0.35226 -0.05503 -0.37795 -0.06266 -0.4033 -0.07006 " pathEditMode="relative" rAng="0" ptsTypes="aaaaA">
                                      <p:cBhvr>
                                        <p:cTn id="8" dur="3000" fill="hold"/>
                                        <p:tgtEl>
                                          <p:spTgt spid="148"/>
                                        </p:tgtEl>
                                        <p:attrNameLst>
                                          <p:attrName>ppt_x</p:attrName>
                                          <p:attrName>ppt_y</p:attrName>
                                        </p:attrNameLst>
                                      </p:cBhvr>
                                      <p:rCtr x="-20174" y="-483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48"/>
                                        </p:tgtEl>
                                        <p:attrNameLst>
                                          <p:attrName>style.visibility</p:attrName>
                                        </p:attrNameLst>
                                      </p:cBhvr>
                                      <p:to>
                                        <p:strVal val="hidden"/>
                                      </p:to>
                                    </p:set>
                                  </p:childTnLst>
                                </p:cTn>
                              </p:par>
                              <p:par>
                                <p:cTn id="15" presetID="0" presetClass="path" presetSubtype="0" accel="50000" decel="50000" fill="hold" nodeType="withEffect">
                                  <p:stCondLst>
                                    <p:cond delay="0"/>
                                  </p:stCondLst>
                                  <p:childTnLst>
                                    <p:animMotion origin="layout" path="M -0.00295 3.06358E-6 C -0.01059 0.06289 -0.01788 0.12601 -0.00868 0.16647 C 0.00069 0.20716 0.02101 0.23075 0.05243 0.24347 C 0.08385 0.25618 0.14861 0.25688 0.18003 0.24347 C 0.21146 0.23029 0.22135 0.18474 0.24115 0.16393 C 0.26094 0.14335 0.27257 0.11537 0.29931 0.11907 C 0.32604 0.123 0.37344 0.17433 0.40139 0.18636 C 0.42917 0.19838 0.44792 0.19491 0.46667 0.19121 " pathEditMode="relative" rAng="0" ptsTypes="aaaaaaaA">
                                      <p:cBhvr>
                                        <p:cTn id="16" dur="3000" fill="hold"/>
                                        <p:tgtEl>
                                          <p:spTgt spid="147"/>
                                        </p:tgtEl>
                                        <p:attrNameLst>
                                          <p:attrName>ppt_x</p:attrName>
                                          <p:attrName>ppt_y</p:attrName>
                                        </p:attrNameLst>
                                      </p:cBhvr>
                                      <p:rCtr x="22743" y="12832"/>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7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09600" y="3429000"/>
            <a:ext cx="7696200" cy="304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41"/>
          <p:cNvGrpSpPr>
            <a:grpSpLocks/>
          </p:cNvGrpSpPr>
          <p:nvPr/>
        </p:nvGrpSpPr>
        <p:grpSpPr bwMode="auto">
          <a:xfrm>
            <a:off x="2286000" y="4724400"/>
            <a:ext cx="685800" cy="609600"/>
            <a:chOff x="6934200" y="3657600"/>
            <a:chExt cx="685800" cy="609600"/>
          </a:xfrm>
        </p:grpSpPr>
        <p:sp>
          <p:nvSpPr>
            <p:cNvPr id="143" name="7-Point Star 142"/>
            <p:cNvSpPr/>
            <p:nvPr/>
          </p:nvSpPr>
          <p:spPr>
            <a:xfrm>
              <a:off x="6934200" y="36576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620" name="Group 139"/>
            <p:cNvGrpSpPr>
              <a:grpSpLocks/>
            </p:cNvGrpSpPr>
            <p:nvPr/>
          </p:nvGrpSpPr>
          <p:grpSpPr bwMode="auto">
            <a:xfrm>
              <a:off x="7096153" y="3790979"/>
              <a:ext cx="381004" cy="381003"/>
              <a:chOff x="4152900" y="5105400"/>
              <a:chExt cx="586740" cy="523240"/>
            </a:xfrm>
          </p:grpSpPr>
          <p:sp>
            <p:nvSpPr>
              <p:cNvPr id="145" name="Oval 144"/>
              <p:cNvSpPr/>
              <p:nvPr/>
            </p:nvSpPr>
            <p:spPr>
              <a:xfrm>
                <a:off x="4419333" y="5257971"/>
                <a:ext cx="90454"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p:nvPr/>
            </p:nvSpPr>
            <p:spPr>
              <a:xfrm>
                <a:off x="4407108" y="5537030"/>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p:nvPr/>
            </p:nvSpPr>
            <p:spPr>
              <a:xfrm>
                <a:off x="4570906" y="5181666"/>
                <a:ext cx="92900"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147"/>
              <p:cNvSpPr/>
              <p:nvPr/>
            </p:nvSpPr>
            <p:spPr>
              <a:xfrm>
                <a:off x="4152857" y="5334277"/>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p:nvPr/>
            </p:nvSpPr>
            <p:spPr>
              <a:xfrm>
                <a:off x="4255535" y="5155504"/>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p:nvPr/>
            </p:nvSpPr>
            <p:spPr>
              <a:xfrm>
                <a:off x="4649137" y="5334277"/>
                <a:ext cx="90454"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p:nvPr/>
            </p:nvSpPr>
            <p:spPr>
              <a:xfrm>
                <a:off x="4419333" y="5105360"/>
                <a:ext cx="90454"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p:nvPr/>
            </p:nvSpPr>
            <p:spPr>
              <a:xfrm>
                <a:off x="4240867" y="5537030"/>
                <a:ext cx="92900"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p:nvPr/>
            </p:nvSpPr>
            <p:spPr>
              <a:xfrm>
                <a:off x="4546458" y="5434563"/>
                <a:ext cx="90454"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p:nvPr/>
            </p:nvSpPr>
            <p:spPr>
              <a:xfrm>
                <a:off x="4319098" y="5347357"/>
                <a:ext cx="90456"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4" name="Group 220"/>
          <p:cNvGrpSpPr>
            <a:grpSpLocks/>
          </p:cNvGrpSpPr>
          <p:nvPr/>
        </p:nvGrpSpPr>
        <p:grpSpPr bwMode="auto">
          <a:xfrm>
            <a:off x="2286000" y="4724400"/>
            <a:ext cx="685800" cy="609600"/>
            <a:chOff x="1676400" y="3581400"/>
            <a:chExt cx="685800" cy="609600"/>
          </a:xfrm>
        </p:grpSpPr>
        <p:sp>
          <p:nvSpPr>
            <p:cNvPr id="169" name="7-Point Star 168"/>
            <p:cNvSpPr/>
            <p:nvPr/>
          </p:nvSpPr>
          <p:spPr>
            <a:xfrm>
              <a:off x="1676400" y="35814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608" name="Group 219"/>
            <p:cNvGrpSpPr>
              <a:grpSpLocks/>
            </p:cNvGrpSpPr>
            <p:nvPr/>
          </p:nvGrpSpPr>
          <p:grpSpPr bwMode="auto">
            <a:xfrm>
              <a:off x="1838353" y="3714779"/>
              <a:ext cx="381004" cy="381003"/>
              <a:chOff x="1838353" y="3714779"/>
              <a:chExt cx="381004" cy="381003"/>
            </a:xfrm>
          </p:grpSpPr>
          <p:sp>
            <p:nvSpPr>
              <p:cNvPr id="171" name="Oval 170"/>
              <p:cNvSpPr/>
              <p:nvPr/>
            </p:nvSpPr>
            <p:spPr>
              <a:xfrm>
                <a:off x="2011363" y="3825875"/>
                <a:ext cx="58737"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Oval 171"/>
              <p:cNvSpPr/>
              <p:nvPr/>
            </p:nvSpPr>
            <p:spPr>
              <a:xfrm>
                <a:off x="2003425" y="4029075"/>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p:nvPr/>
            </p:nvSpPr>
            <p:spPr>
              <a:xfrm>
                <a:off x="2109788" y="3770313"/>
                <a:ext cx="60325"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1838325" y="3881438"/>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Oval 174"/>
              <p:cNvSpPr/>
              <p:nvPr/>
            </p:nvSpPr>
            <p:spPr>
              <a:xfrm>
                <a:off x="1905000" y="3751263"/>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Oval 175"/>
              <p:cNvSpPr/>
              <p:nvPr/>
            </p:nvSpPr>
            <p:spPr>
              <a:xfrm>
                <a:off x="2160588" y="3881438"/>
                <a:ext cx="58737"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Oval 176"/>
              <p:cNvSpPr/>
              <p:nvPr/>
            </p:nvSpPr>
            <p:spPr>
              <a:xfrm>
                <a:off x="2011363" y="3714750"/>
                <a:ext cx="58737"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p:nvPr/>
            </p:nvSpPr>
            <p:spPr>
              <a:xfrm>
                <a:off x="1895475" y="4029075"/>
                <a:ext cx="60325"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p:nvPr/>
            </p:nvSpPr>
            <p:spPr>
              <a:xfrm>
                <a:off x="2093913" y="3954463"/>
                <a:ext cx="58737"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p:nvPr/>
            </p:nvSpPr>
            <p:spPr>
              <a:xfrm>
                <a:off x="1946275" y="3890963"/>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6" name="Group 180"/>
          <p:cNvGrpSpPr>
            <a:grpSpLocks/>
          </p:cNvGrpSpPr>
          <p:nvPr/>
        </p:nvGrpSpPr>
        <p:grpSpPr bwMode="auto">
          <a:xfrm>
            <a:off x="2286000" y="4724400"/>
            <a:ext cx="685800" cy="609600"/>
            <a:chOff x="6934200" y="3657600"/>
            <a:chExt cx="685800" cy="609600"/>
          </a:xfrm>
        </p:grpSpPr>
        <p:sp>
          <p:nvSpPr>
            <p:cNvPr id="182" name="7-Point Star 181"/>
            <p:cNvSpPr/>
            <p:nvPr/>
          </p:nvSpPr>
          <p:spPr>
            <a:xfrm>
              <a:off x="6934200" y="36576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96" name="Group 139"/>
            <p:cNvGrpSpPr>
              <a:grpSpLocks/>
            </p:cNvGrpSpPr>
            <p:nvPr/>
          </p:nvGrpSpPr>
          <p:grpSpPr bwMode="auto">
            <a:xfrm>
              <a:off x="7096153" y="3790979"/>
              <a:ext cx="381004" cy="381003"/>
              <a:chOff x="4152900" y="5105400"/>
              <a:chExt cx="586740" cy="523240"/>
            </a:xfrm>
          </p:grpSpPr>
          <p:sp>
            <p:nvSpPr>
              <p:cNvPr id="184" name="Oval 183"/>
              <p:cNvSpPr/>
              <p:nvPr/>
            </p:nvSpPr>
            <p:spPr>
              <a:xfrm>
                <a:off x="4419333" y="5257971"/>
                <a:ext cx="90454"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p:nvPr/>
            </p:nvSpPr>
            <p:spPr>
              <a:xfrm>
                <a:off x="4407108" y="5537030"/>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p:nvPr/>
            </p:nvSpPr>
            <p:spPr>
              <a:xfrm>
                <a:off x="4570906" y="5181666"/>
                <a:ext cx="92900"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Oval 186"/>
              <p:cNvSpPr/>
              <p:nvPr/>
            </p:nvSpPr>
            <p:spPr>
              <a:xfrm>
                <a:off x="4152857" y="5334277"/>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Oval 187"/>
              <p:cNvSpPr/>
              <p:nvPr/>
            </p:nvSpPr>
            <p:spPr>
              <a:xfrm>
                <a:off x="4255535" y="5155504"/>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Oval 188"/>
              <p:cNvSpPr/>
              <p:nvPr/>
            </p:nvSpPr>
            <p:spPr>
              <a:xfrm>
                <a:off x="4649137" y="5334277"/>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Oval 189"/>
              <p:cNvSpPr/>
              <p:nvPr/>
            </p:nvSpPr>
            <p:spPr>
              <a:xfrm>
                <a:off x="4419333" y="5105360"/>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p:nvPr/>
            </p:nvSpPr>
            <p:spPr>
              <a:xfrm>
                <a:off x="4240867" y="5537030"/>
                <a:ext cx="92900"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Oval 191"/>
              <p:cNvSpPr/>
              <p:nvPr/>
            </p:nvSpPr>
            <p:spPr>
              <a:xfrm>
                <a:off x="4546458" y="5434563"/>
                <a:ext cx="90454"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Oval 192"/>
              <p:cNvSpPr/>
              <p:nvPr/>
            </p:nvSpPr>
            <p:spPr>
              <a:xfrm>
                <a:off x="4319098" y="5347357"/>
                <a:ext cx="90456"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1" name="Oval 80"/>
          <p:cNvSpPr/>
          <p:nvPr/>
        </p:nvSpPr>
        <p:spPr>
          <a:xfrm>
            <a:off x="2590800" y="48006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93"/>
          <p:cNvGrpSpPr>
            <a:grpSpLocks/>
          </p:cNvGrpSpPr>
          <p:nvPr/>
        </p:nvGrpSpPr>
        <p:grpSpPr bwMode="auto">
          <a:xfrm>
            <a:off x="2286000" y="4724400"/>
            <a:ext cx="685800" cy="609600"/>
            <a:chOff x="6934200" y="3657600"/>
            <a:chExt cx="685800" cy="609600"/>
          </a:xfrm>
        </p:grpSpPr>
        <p:sp>
          <p:nvSpPr>
            <p:cNvPr id="195" name="7-Point Star 194"/>
            <p:cNvSpPr/>
            <p:nvPr/>
          </p:nvSpPr>
          <p:spPr>
            <a:xfrm>
              <a:off x="6934200" y="36576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84" name="Group 139"/>
            <p:cNvGrpSpPr>
              <a:grpSpLocks/>
            </p:cNvGrpSpPr>
            <p:nvPr/>
          </p:nvGrpSpPr>
          <p:grpSpPr bwMode="auto">
            <a:xfrm>
              <a:off x="7096153" y="3790979"/>
              <a:ext cx="381004" cy="381003"/>
              <a:chOff x="4152900" y="5105400"/>
              <a:chExt cx="586740" cy="523240"/>
            </a:xfrm>
          </p:grpSpPr>
          <p:sp>
            <p:nvSpPr>
              <p:cNvPr id="197" name="Oval 196"/>
              <p:cNvSpPr/>
              <p:nvPr/>
            </p:nvSpPr>
            <p:spPr>
              <a:xfrm>
                <a:off x="4419333" y="5257971"/>
                <a:ext cx="90454"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198" name="Oval 197"/>
              <p:cNvSpPr/>
              <p:nvPr/>
            </p:nvSpPr>
            <p:spPr>
              <a:xfrm>
                <a:off x="4407108" y="5537030"/>
                <a:ext cx="90456"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199" name="Oval 198"/>
              <p:cNvSpPr/>
              <p:nvPr/>
            </p:nvSpPr>
            <p:spPr>
              <a:xfrm>
                <a:off x="4570906" y="5181666"/>
                <a:ext cx="92900"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200" name="Oval 199"/>
              <p:cNvSpPr/>
              <p:nvPr/>
            </p:nvSpPr>
            <p:spPr>
              <a:xfrm>
                <a:off x="4152857" y="5334277"/>
                <a:ext cx="90456"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201" name="Oval 200"/>
              <p:cNvSpPr/>
              <p:nvPr/>
            </p:nvSpPr>
            <p:spPr>
              <a:xfrm>
                <a:off x="4255535" y="5155504"/>
                <a:ext cx="90456"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202" name="Oval 201"/>
              <p:cNvSpPr/>
              <p:nvPr/>
            </p:nvSpPr>
            <p:spPr>
              <a:xfrm>
                <a:off x="4649137" y="5334277"/>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4419333" y="5105360"/>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p:nvPr/>
            </p:nvSpPr>
            <p:spPr>
              <a:xfrm>
                <a:off x="4240867" y="5537030"/>
                <a:ext cx="92900"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4546458" y="5434563"/>
                <a:ext cx="90454"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sp>
            <p:nvSpPr>
              <p:cNvPr id="206" name="Oval 205"/>
              <p:cNvSpPr/>
              <p:nvPr/>
            </p:nvSpPr>
            <p:spPr>
              <a:xfrm>
                <a:off x="4319098" y="5347357"/>
                <a:ext cx="90456" cy="91566"/>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70C0"/>
                  </a:solidFill>
                </a:endParaRPr>
              </a:p>
            </p:txBody>
          </p:sp>
        </p:grpSp>
      </p:grpSp>
      <p:grpSp>
        <p:nvGrpSpPr>
          <p:cNvPr id="10" name="Group 206"/>
          <p:cNvGrpSpPr>
            <a:grpSpLocks/>
          </p:cNvGrpSpPr>
          <p:nvPr/>
        </p:nvGrpSpPr>
        <p:grpSpPr bwMode="auto">
          <a:xfrm>
            <a:off x="2286000" y="4724400"/>
            <a:ext cx="685800" cy="609600"/>
            <a:chOff x="6934200" y="3657600"/>
            <a:chExt cx="685800" cy="609600"/>
          </a:xfrm>
        </p:grpSpPr>
        <p:sp>
          <p:nvSpPr>
            <p:cNvPr id="208" name="7-Point Star 207"/>
            <p:cNvSpPr/>
            <p:nvPr/>
          </p:nvSpPr>
          <p:spPr>
            <a:xfrm>
              <a:off x="6934200" y="36576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72" name="Group 139"/>
            <p:cNvGrpSpPr>
              <a:grpSpLocks/>
            </p:cNvGrpSpPr>
            <p:nvPr/>
          </p:nvGrpSpPr>
          <p:grpSpPr bwMode="auto">
            <a:xfrm>
              <a:off x="7096153" y="3790979"/>
              <a:ext cx="381004" cy="381003"/>
              <a:chOff x="4152900" y="5105400"/>
              <a:chExt cx="586740" cy="523240"/>
            </a:xfrm>
          </p:grpSpPr>
          <p:sp>
            <p:nvSpPr>
              <p:cNvPr id="210" name="Oval 209"/>
              <p:cNvSpPr/>
              <p:nvPr/>
            </p:nvSpPr>
            <p:spPr>
              <a:xfrm>
                <a:off x="4419333" y="5257971"/>
                <a:ext cx="90454"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Oval 210"/>
              <p:cNvSpPr/>
              <p:nvPr/>
            </p:nvSpPr>
            <p:spPr>
              <a:xfrm>
                <a:off x="4407108" y="5537030"/>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Oval 211"/>
              <p:cNvSpPr/>
              <p:nvPr/>
            </p:nvSpPr>
            <p:spPr>
              <a:xfrm>
                <a:off x="4570906" y="5181666"/>
                <a:ext cx="92900"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Oval 212"/>
              <p:cNvSpPr/>
              <p:nvPr/>
            </p:nvSpPr>
            <p:spPr>
              <a:xfrm>
                <a:off x="4152857" y="5334277"/>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a:off x="4255535" y="5155504"/>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4649137" y="5334277"/>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a:off x="4419333" y="5105360"/>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4240867" y="5537030"/>
                <a:ext cx="92900"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a:off x="4546458" y="5434563"/>
                <a:ext cx="90454"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a:off x="4319098" y="5347357"/>
                <a:ext cx="90456"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2" name="Group 35"/>
          <p:cNvGrpSpPr/>
          <p:nvPr/>
        </p:nvGrpSpPr>
        <p:grpSpPr>
          <a:xfrm>
            <a:off x="1981200" y="3937000"/>
            <a:ext cx="5105400" cy="1982232"/>
            <a:chOff x="1981200" y="4203700"/>
            <a:chExt cx="5105400" cy="1982232"/>
          </a:xfrm>
          <a:noFill/>
        </p:grpSpPr>
        <p:sp>
          <p:nvSpPr>
            <p:cNvPr id="23" name="Oval 22"/>
            <p:cNvSpPr/>
            <p:nvPr/>
          </p:nvSpPr>
          <p:spPr bwMode="auto">
            <a:xfrm>
              <a:off x="5257800" y="4203700"/>
              <a:ext cx="1828800" cy="1676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bwMode="auto">
            <a:xfrm>
              <a:off x="1981200" y="4737100"/>
              <a:ext cx="12192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bwMode="auto">
            <a:xfrm>
              <a:off x="3886200" y="5127487"/>
              <a:ext cx="746449" cy="7526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p:cNvSpPr txBox="1"/>
            <p:nvPr/>
          </p:nvSpPr>
          <p:spPr>
            <a:xfrm>
              <a:off x="6019800" y="5816600"/>
              <a:ext cx="914400" cy="369332"/>
            </a:xfrm>
            <a:prstGeom prst="rect">
              <a:avLst/>
            </a:prstGeom>
            <a:grpFill/>
          </p:spPr>
          <p:txBody>
            <a:bodyPr>
              <a:spAutoFit/>
            </a:bodyPr>
            <a:lstStyle/>
            <a:p>
              <a:pPr>
                <a:defRPr/>
              </a:pPr>
              <a:r>
                <a:rPr lang="en-US" dirty="0">
                  <a:ea typeface="+mn-ea"/>
                </a:rPr>
                <a:t>A = 6</a:t>
              </a:r>
            </a:p>
          </p:txBody>
        </p:sp>
        <p:sp>
          <p:nvSpPr>
            <p:cNvPr id="30" name="TextBox 29"/>
            <p:cNvSpPr txBox="1"/>
            <p:nvPr/>
          </p:nvSpPr>
          <p:spPr>
            <a:xfrm>
              <a:off x="4107024" y="5816600"/>
              <a:ext cx="998376" cy="369332"/>
            </a:xfrm>
            <a:prstGeom prst="rect">
              <a:avLst/>
            </a:prstGeom>
            <a:grpFill/>
          </p:spPr>
          <p:txBody>
            <a:bodyPr>
              <a:spAutoFit/>
            </a:bodyPr>
            <a:lstStyle/>
            <a:p>
              <a:pPr>
                <a:defRPr/>
              </a:pPr>
              <a:r>
                <a:rPr lang="en-US" dirty="0">
                  <a:ea typeface="+mn-ea"/>
                </a:rPr>
                <a:t>A = 3</a:t>
              </a:r>
            </a:p>
          </p:txBody>
        </p:sp>
        <p:sp>
          <p:nvSpPr>
            <p:cNvPr id="32" name="TextBox 31"/>
            <p:cNvSpPr txBox="1"/>
            <p:nvPr/>
          </p:nvSpPr>
          <p:spPr>
            <a:xfrm>
              <a:off x="2438400" y="5816600"/>
              <a:ext cx="762000" cy="369332"/>
            </a:xfrm>
            <a:prstGeom prst="rect">
              <a:avLst/>
            </a:prstGeom>
            <a:grpFill/>
          </p:spPr>
          <p:txBody>
            <a:bodyPr>
              <a:spAutoFit/>
            </a:bodyPr>
            <a:lstStyle/>
            <a:p>
              <a:pPr>
                <a:defRPr/>
              </a:pPr>
              <a:r>
                <a:rPr lang="en-US" dirty="0">
                  <a:ea typeface="+mn-ea"/>
                </a:rPr>
                <a:t>A = 4</a:t>
              </a:r>
            </a:p>
          </p:txBody>
        </p:sp>
      </p:grpSp>
      <p:sp>
        <p:nvSpPr>
          <p:cNvPr id="20490" name="Rectangle 2"/>
          <p:cNvSpPr>
            <a:spLocks noGrp="1" noChangeArrowheads="1"/>
          </p:cNvSpPr>
          <p:nvPr>
            <p:ph type="title"/>
          </p:nvPr>
        </p:nvSpPr>
        <p:spPr>
          <a:xfrm>
            <a:off x="0" y="603219"/>
            <a:ext cx="8913813" cy="914400"/>
          </a:xfrm>
        </p:spPr>
        <p:txBody>
          <a:bodyPr/>
          <a:lstStyle/>
          <a:p>
            <a:pPr eaLnBrk="1" hangingPunct="1"/>
            <a:r>
              <a:rPr lang="en-US" sz="4000" dirty="0">
                <a:latin typeface="Arial" charset="0"/>
              </a:rPr>
              <a:t>Re-sampling Statistics</a:t>
            </a:r>
          </a:p>
        </p:txBody>
      </p:sp>
      <p:sp>
        <p:nvSpPr>
          <p:cNvPr id="20491" name="Rectangle 3"/>
          <p:cNvSpPr>
            <a:spLocks noGrp="1" noChangeArrowheads="1"/>
          </p:cNvSpPr>
          <p:nvPr>
            <p:ph type="body" idx="1"/>
          </p:nvPr>
        </p:nvSpPr>
        <p:spPr>
          <a:xfrm>
            <a:off x="381000" y="2001240"/>
            <a:ext cx="6705600" cy="1409700"/>
          </a:xfrm>
        </p:spPr>
        <p:txBody>
          <a:bodyPr>
            <a:normAutofit fontScale="92500" lnSpcReduction="10000"/>
          </a:bodyPr>
          <a:lstStyle/>
          <a:p>
            <a:pPr eaLnBrk="1" hangingPunct="1">
              <a:lnSpc>
                <a:spcPct val="90000"/>
              </a:lnSpc>
            </a:pPr>
            <a:r>
              <a:rPr lang="en-US" sz="2400" dirty="0">
                <a:latin typeface="Arial" charset="0"/>
              </a:rPr>
              <a:t>Replacement</a:t>
            </a:r>
          </a:p>
          <a:p>
            <a:pPr eaLnBrk="1" hangingPunct="1">
              <a:lnSpc>
                <a:spcPct val="90000"/>
              </a:lnSpc>
            </a:pPr>
            <a:r>
              <a:rPr lang="en-US" sz="2400" dirty="0">
                <a:latin typeface="Arial" charset="0"/>
              </a:rPr>
              <a:t>Multiple Iterations</a:t>
            </a:r>
          </a:p>
          <a:p>
            <a:pPr eaLnBrk="1" hangingPunct="1">
              <a:lnSpc>
                <a:spcPct val="90000"/>
              </a:lnSpc>
            </a:pPr>
            <a:r>
              <a:rPr lang="en-US" sz="2400" dirty="0">
                <a:latin typeface="Arial" charset="0"/>
              </a:rPr>
              <a:t>P-value </a:t>
            </a:r>
            <a:r>
              <a:rPr lang="en-US" sz="2400" dirty="0">
                <a:latin typeface="Arial" charset="0"/>
                <a:sym typeface="Wingdings" charset="0"/>
              </a:rPr>
              <a:t> frequency of observed genotypes </a:t>
            </a:r>
            <a:endParaRPr lang="en-US" sz="2400" dirty="0">
              <a:latin typeface="Arial" charset="0"/>
            </a:endParaRPr>
          </a:p>
        </p:txBody>
      </p:sp>
      <p:sp>
        <p:nvSpPr>
          <p:cNvPr id="20492" name="TextBox 34"/>
          <p:cNvSpPr txBox="1">
            <a:spLocks noChangeArrowheads="1"/>
          </p:cNvSpPr>
          <p:nvPr/>
        </p:nvSpPr>
        <p:spPr bwMode="auto">
          <a:xfrm>
            <a:off x="3657600" y="6096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Population</a:t>
            </a:r>
          </a:p>
        </p:txBody>
      </p:sp>
      <p:sp>
        <p:nvSpPr>
          <p:cNvPr id="20493" name="TextBox 37"/>
          <p:cNvSpPr txBox="1">
            <a:spLocks noChangeArrowheads="1"/>
          </p:cNvSpPr>
          <p:nvPr/>
        </p:nvSpPr>
        <p:spPr bwMode="auto">
          <a:xfrm>
            <a:off x="3581400" y="34036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Sample Size</a:t>
            </a:r>
          </a:p>
        </p:txBody>
      </p:sp>
      <p:sp>
        <p:nvSpPr>
          <p:cNvPr id="34" name="Oval 33"/>
          <p:cNvSpPr/>
          <p:nvPr/>
        </p:nvSpPr>
        <p:spPr>
          <a:xfrm>
            <a:off x="4267200" y="50927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4419600" y="50165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495800" y="5168900"/>
            <a:ext cx="101600" cy="1047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267200" y="4940300"/>
            <a:ext cx="101600" cy="1047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089400" y="5372100"/>
            <a:ext cx="101600" cy="1047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4394200" y="5270500"/>
            <a:ext cx="101600" cy="1047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4165600" y="5181600"/>
            <a:ext cx="101600" cy="1047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5994400" y="41481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6019800" y="46815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6223000" y="40719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410200" y="45291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5638800" y="41989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6057900" y="4343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5829300" y="4114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5562600" y="4343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867400" y="44196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5727700" y="43561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2667000" y="5257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2768600" y="5384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2667000" y="5105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2286000" y="5334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2743200" y="4953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2895600" y="51816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2971800" y="48006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2514600" y="54102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2971800" y="5029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2438400" y="51816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2438400" y="4953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2286000" y="5105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2590800" y="4572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2133600" y="4876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2235200" y="4699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819400" y="46482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2400300" y="46482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2057400" y="5105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2298700" y="48895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6413500" y="50625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6400800" y="5410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6680200" y="50625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6172200" y="5257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6248400" y="49609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6858000" y="4876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6553200" y="4876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6019800" y="5486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6565900" y="52070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6096000" y="5029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rot="16002770">
            <a:off x="5717381" y="4914107"/>
            <a:ext cx="92075"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rot="16002770">
            <a:off x="5949950" y="49561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rot="16002770">
            <a:off x="5336381" y="4837907"/>
            <a:ext cx="92075"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rot="16002770">
            <a:off x="5794375" y="53371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rot="16002770">
            <a:off x="5565775" y="51847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rot="16002770">
            <a:off x="5565775" y="4651375"/>
            <a:ext cx="90488" cy="904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rot="16002770">
            <a:off x="5489575" y="4956175"/>
            <a:ext cx="90488" cy="904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rot="16002770">
            <a:off x="5946775" y="5260975"/>
            <a:ext cx="90488" cy="904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rot="16002770">
            <a:off x="5794375" y="4727575"/>
            <a:ext cx="90488" cy="904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rot="16002770">
            <a:off x="5764213" y="5021263"/>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a:off x="6527800" y="44529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a:xfrm>
            <a:off x="6908800" y="47577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6718300" y="43767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6172200" y="47577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6223000" y="430053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6819900" y="4495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a:xfrm>
            <a:off x="6477000" y="4114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a:off x="6413500" y="46990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a:xfrm>
            <a:off x="6629400" y="4648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a:xfrm>
            <a:off x="6248400" y="44958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60" name="TextBox 115"/>
          <p:cNvSpPr txBox="1">
            <a:spLocks noChangeArrowheads="1"/>
          </p:cNvSpPr>
          <p:nvPr/>
        </p:nvSpPr>
        <p:spPr bwMode="auto">
          <a:xfrm>
            <a:off x="2390775" y="41624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20</a:t>
            </a:r>
          </a:p>
        </p:txBody>
      </p:sp>
      <p:sp>
        <p:nvSpPr>
          <p:cNvPr id="20561" name="TextBox 116"/>
          <p:cNvSpPr txBox="1">
            <a:spLocks noChangeArrowheads="1"/>
          </p:cNvSpPr>
          <p:nvPr/>
        </p:nvSpPr>
        <p:spPr bwMode="auto">
          <a:xfrm>
            <a:off x="4048125" y="455295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0562" name="TextBox 117"/>
          <p:cNvSpPr txBox="1">
            <a:spLocks noChangeArrowheads="1"/>
          </p:cNvSpPr>
          <p:nvPr/>
        </p:nvSpPr>
        <p:spPr bwMode="auto">
          <a:xfrm>
            <a:off x="5943600" y="36290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40</a:t>
            </a:r>
          </a:p>
        </p:txBody>
      </p:sp>
      <p:sp>
        <p:nvSpPr>
          <p:cNvPr id="121" name="Oval 120"/>
          <p:cNvSpPr/>
          <p:nvPr/>
        </p:nvSpPr>
        <p:spPr>
          <a:xfrm>
            <a:off x="4254500" y="5384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p:cNvSpPr/>
          <p:nvPr/>
        </p:nvSpPr>
        <p:spPr>
          <a:xfrm>
            <a:off x="4000500" y="5181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p:nvPr/>
        </p:nvSpPr>
        <p:spPr>
          <a:xfrm>
            <a:off x="4038600" y="5029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p:nvPr/>
        </p:nvSpPr>
        <p:spPr>
          <a:xfrm>
            <a:off x="4495800" y="51816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4267200" y="49530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4089400" y="5384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p:nvPr/>
        </p:nvSpPr>
        <p:spPr>
          <a:xfrm>
            <a:off x="4394200" y="5283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4165600" y="51943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2079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1163 -0.01157 C 0.00816 -0.03518 0.00521 -0.05717 -0.01024 -0.08588 C -0.02587 -0.11435 -0.0533 -0.14838 -0.08056 -0.18217 " pathEditMode="relative" rAng="3312393" ptsTypes="aaA">
                                      <p:cBhvr>
                                        <p:cTn id="8" dur="1000" fill="hold"/>
                                        <p:tgtEl>
                                          <p:spTgt spid="10"/>
                                        </p:tgtEl>
                                        <p:attrNameLst>
                                          <p:attrName>ppt_x</p:attrName>
                                          <p:attrName>ppt_y</p:attrName>
                                        </p:attrNameLst>
                                      </p:cBhvr>
                                      <p:rCtr x="-4028" y="-9074"/>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0.00469 0.01736 C -0.01788 0.0132 -0.04045 0.00811 -0.06771 0.02408 C -0.09479 0.03959 -0.12691 0.07801 -0.15816 0.11505 " pathEditMode="relative" rAng="-1419452" ptsTypes="aaA">
                                      <p:cBhvr>
                                        <p:cTn id="14" dur="1000" fill="hold"/>
                                        <p:tgtEl>
                                          <p:spTgt spid="8"/>
                                        </p:tgtEl>
                                        <p:attrNameLst>
                                          <p:attrName>ppt_x</p:attrName>
                                          <p:attrName>ppt_y</p:attrName>
                                        </p:attrNameLst>
                                      </p:cBhvr>
                                      <p:rCtr x="-8646" y="338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01424 -0.00787 C -0.01076 0.01806 -0.00747 0.04236 -0.01562 0.06898 C -0.025 0.09445 -0.04601 0.12037 -0.0691 0.14306 " pathEditMode="relative" rAng="-25626321" ptsTypes="aaA">
                                      <p:cBhvr>
                                        <p:cTn id="20" dur="1000" fill="hold"/>
                                        <p:tgtEl>
                                          <p:spTgt spid="6"/>
                                        </p:tgtEl>
                                        <p:attrNameLst>
                                          <p:attrName>ppt_x</p:attrName>
                                          <p:attrName>ppt_y</p:attrName>
                                        </p:attrNameLst>
                                      </p:cBhvr>
                                      <p:rCtr x="-1771" y="8102"/>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 -0.00277 C -0.0191 -0.02777 -0.03802 -0.05208 -0.06649 -0.04977 C -0.09497 -0.04791 -0.13299 -0.01875 -0.17083 0.01111 " pathEditMode="relative" rAng="0" ptsTypes="aaA">
                                      <p:cBhvr>
                                        <p:cTn id="26" dur="1000" fill="hold"/>
                                        <p:tgtEl>
                                          <p:spTgt spid="4"/>
                                        </p:tgtEl>
                                        <p:attrNameLst>
                                          <p:attrName>ppt_x</p:attrName>
                                          <p:attrName>ppt_y</p:attrName>
                                        </p:attrNameLst>
                                      </p:cBhvr>
                                      <p:rCtr x="-8542" y="-178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0781 -0.01227 C -0.00035 -0.04745 -0.00833 -0.08078 -0.03368 -0.09629 C -0.05972 -0.1118 -0.10347 -0.10787 -0.14687 -0.10347 " pathEditMode="relative" rAng="1467220" ptsTypes="aaA">
                                      <p:cBhvr>
                                        <p:cTn id="32" dur="1000" fill="hold"/>
                                        <p:tgtEl>
                                          <p:spTgt spid="2"/>
                                        </p:tgtEl>
                                        <p:attrNameLst>
                                          <p:attrName>ppt_x</p:attrName>
                                          <p:attrName>ppt_y</p:attrName>
                                        </p:attrNameLst>
                                      </p:cBhvr>
                                      <p:rCtr x="-6910" y="-7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1295400" y="2667000"/>
            <a:ext cx="6553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4" name="Straight Connector 143"/>
          <p:cNvCxnSpPr/>
          <p:nvPr/>
        </p:nvCxnSpPr>
        <p:spPr>
          <a:xfrm>
            <a:off x="1814513" y="5862638"/>
            <a:ext cx="53340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532" name="Group 151"/>
          <p:cNvGrpSpPr>
            <a:grpSpLocks/>
          </p:cNvGrpSpPr>
          <p:nvPr/>
        </p:nvGrpSpPr>
        <p:grpSpPr bwMode="auto">
          <a:xfrm>
            <a:off x="2105025" y="3838575"/>
            <a:ext cx="4667250" cy="1762125"/>
            <a:chOff x="2105025" y="3838575"/>
            <a:chExt cx="4667250" cy="1762128"/>
          </a:xfrm>
        </p:grpSpPr>
        <p:sp>
          <p:nvSpPr>
            <p:cNvPr id="150" name="Freeform 149"/>
            <p:cNvSpPr/>
            <p:nvPr/>
          </p:nvSpPr>
          <p:spPr>
            <a:xfrm>
              <a:off x="2105025" y="3838575"/>
              <a:ext cx="2352675" cy="1762128"/>
            </a:xfrm>
            <a:custGeom>
              <a:avLst/>
              <a:gdLst>
                <a:gd name="connsiteX0" fmla="*/ 0 w 2352675"/>
                <a:gd name="connsiteY0" fmla="*/ 1762125 h 1762125"/>
                <a:gd name="connsiteX1" fmla="*/ 981075 w 2352675"/>
                <a:gd name="connsiteY1" fmla="*/ 1381125 h 1762125"/>
                <a:gd name="connsiteX2" fmla="*/ 1609725 w 2352675"/>
                <a:gd name="connsiteY2" fmla="*/ 447675 h 1762125"/>
                <a:gd name="connsiteX3" fmla="*/ 2076450 w 2352675"/>
                <a:gd name="connsiteY3" fmla="*/ 76200 h 1762125"/>
                <a:gd name="connsiteX4" fmla="*/ 2352675 w 235267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1762125">
                  <a:moveTo>
                    <a:pt x="0" y="1762125"/>
                  </a:moveTo>
                  <a:cubicBezTo>
                    <a:pt x="356394" y="1681162"/>
                    <a:pt x="712788" y="1600200"/>
                    <a:pt x="981075" y="1381125"/>
                  </a:cubicBezTo>
                  <a:cubicBezTo>
                    <a:pt x="1249362" y="1162050"/>
                    <a:pt x="1427163" y="665162"/>
                    <a:pt x="1609725" y="447675"/>
                  </a:cubicBezTo>
                  <a:cubicBezTo>
                    <a:pt x="1792287" y="230188"/>
                    <a:pt x="1952625" y="150812"/>
                    <a:pt x="2076450" y="76200"/>
                  </a:cubicBezTo>
                  <a:cubicBezTo>
                    <a:pt x="2200275" y="1588"/>
                    <a:pt x="2276475" y="794"/>
                    <a:pt x="23526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1" name="Freeform 150"/>
            <p:cNvSpPr/>
            <p:nvPr/>
          </p:nvSpPr>
          <p:spPr>
            <a:xfrm flipH="1">
              <a:off x="4419600" y="3838575"/>
              <a:ext cx="2352675" cy="1762128"/>
            </a:xfrm>
            <a:custGeom>
              <a:avLst/>
              <a:gdLst>
                <a:gd name="connsiteX0" fmla="*/ 0 w 2352675"/>
                <a:gd name="connsiteY0" fmla="*/ 1762125 h 1762125"/>
                <a:gd name="connsiteX1" fmla="*/ 981075 w 2352675"/>
                <a:gd name="connsiteY1" fmla="*/ 1381125 h 1762125"/>
                <a:gd name="connsiteX2" fmla="*/ 1609725 w 2352675"/>
                <a:gd name="connsiteY2" fmla="*/ 447675 h 1762125"/>
                <a:gd name="connsiteX3" fmla="*/ 2076450 w 2352675"/>
                <a:gd name="connsiteY3" fmla="*/ 76200 h 1762125"/>
                <a:gd name="connsiteX4" fmla="*/ 2352675 w 235267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1762125">
                  <a:moveTo>
                    <a:pt x="0" y="1762125"/>
                  </a:moveTo>
                  <a:cubicBezTo>
                    <a:pt x="356394" y="1681162"/>
                    <a:pt x="712788" y="1600200"/>
                    <a:pt x="981075" y="1381125"/>
                  </a:cubicBezTo>
                  <a:cubicBezTo>
                    <a:pt x="1249362" y="1162050"/>
                    <a:pt x="1427163" y="665162"/>
                    <a:pt x="1609725" y="447675"/>
                  </a:cubicBezTo>
                  <a:cubicBezTo>
                    <a:pt x="1792287" y="230188"/>
                    <a:pt x="1952625" y="150812"/>
                    <a:pt x="2076450" y="76200"/>
                  </a:cubicBezTo>
                  <a:cubicBezTo>
                    <a:pt x="2200275" y="1588"/>
                    <a:pt x="2276475" y="794"/>
                    <a:pt x="23526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2533" name="TextBox 161"/>
          <p:cNvSpPr txBox="1">
            <a:spLocks noChangeArrowheads="1"/>
          </p:cNvSpPr>
          <p:nvPr/>
        </p:nvSpPr>
        <p:spPr bwMode="auto">
          <a:xfrm rot="-5400000">
            <a:off x="983457" y="4272756"/>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Frequency</a:t>
            </a:r>
          </a:p>
        </p:txBody>
      </p:sp>
      <p:sp>
        <p:nvSpPr>
          <p:cNvPr id="22534" name="TextBox 162"/>
          <p:cNvSpPr txBox="1">
            <a:spLocks noChangeArrowheads="1"/>
          </p:cNvSpPr>
          <p:nvPr/>
        </p:nvSpPr>
        <p:spPr bwMode="auto">
          <a:xfrm>
            <a:off x="3733800" y="5867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No. of Alleles</a:t>
            </a:r>
          </a:p>
        </p:txBody>
      </p:sp>
      <p:sp>
        <p:nvSpPr>
          <p:cNvPr id="22535" name="Rectangle 2"/>
          <p:cNvSpPr>
            <a:spLocks noGrp="1" noChangeArrowheads="1"/>
          </p:cNvSpPr>
          <p:nvPr>
            <p:ph type="title"/>
          </p:nvPr>
        </p:nvSpPr>
        <p:spPr/>
        <p:txBody>
          <a:bodyPr/>
          <a:lstStyle/>
          <a:p>
            <a:pPr eaLnBrk="1" hangingPunct="1"/>
            <a:r>
              <a:rPr lang="en-US" sz="4000">
                <a:latin typeface="Arial" charset="0"/>
              </a:rPr>
              <a:t>Re-sampling Statistics</a:t>
            </a:r>
          </a:p>
        </p:txBody>
      </p:sp>
      <p:sp>
        <p:nvSpPr>
          <p:cNvPr id="22536" name="Rectangle 3"/>
          <p:cNvSpPr>
            <a:spLocks noGrp="1" noChangeArrowheads="1"/>
          </p:cNvSpPr>
          <p:nvPr>
            <p:ph type="body" idx="1"/>
          </p:nvPr>
        </p:nvSpPr>
        <p:spPr>
          <a:xfrm>
            <a:off x="381000" y="1485900"/>
            <a:ext cx="5181600" cy="1104900"/>
          </a:xfrm>
        </p:spPr>
        <p:txBody>
          <a:bodyPr/>
          <a:lstStyle/>
          <a:p>
            <a:pPr eaLnBrk="1" hangingPunct="1">
              <a:lnSpc>
                <a:spcPct val="90000"/>
              </a:lnSpc>
            </a:pPr>
            <a:r>
              <a:rPr lang="en-US" sz="2400">
                <a:latin typeface="Arial" charset="0"/>
              </a:rPr>
              <a:t>Probability Distribution</a:t>
            </a:r>
          </a:p>
          <a:p>
            <a:pPr eaLnBrk="1" hangingPunct="1">
              <a:lnSpc>
                <a:spcPct val="90000"/>
              </a:lnSpc>
            </a:pPr>
            <a:r>
              <a:rPr lang="en-US" sz="2400">
                <a:latin typeface="Arial" charset="0"/>
              </a:rPr>
              <a:t>95% confidence interval - 1-tailed </a:t>
            </a:r>
          </a:p>
        </p:txBody>
      </p:sp>
      <p:cxnSp>
        <p:nvCxnSpPr>
          <p:cNvPr id="142" name="Straight Connector 141"/>
          <p:cNvCxnSpPr/>
          <p:nvPr/>
        </p:nvCxnSpPr>
        <p:spPr>
          <a:xfrm rot="5400000">
            <a:off x="342901" y="4381500"/>
            <a:ext cx="2971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50"/>
          <p:cNvGrpSpPr>
            <a:grpSpLocks/>
          </p:cNvGrpSpPr>
          <p:nvPr/>
        </p:nvGrpSpPr>
        <p:grpSpPr bwMode="auto">
          <a:xfrm>
            <a:off x="2667000" y="4781550"/>
            <a:ext cx="609600" cy="1009650"/>
            <a:chOff x="2667000" y="4781550"/>
            <a:chExt cx="609600" cy="1009650"/>
          </a:xfrm>
        </p:grpSpPr>
        <p:sp>
          <p:nvSpPr>
            <p:cNvPr id="153" name="Right Arrow 152"/>
            <p:cNvSpPr/>
            <p:nvPr/>
          </p:nvSpPr>
          <p:spPr>
            <a:xfrm rot="5400000">
              <a:off x="2552700" y="5372100"/>
              <a:ext cx="685800" cy="152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67" name="TextBox 159"/>
            <p:cNvSpPr txBox="1">
              <a:spLocks noChangeArrowheads="1"/>
            </p:cNvSpPr>
            <p:nvPr/>
          </p:nvSpPr>
          <p:spPr bwMode="auto">
            <a:xfrm>
              <a:off x="2667000" y="478155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5%</a:t>
              </a:r>
            </a:p>
          </p:txBody>
        </p:sp>
      </p:grpSp>
      <p:sp>
        <p:nvSpPr>
          <p:cNvPr id="25" name="Freeform 24"/>
          <p:cNvSpPr/>
          <p:nvPr/>
        </p:nvSpPr>
        <p:spPr>
          <a:xfrm>
            <a:off x="3084513" y="3949700"/>
            <a:ext cx="3490912" cy="1817688"/>
          </a:xfrm>
          <a:custGeom>
            <a:avLst/>
            <a:gdLst>
              <a:gd name="connsiteX0" fmla="*/ 1392413 w 3491347"/>
              <a:gd name="connsiteY0" fmla="*/ 2492 h 1817747"/>
              <a:gd name="connsiteX1" fmla="*/ 1173338 w 3491347"/>
              <a:gd name="connsiteY1" fmla="*/ 12017 h 1817747"/>
              <a:gd name="connsiteX2" fmla="*/ 1163813 w 3491347"/>
              <a:gd name="connsiteY2" fmla="*/ 40592 h 1817747"/>
              <a:gd name="connsiteX3" fmla="*/ 1106663 w 3491347"/>
              <a:gd name="connsiteY3" fmla="*/ 59642 h 1817747"/>
              <a:gd name="connsiteX4" fmla="*/ 1078088 w 3491347"/>
              <a:gd name="connsiteY4" fmla="*/ 69167 h 1817747"/>
              <a:gd name="connsiteX5" fmla="*/ 1059038 w 3491347"/>
              <a:gd name="connsiteY5" fmla="*/ 97742 h 1817747"/>
              <a:gd name="connsiteX6" fmla="*/ 973313 w 3491347"/>
              <a:gd name="connsiteY6" fmla="*/ 145367 h 1817747"/>
              <a:gd name="connsiteX7" fmla="*/ 954263 w 3491347"/>
              <a:gd name="connsiteY7" fmla="*/ 173942 h 1817747"/>
              <a:gd name="connsiteX8" fmla="*/ 944738 w 3491347"/>
              <a:gd name="connsiteY8" fmla="*/ 202517 h 1817747"/>
              <a:gd name="connsiteX9" fmla="*/ 916163 w 3491347"/>
              <a:gd name="connsiteY9" fmla="*/ 221567 h 1817747"/>
              <a:gd name="connsiteX10" fmla="*/ 906638 w 3491347"/>
              <a:gd name="connsiteY10" fmla="*/ 250142 h 1817747"/>
              <a:gd name="connsiteX11" fmla="*/ 811388 w 3491347"/>
              <a:gd name="connsiteY11" fmla="*/ 297767 h 1817747"/>
              <a:gd name="connsiteX12" fmla="*/ 782813 w 3491347"/>
              <a:gd name="connsiteY12" fmla="*/ 307292 h 1817747"/>
              <a:gd name="connsiteX13" fmla="*/ 773288 w 3491347"/>
              <a:gd name="connsiteY13" fmla="*/ 335867 h 1817747"/>
              <a:gd name="connsiteX14" fmla="*/ 716138 w 3491347"/>
              <a:gd name="connsiteY14" fmla="*/ 421592 h 1817747"/>
              <a:gd name="connsiteX15" fmla="*/ 697088 w 3491347"/>
              <a:gd name="connsiteY15" fmla="*/ 450167 h 1817747"/>
              <a:gd name="connsiteX16" fmla="*/ 658988 w 3491347"/>
              <a:gd name="connsiteY16" fmla="*/ 564467 h 1817747"/>
              <a:gd name="connsiteX17" fmla="*/ 630413 w 3491347"/>
              <a:gd name="connsiteY17" fmla="*/ 621617 h 1817747"/>
              <a:gd name="connsiteX18" fmla="*/ 601838 w 3491347"/>
              <a:gd name="connsiteY18" fmla="*/ 640667 h 1817747"/>
              <a:gd name="connsiteX19" fmla="*/ 582788 w 3491347"/>
              <a:gd name="connsiteY19" fmla="*/ 697817 h 1817747"/>
              <a:gd name="connsiteX20" fmla="*/ 554213 w 3491347"/>
              <a:gd name="connsiteY20" fmla="*/ 793067 h 1817747"/>
              <a:gd name="connsiteX21" fmla="*/ 544688 w 3491347"/>
              <a:gd name="connsiteY21" fmla="*/ 821642 h 1817747"/>
              <a:gd name="connsiteX22" fmla="*/ 516113 w 3491347"/>
              <a:gd name="connsiteY22" fmla="*/ 831167 h 1817747"/>
              <a:gd name="connsiteX23" fmla="*/ 497063 w 3491347"/>
              <a:gd name="connsiteY23" fmla="*/ 859742 h 1817747"/>
              <a:gd name="connsiteX24" fmla="*/ 468488 w 3491347"/>
              <a:gd name="connsiteY24" fmla="*/ 878792 h 1817747"/>
              <a:gd name="connsiteX25" fmla="*/ 458963 w 3491347"/>
              <a:gd name="connsiteY25" fmla="*/ 907367 h 1817747"/>
              <a:gd name="connsiteX26" fmla="*/ 430388 w 3491347"/>
              <a:gd name="connsiteY26" fmla="*/ 935942 h 1817747"/>
              <a:gd name="connsiteX27" fmla="*/ 401813 w 3491347"/>
              <a:gd name="connsiteY27" fmla="*/ 993092 h 1817747"/>
              <a:gd name="connsiteX28" fmla="*/ 373238 w 3491347"/>
              <a:gd name="connsiteY28" fmla="*/ 1021667 h 1817747"/>
              <a:gd name="connsiteX29" fmla="*/ 363713 w 3491347"/>
              <a:gd name="connsiteY29" fmla="*/ 1050242 h 1817747"/>
              <a:gd name="connsiteX30" fmla="*/ 306563 w 3491347"/>
              <a:gd name="connsiteY30" fmla="*/ 1097867 h 1817747"/>
              <a:gd name="connsiteX31" fmla="*/ 287513 w 3491347"/>
              <a:gd name="connsiteY31" fmla="*/ 1126442 h 1817747"/>
              <a:gd name="connsiteX32" fmla="*/ 258938 w 3491347"/>
              <a:gd name="connsiteY32" fmla="*/ 1135967 h 1817747"/>
              <a:gd name="connsiteX33" fmla="*/ 220838 w 3491347"/>
              <a:gd name="connsiteY33" fmla="*/ 1193117 h 1817747"/>
              <a:gd name="connsiteX34" fmla="*/ 201788 w 3491347"/>
              <a:gd name="connsiteY34" fmla="*/ 1221692 h 1817747"/>
              <a:gd name="connsiteX35" fmla="*/ 192263 w 3491347"/>
              <a:gd name="connsiteY35" fmla="*/ 1250267 h 1817747"/>
              <a:gd name="connsiteX36" fmla="*/ 163688 w 3491347"/>
              <a:gd name="connsiteY36" fmla="*/ 1269317 h 1817747"/>
              <a:gd name="connsiteX37" fmla="*/ 144638 w 3491347"/>
              <a:gd name="connsiteY37" fmla="*/ 1297892 h 1817747"/>
              <a:gd name="connsiteX38" fmla="*/ 68438 w 3491347"/>
              <a:gd name="connsiteY38" fmla="*/ 1326467 h 1817747"/>
              <a:gd name="connsiteX39" fmla="*/ 39863 w 3491347"/>
              <a:gd name="connsiteY39" fmla="*/ 1345517 h 1817747"/>
              <a:gd name="connsiteX40" fmla="*/ 11288 w 3491347"/>
              <a:gd name="connsiteY40" fmla="*/ 1421717 h 1817747"/>
              <a:gd name="connsiteX41" fmla="*/ 1763 w 3491347"/>
              <a:gd name="connsiteY41" fmla="*/ 1450292 h 1817747"/>
              <a:gd name="connsiteX42" fmla="*/ 11288 w 3491347"/>
              <a:gd name="connsiteY42" fmla="*/ 1697942 h 1817747"/>
              <a:gd name="connsiteX43" fmla="*/ 39863 w 3491347"/>
              <a:gd name="connsiteY43" fmla="*/ 1726517 h 1817747"/>
              <a:gd name="connsiteX44" fmla="*/ 106538 w 3491347"/>
              <a:gd name="connsiteY44" fmla="*/ 1745567 h 1817747"/>
              <a:gd name="connsiteX45" fmla="*/ 1382888 w 3491347"/>
              <a:gd name="connsiteY45" fmla="*/ 1755092 h 1817747"/>
              <a:gd name="connsiteX46" fmla="*/ 1925813 w 3491347"/>
              <a:gd name="connsiteY46" fmla="*/ 1764617 h 1817747"/>
              <a:gd name="connsiteX47" fmla="*/ 1982963 w 3491347"/>
              <a:gd name="connsiteY47" fmla="*/ 1774142 h 1817747"/>
              <a:gd name="connsiteX48" fmla="*/ 3087863 w 3491347"/>
              <a:gd name="connsiteY48" fmla="*/ 1783667 h 1817747"/>
              <a:gd name="connsiteX49" fmla="*/ 3478388 w 3491347"/>
              <a:gd name="connsiteY49" fmla="*/ 1783667 h 1817747"/>
              <a:gd name="connsiteX50" fmla="*/ 3468863 w 3491347"/>
              <a:gd name="connsiteY50" fmla="*/ 1745567 h 1817747"/>
              <a:gd name="connsiteX51" fmla="*/ 3430763 w 3491347"/>
              <a:gd name="connsiteY51" fmla="*/ 1726517 h 1817747"/>
              <a:gd name="connsiteX52" fmla="*/ 3373613 w 3491347"/>
              <a:gd name="connsiteY52" fmla="*/ 1688417 h 1817747"/>
              <a:gd name="connsiteX53" fmla="*/ 3278363 w 3491347"/>
              <a:gd name="connsiteY53" fmla="*/ 1669367 h 1817747"/>
              <a:gd name="connsiteX54" fmla="*/ 3230738 w 3491347"/>
              <a:gd name="connsiteY54" fmla="*/ 1659842 h 1817747"/>
              <a:gd name="connsiteX55" fmla="*/ 3164063 w 3491347"/>
              <a:gd name="connsiteY55" fmla="*/ 1650317 h 1817747"/>
              <a:gd name="connsiteX56" fmla="*/ 3087863 w 3491347"/>
              <a:gd name="connsiteY56" fmla="*/ 1631267 h 1817747"/>
              <a:gd name="connsiteX57" fmla="*/ 3040238 w 3491347"/>
              <a:gd name="connsiteY57" fmla="*/ 1621742 h 1817747"/>
              <a:gd name="connsiteX58" fmla="*/ 2983088 w 3491347"/>
              <a:gd name="connsiteY58" fmla="*/ 1602692 h 1817747"/>
              <a:gd name="connsiteX59" fmla="*/ 2925938 w 3491347"/>
              <a:gd name="connsiteY59" fmla="*/ 1583642 h 1817747"/>
              <a:gd name="connsiteX60" fmla="*/ 2897363 w 3491347"/>
              <a:gd name="connsiteY60" fmla="*/ 1574117 h 1817747"/>
              <a:gd name="connsiteX61" fmla="*/ 2859263 w 3491347"/>
              <a:gd name="connsiteY61" fmla="*/ 1564592 h 1817747"/>
              <a:gd name="connsiteX62" fmla="*/ 2830688 w 3491347"/>
              <a:gd name="connsiteY62" fmla="*/ 1545542 h 1817747"/>
              <a:gd name="connsiteX63" fmla="*/ 2744963 w 3491347"/>
              <a:gd name="connsiteY63" fmla="*/ 1497917 h 1817747"/>
              <a:gd name="connsiteX64" fmla="*/ 2687813 w 3491347"/>
              <a:gd name="connsiteY64" fmla="*/ 1440767 h 1817747"/>
              <a:gd name="connsiteX65" fmla="*/ 2659238 w 3491347"/>
              <a:gd name="connsiteY65" fmla="*/ 1412192 h 1817747"/>
              <a:gd name="connsiteX66" fmla="*/ 2630663 w 3491347"/>
              <a:gd name="connsiteY66" fmla="*/ 1393142 h 1817747"/>
              <a:gd name="connsiteX67" fmla="*/ 2583038 w 3491347"/>
              <a:gd name="connsiteY67" fmla="*/ 1335992 h 1817747"/>
              <a:gd name="connsiteX68" fmla="*/ 2535413 w 3491347"/>
              <a:gd name="connsiteY68" fmla="*/ 1307417 h 1817747"/>
              <a:gd name="connsiteX69" fmla="*/ 2478263 w 3491347"/>
              <a:gd name="connsiteY69" fmla="*/ 1250267 h 1817747"/>
              <a:gd name="connsiteX70" fmla="*/ 2449688 w 3491347"/>
              <a:gd name="connsiteY70" fmla="*/ 1231217 h 1817747"/>
              <a:gd name="connsiteX71" fmla="*/ 2411588 w 3491347"/>
              <a:gd name="connsiteY71" fmla="*/ 1183592 h 1817747"/>
              <a:gd name="connsiteX72" fmla="*/ 2373488 w 3491347"/>
              <a:gd name="connsiteY72" fmla="*/ 1164542 h 1817747"/>
              <a:gd name="connsiteX73" fmla="*/ 2344913 w 3491347"/>
              <a:gd name="connsiteY73" fmla="*/ 1145492 h 1817747"/>
              <a:gd name="connsiteX74" fmla="*/ 2297288 w 3491347"/>
              <a:gd name="connsiteY74" fmla="*/ 1088342 h 1817747"/>
              <a:gd name="connsiteX75" fmla="*/ 2249663 w 3491347"/>
              <a:gd name="connsiteY75" fmla="*/ 1031192 h 1817747"/>
              <a:gd name="connsiteX76" fmla="*/ 2202038 w 3491347"/>
              <a:gd name="connsiteY76" fmla="*/ 945467 h 1817747"/>
              <a:gd name="connsiteX77" fmla="*/ 2182988 w 3491347"/>
              <a:gd name="connsiteY77" fmla="*/ 916892 h 1817747"/>
              <a:gd name="connsiteX78" fmla="*/ 2173463 w 3491347"/>
              <a:gd name="connsiteY78" fmla="*/ 869267 h 1817747"/>
              <a:gd name="connsiteX79" fmla="*/ 2154413 w 3491347"/>
              <a:gd name="connsiteY79" fmla="*/ 840692 h 1817747"/>
              <a:gd name="connsiteX80" fmla="*/ 2135363 w 3491347"/>
              <a:gd name="connsiteY80" fmla="*/ 802592 h 1817747"/>
              <a:gd name="connsiteX81" fmla="*/ 2106788 w 3491347"/>
              <a:gd name="connsiteY81" fmla="*/ 745442 h 1817747"/>
              <a:gd name="connsiteX82" fmla="*/ 2078213 w 3491347"/>
              <a:gd name="connsiteY82" fmla="*/ 678767 h 1817747"/>
              <a:gd name="connsiteX83" fmla="*/ 2040113 w 3491347"/>
              <a:gd name="connsiteY83" fmla="*/ 612092 h 1817747"/>
              <a:gd name="connsiteX84" fmla="*/ 2002013 w 3491347"/>
              <a:gd name="connsiteY84" fmla="*/ 516842 h 1817747"/>
              <a:gd name="connsiteX85" fmla="*/ 1963913 w 3491347"/>
              <a:gd name="connsiteY85" fmla="*/ 459692 h 1817747"/>
              <a:gd name="connsiteX86" fmla="*/ 1944863 w 3491347"/>
              <a:gd name="connsiteY86" fmla="*/ 431117 h 1817747"/>
              <a:gd name="connsiteX87" fmla="*/ 1925813 w 3491347"/>
              <a:gd name="connsiteY87" fmla="*/ 402542 h 1817747"/>
              <a:gd name="connsiteX88" fmla="*/ 1887713 w 3491347"/>
              <a:gd name="connsiteY88" fmla="*/ 373967 h 1817747"/>
              <a:gd name="connsiteX89" fmla="*/ 1859138 w 3491347"/>
              <a:gd name="connsiteY89" fmla="*/ 354917 h 1817747"/>
              <a:gd name="connsiteX90" fmla="*/ 1830563 w 3491347"/>
              <a:gd name="connsiteY90" fmla="*/ 326342 h 1817747"/>
              <a:gd name="connsiteX91" fmla="*/ 1773413 w 3491347"/>
              <a:gd name="connsiteY91" fmla="*/ 307292 h 1817747"/>
              <a:gd name="connsiteX92" fmla="*/ 1697213 w 3491347"/>
              <a:gd name="connsiteY92" fmla="*/ 250142 h 1817747"/>
              <a:gd name="connsiteX93" fmla="*/ 1640063 w 3491347"/>
              <a:gd name="connsiteY93" fmla="*/ 202517 h 1817747"/>
              <a:gd name="connsiteX94" fmla="*/ 1601963 w 3491347"/>
              <a:gd name="connsiteY94" fmla="*/ 145367 h 1817747"/>
              <a:gd name="connsiteX95" fmla="*/ 1554338 w 3491347"/>
              <a:gd name="connsiteY95" fmla="*/ 78692 h 1817747"/>
              <a:gd name="connsiteX96" fmla="*/ 1525763 w 3491347"/>
              <a:gd name="connsiteY96" fmla="*/ 50117 h 1817747"/>
              <a:gd name="connsiteX97" fmla="*/ 1497188 w 3491347"/>
              <a:gd name="connsiteY97" fmla="*/ 40592 h 1817747"/>
              <a:gd name="connsiteX98" fmla="*/ 1440038 w 3491347"/>
              <a:gd name="connsiteY98" fmla="*/ 12017 h 1817747"/>
              <a:gd name="connsiteX99" fmla="*/ 1392413 w 3491347"/>
              <a:gd name="connsiteY99" fmla="*/ 2492 h 181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91347" h="1817747">
                <a:moveTo>
                  <a:pt x="1392413" y="2492"/>
                </a:moveTo>
                <a:cubicBezTo>
                  <a:pt x="1347963" y="2492"/>
                  <a:pt x="1245437" y="0"/>
                  <a:pt x="1173338" y="12017"/>
                </a:cubicBezTo>
                <a:cubicBezTo>
                  <a:pt x="1163434" y="13668"/>
                  <a:pt x="1171983" y="34756"/>
                  <a:pt x="1163813" y="40592"/>
                </a:cubicBezTo>
                <a:cubicBezTo>
                  <a:pt x="1147473" y="52264"/>
                  <a:pt x="1125713" y="53292"/>
                  <a:pt x="1106663" y="59642"/>
                </a:cubicBezTo>
                <a:lnTo>
                  <a:pt x="1078088" y="69167"/>
                </a:lnTo>
                <a:cubicBezTo>
                  <a:pt x="1071738" y="78692"/>
                  <a:pt x="1067653" y="90204"/>
                  <a:pt x="1059038" y="97742"/>
                </a:cubicBezTo>
                <a:cubicBezTo>
                  <a:pt x="1018728" y="133013"/>
                  <a:pt x="1012560" y="132285"/>
                  <a:pt x="973313" y="145367"/>
                </a:cubicBezTo>
                <a:cubicBezTo>
                  <a:pt x="966963" y="154892"/>
                  <a:pt x="959383" y="163703"/>
                  <a:pt x="954263" y="173942"/>
                </a:cubicBezTo>
                <a:cubicBezTo>
                  <a:pt x="949773" y="182922"/>
                  <a:pt x="951010" y="194677"/>
                  <a:pt x="944738" y="202517"/>
                </a:cubicBezTo>
                <a:cubicBezTo>
                  <a:pt x="937587" y="211456"/>
                  <a:pt x="925688" y="215217"/>
                  <a:pt x="916163" y="221567"/>
                </a:cubicBezTo>
                <a:cubicBezTo>
                  <a:pt x="912988" y="231092"/>
                  <a:pt x="913738" y="243042"/>
                  <a:pt x="906638" y="250142"/>
                </a:cubicBezTo>
                <a:cubicBezTo>
                  <a:pt x="865075" y="291705"/>
                  <a:pt x="856560" y="284861"/>
                  <a:pt x="811388" y="297767"/>
                </a:cubicBezTo>
                <a:cubicBezTo>
                  <a:pt x="801734" y="300525"/>
                  <a:pt x="792338" y="304117"/>
                  <a:pt x="782813" y="307292"/>
                </a:cubicBezTo>
                <a:cubicBezTo>
                  <a:pt x="779638" y="316817"/>
                  <a:pt x="778164" y="327090"/>
                  <a:pt x="773288" y="335867"/>
                </a:cubicBezTo>
                <a:lnTo>
                  <a:pt x="716138" y="421592"/>
                </a:lnTo>
                <a:cubicBezTo>
                  <a:pt x="709788" y="431117"/>
                  <a:pt x="700708" y="439307"/>
                  <a:pt x="697088" y="450167"/>
                </a:cubicBezTo>
                <a:lnTo>
                  <a:pt x="658988" y="564467"/>
                </a:lnTo>
                <a:cubicBezTo>
                  <a:pt x="651241" y="587708"/>
                  <a:pt x="648877" y="603153"/>
                  <a:pt x="630413" y="621617"/>
                </a:cubicBezTo>
                <a:cubicBezTo>
                  <a:pt x="622318" y="629712"/>
                  <a:pt x="611363" y="634317"/>
                  <a:pt x="601838" y="640667"/>
                </a:cubicBezTo>
                <a:cubicBezTo>
                  <a:pt x="595488" y="659717"/>
                  <a:pt x="587658" y="678336"/>
                  <a:pt x="582788" y="697817"/>
                </a:cubicBezTo>
                <a:cubicBezTo>
                  <a:pt x="568393" y="755398"/>
                  <a:pt x="577403" y="723498"/>
                  <a:pt x="554213" y="793067"/>
                </a:cubicBezTo>
                <a:cubicBezTo>
                  <a:pt x="551038" y="802592"/>
                  <a:pt x="554213" y="818467"/>
                  <a:pt x="544688" y="821642"/>
                </a:cubicBezTo>
                <a:lnTo>
                  <a:pt x="516113" y="831167"/>
                </a:lnTo>
                <a:cubicBezTo>
                  <a:pt x="509763" y="840692"/>
                  <a:pt x="505158" y="851647"/>
                  <a:pt x="497063" y="859742"/>
                </a:cubicBezTo>
                <a:cubicBezTo>
                  <a:pt x="488968" y="867837"/>
                  <a:pt x="475639" y="869853"/>
                  <a:pt x="468488" y="878792"/>
                </a:cubicBezTo>
                <a:cubicBezTo>
                  <a:pt x="462216" y="886632"/>
                  <a:pt x="464532" y="899013"/>
                  <a:pt x="458963" y="907367"/>
                </a:cubicBezTo>
                <a:cubicBezTo>
                  <a:pt x="451491" y="918575"/>
                  <a:pt x="439012" y="925594"/>
                  <a:pt x="430388" y="935942"/>
                </a:cubicBezTo>
                <a:cubicBezTo>
                  <a:pt x="355450" y="1025868"/>
                  <a:pt x="459091" y="907175"/>
                  <a:pt x="401813" y="993092"/>
                </a:cubicBezTo>
                <a:cubicBezTo>
                  <a:pt x="394341" y="1004300"/>
                  <a:pt x="382763" y="1012142"/>
                  <a:pt x="373238" y="1021667"/>
                </a:cubicBezTo>
                <a:cubicBezTo>
                  <a:pt x="370063" y="1031192"/>
                  <a:pt x="369282" y="1041888"/>
                  <a:pt x="363713" y="1050242"/>
                </a:cubicBezTo>
                <a:cubicBezTo>
                  <a:pt x="349045" y="1072244"/>
                  <a:pt x="327648" y="1083810"/>
                  <a:pt x="306563" y="1097867"/>
                </a:cubicBezTo>
                <a:cubicBezTo>
                  <a:pt x="300213" y="1107392"/>
                  <a:pt x="296452" y="1119291"/>
                  <a:pt x="287513" y="1126442"/>
                </a:cubicBezTo>
                <a:cubicBezTo>
                  <a:pt x="279673" y="1132714"/>
                  <a:pt x="266038" y="1128867"/>
                  <a:pt x="258938" y="1135967"/>
                </a:cubicBezTo>
                <a:cubicBezTo>
                  <a:pt x="242749" y="1152156"/>
                  <a:pt x="233538" y="1174067"/>
                  <a:pt x="220838" y="1193117"/>
                </a:cubicBezTo>
                <a:cubicBezTo>
                  <a:pt x="214488" y="1202642"/>
                  <a:pt x="205408" y="1210832"/>
                  <a:pt x="201788" y="1221692"/>
                </a:cubicBezTo>
                <a:cubicBezTo>
                  <a:pt x="198613" y="1231217"/>
                  <a:pt x="198535" y="1242427"/>
                  <a:pt x="192263" y="1250267"/>
                </a:cubicBezTo>
                <a:cubicBezTo>
                  <a:pt x="185112" y="1259206"/>
                  <a:pt x="173213" y="1262967"/>
                  <a:pt x="163688" y="1269317"/>
                </a:cubicBezTo>
                <a:cubicBezTo>
                  <a:pt x="157338" y="1278842"/>
                  <a:pt x="153432" y="1290563"/>
                  <a:pt x="144638" y="1297892"/>
                </a:cubicBezTo>
                <a:cubicBezTo>
                  <a:pt x="123291" y="1315681"/>
                  <a:pt x="94072" y="1320058"/>
                  <a:pt x="68438" y="1326467"/>
                </a:cubicBezTo>
                <a:cubicBezTo>
                  <a:pt x="58913" y="1332817"/>
                  <a:pt x="47192" y="1336723"/>
                  <a:pt x="39863" y="1345517"/>
                </a:cubicBezTo>
                <a:cubicBezTo>
                  <a:pt x="20563" y="1368677"/>
                  <a:pt x="19090" y="1394411"/>
                  <a:pt x="11288" y="1421717"/>
                </a:cubicBezTo>
                <a:cubicBezTo>
                  <a:pt x="8530" y="1431371"/>
                  <a:pt x="4938" y="1440767"/>
                  <a:pt x="1763" y="1450292"/>
                </a:cubicBezTo>
                <a:cubicBezTo>
                  <a:pt x="4938" y="1532842"/>
                  <a:pt x="0" y="1616106"/>
                  <a:pt x="11288" y="1697942"/>
                </a:cubicBezTo>
                <a:cubicBezTo>
                  <a:pt x="13129" y="1711286"/>
                  <a:pt x="28655" y="1719045"/>
                  <a:pt x="39863" y="1726517"/>
                </a:cubicBezTo>
                <a:cubicBezTo>
                  <a:pt x="46655" y="1731045"/>
                  <a:pt x="103292" y="1745520"/>
                  <a:pt x="106538" y="1745567"/>
                </a:cubicBezTo>
                <a:lnTo>
                  <a:pt x="1382888" y="1755092"/>
                </a:lnTo>
                <a:lnTo>
                  <a:pt x="1925813" y="1764617"/>
                </a:lnTo>
                <a:cubicBezTo>
                  <a:pt x="1945116" y="1765230"/>
                  <a:pt x="1963653" y="1773825"/>
                  <a:pt x="1982963" y="1774142"/>
                </a:cubicBezTo>
                <a:lnTo>
                  <a:pt x="3087863" y="1783667"/>
                </a:lnTo>
                <a:cubicBezTo>
                  <a:pt x="3230547" y="1812204"/>
                  <a:pt x="3239830" y="1817747"/>
                  <a:pt x="3478388" y="1783667"/>
                </a:cubicBezTo>
                <a:cubicBezTo>
                  <a:pt x="3491347" y="1781816"/>
                  <a:pt x="3477244" y="1755624"/>
                  <a:pt x="3468863" y="1745567"/>
                </a:cubicBezTo>
                <a:cubicBezTo>
                  <a:pt x="3459773" y="1734659"/>
                  <a:pt x="3442939" y="1733822"/>
                  <a:pt x="3430763" y="1726517"/>
                </a:cubicBezTo>
                <a:cubicBezTo>
                  <a:pt x="3411130" y="1714737"/>
                  <a:pt x="3395825" y="1693970"/>
                  <a:pt x="3373613" y="1688417"/>
                </a:cubicBezTo>
                <a:cubicBezTo>
                  <a:pt x="3306223" y="1671570"/>
                  <a:pt x="3363995" y="1684936"/>
                  <a:pt x="3278363" y="1669367"/>
                </a:cubicBezTo>
                <a:cubicBezTo>
                  <a:pt x="3262435" y="1666471"/>
                  <a:pt x="3246707" y="1662504"/>
                  <a:pt x="3230738" y="1659842"/>
                </a:cubicBezTo>
                <a:cubicBezTo>
                  <a:pt x="3208593" y="1656151"/>
                  <a:pt x="3186078" y="1654720"/>
                  <a:pt x="3164063" y="1650317"/>
                </a:cubicBezTo>
                <a:cubicBezTo>
                  <a:pt x="3138390" y="1645182"/>
                  <a:pt x="3113536" y="1636402"/>
                  <a:pt x="3087863" y="1631267"/>
                </a:cubicBezTo>
                <a:cubicBezTo>
                  <a:pt x="3071988" y="1628092"/>
                  <a:pt x="3055857" y="1626002"/>
                  <a:pt x="3040238" y="1621742"/>
                </a:cubicBezTo>
                <a:cubicBezTo>
                  <a:pt x="3020865" y="1616458"/>
                  <a:pt x="3002138" y="1609042"/>
                  <a:pt x="2983088" y="1602692"/>
                </a:cubicBezTo>
                <a:lnTo>
                  <a:pt x="2925938" y="1583642"/>
                </a:lnTo>
                <a:cubicBezTo>
                  <a:pt x="2916413" y="1580467"/>
                  <a:pt x="2907103" y="1576552"/>
                  <a:pt x="2897363" y="1574117"/>
                </a:cubicBezTo>
                <a:lnTo>
                  <a:pt x="2859263" y="1564592"/>
                </a:lnTo>
                <a:cubicBezTo>
                  <a:pt x="2849738" y="1558242"/>
                  <a:pt x="2840927" y="1550662"/>
                  <a:pt x="2830688" y="1545542"/>
                </a:cubicBezTo>
                <a:cubicBezTo>
                  <a:pt x="2782778" y="1521587"/>
                  <a:pt x="2805028" y="1557982"/>
                  <a:pt x="2744963" y="1497917"/>
                </a:cubicBezTo>
                <a:lnTo>
                  <a:pt x="2687813" y="1440767"/>
                </a:lnTo>
                <a:cubicBezTo>
                  <a:pt x="2678288" y="1431242"/>
                  <a:pt x="2670446" y="1419664"/>
                  <a:pt x="2659238" y="1412192"/>
                </a:cubicBezTo>
                <a:lnTo>
                  <a:pt x="2630663" y="1393142"/>
                </a:lnTo>
                <a:cubicBezTo>
                  <a:pt x="2614529" y="1368941"/>
                  <a:pt x="2607484" y="1354327"/>
                  <a:pt x="2583038" y="1335992"/>
                </a:cubicBezTo>
                <a:cubicBezTo>
                  <a:pt x="2568227" y="1324884"/>
                  <a:pt x="2549741" y="1319140"/>
                  <a:pt x="2535413" y="1307417"/>
                </a:cubicBezTo>
                <a:cubicBezTo>
                  <a:pt x="2514562" y="1290357"/>
                  <a:pt x="2500679" y="1265211"/>
                  <a:pt x="2478263" y="1250267"/>
                </a:cubicBezTo>
                <a:cubicBezTo>
                  <a:pt x="2468738" y="1243917"/>
                  <a:pt x="2457783" y="1239312"/>
                  <a:pt x="2449688" y="1231217"/>
                </a:cubicBezTo>
                <a:cubicBezTo>
                  <a:pt x="2435313" y="1216842"/>
                  <a:pt x="2426888" y="1196979"/>
                  <a:pt x="2411588" y="1183592"/>
                </a:cubicBezTo>
                <a:cubicBezTo>
                  <a:pt x="2400902" y="1174242"/>
                  <a:pt x="2385816" y="1171587"/>
                  <a:pt x="2373488" y="1164542"/>
                </a:cubicBezTo>
                <a:cubicBezTo>
                  <a:pt x="2363549" y="1158862"/>
                  <a:pt x="2354438" y="1151842"/>
                  <a:pt x="2344913" y="1145492"/>
                </a:cubicBezTo>
                <a:cubicBezTo>
                  <a:pt x="2297615" y="1074546"/>
                  <a:pt x="2358404" y="1161681"/>
                  <a:pt x="2297288" y="1088342"/>
                </a:cubicBezTo>
                <a:cubicBezTo>
                  <a:pt x="2230983" y="1008776"/>
                  <a:pt x="2333145" y="1114674"/>
                  <a:pt x="2249663" y="1031192"/>
                </a:cubicBezTo>
                <a:cubicBezTo>
                  <a:pt x="2232898" y="980897"/>
                  <a:pt x="2245707" y="1010971"/>
                  <a:pt x="2202038" y="945467"/>
                </a:cubicBezTo>
                <a:lnTo>
                  <a:pt x="2182988" y="916892"/>
                </a:lnTo>
                <a:cubicBezTo>
                  <a:pt x="2179813" y="901017"/>
                  <a:pt x="2179147" y="884426"/>
                  <a:pt x="2173463" y="869267"/>
                </a:cubicBezTo>
                <a:cubicBezTo>
                  <a:pt x="2169443" y="858548"/>
                  <a:pt x="2160093" y="850631"/>
                  <a:pt x="2154413" y="840692"/>
                </a:cubicBezTo>
                <a:cubicBezTo>
                  <a:pt x="2147368" y="828364"/>
                  <a:pt x="2140956" y="815643"/>
                  <a:pt x="2135363" y="802592"/>
                </a:cubicBezTo>
                <a:cubicBezTo>
                  <a:pt x="2111702" y="747383"/>
                  <a:pt x="2143397" y="800356"/>
                  <a:pt x="2106788" y="745442"/>
                </a:cubicBezTo>
                <a:cubicBezTo>
                  <a:pt x="2086964" y="666148"/>
                  <a:pt x="2111102" y="744546"/>
                  <a:pt x="2078213" y="678767"/>
                </a:cubicBezTo>
                <a:cubicBezTo>
                  <a:pt x="2041850" y="606041"/>
                  <a:pt x="2109209" y="704220"/>
                  <a:pt x="2040113" y="612092"/>
                </a:cubicBezTo>
                <a:cubicBezTo>
                  <a:pt x="2026483" y="571202"/>
                  <a:pt x="2023036" y="551880"/>
                  <a:pt x="2002013" y="516842"/>
                </a:cubicBezTo>
                <a:cubicBezTo>
                  <a:pt x="1990233" y="497209"/>
                  <a:pt x="1976613" y="478742"/>
                  <a:pt x="1963913" y="459692"/>
                </a:cubicBezTo>
                <a:lnTo>
                  <a:pt x="1944863" y="431117"/>
                </a:lnTo>
                <a:cubicBezTo>
                  <a:pt x="1938513" y="421592"/>
                  <a:pt x="1934971" y="409411"/>
                  <a:pt x="1925813" y="402542"/>
                </a:cubicBezTo>
                <a:cubicBezTo>
                  <a:pt x="1913113" y="393017"/>
                  <a:pt x="1900631" y="383194"/>
                  <a:pt x="1887713" y="373967"/>
                </a:cubicBezTo>
                <a:cubicBezTo>
                  <a:pt x="1878398" y="367313"/>
                  <a:pt x="1867932" y="362246"/>
                  <a:pt x="1859138" y="354917"/>
                </a:cubicBezTo>
                <a:cubicBezTo>
                  <a:pt x="1848790" y="346293"/>
                  <a:pt x="1842338" y="332884"/>
                  <a:pt x="1830563" y="326342"/>
                </a:cubicBezTo>
                <a:cubicBezTo>
                  <a:pt x="1813010" y="316590"/>
                  <a:pt x="1773413" y="307292"/>
                  <a:pt x="1773413" y="307292"/>
                </a:cubicBezTo>
                <a:cubicBezTo>
                  <a:pt x="1748013" y="288242"/>
                  <a:pt x="1723631" y="267754"/>
                  <a:pt x="1697213" y="250142"/>
                </a:cubicBezTo>
                <a:cubicBezTo>
                  <a:pt x="1671813" y="233209"/>
                  <a:pt x="1659808" y="227904"/>
                  <a:pt x="1640063" y="202517"/>
                </a:cubicBezTo>
                <a:cubicBezTo>
                  <a:pt x="1626007" y="184445"/>
                  <a:pt x="1614663" y="164417"/>
                  <a:pt x="1601963" y="145367"/>
                </a:cubicBezTo>
                <a:cubicBezTo>
                  <a:pt x="1586886" y="122752"/>
                  <a:pt x="1572060" y="99367"/>
                  <a:pt x="1554338" y="78692"/>
                </a:cubicBezTo>
                <a:cubicBezTo>
                  <a:pt x="1545572" y="68465"/>
                  <a:pt x="1536971" y="57589"/>
                  <a:pt x="1525763" y="50117"/>
                </a:cubicBezTo>
                <a:cubicBezTo>
                  <a:pt x="1517409" y="44548"/>
                  <a:pt x="1506168" y="45082"/>
                  <a:pt x="1497188" y="40592"/>
                </a:cubicBezTo>
                <a:cubicBezTo>
                  <a:pt x="1470125" y="27061"/>
                  <a:pt x="1470820" y="15437"/>
                  <a:pt x="1440038" y="12017"/>
                </a:cubicBezTo>
                <a:cubicBezTo>
                  <a:pt x="1421105" y="9913"/>
                  <a:pt x="1436863" y="2492"/>
                  <a:pt x="1392413" y="249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49"/>
          <p:cNvGrpSpPr>
            <a:grpSpLocks/>
          </p:cNvGrpSpPr>
          <p:nvPr/>
        </p:nvGrpSpPr>
        <p:grpSpPr bwMode="auto">
          <a:xfrm>
            <a:off x="2971800" y="4038600"/>
            <a:ext cx="3505200" cy="1752600"/>
            <a:chOff x="2971800" y="4038600"/>
            <a:chExt cx="3505200" cy="1752600"/>
          </a:xfrm>
        </p:grpSpPr>
        <p:grpSp>
          <p:nvGrpSpPr>
            <p:cNvPr id="22542" name="Group 25"/>
            <p:cNvGrpSpPr>
              <a:grpSpLocks/>
            </p:cNvGrpSpPr>
            <p:nvPr/>
          </p:nvGrpSpPr>
          <p:grpSpPr bwMode="auto">
            <a:xfrm>
              <a:off x="4114800" y="4038600"/>
              <a:ext cx="685800" cy="533400"/>
              <a:chOff x="4038600" y="4267200"/>
              <a:chExt cx="685800" cy="533400"/>
            </a:xfrm>
          </p:grpSpPr>
          <p:sp>
            <p:nvSpPr>
              <p:cNvPr id="27" name="7-Point Star 26"/>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267200" y="44196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3434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424363" y="43957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405313" y="4624388"/>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229100" y="4581525"/>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4958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543" name="Group 33"/>
            <p:cNvGrpSpPr>
              <a:grpSpLocks/>
            </p:cNvGrpSpPr>
            <p:nvPr/>
          </p:nvGrpSpPr>
          <p:grpSpPr bwMode="auto">
            <a:xfrm>
              <a:off x="2971800" y="5105400"/>
              <a:ext cx="685800" cy="533400"/>
              <a:chOff x="4038600" y="4267200"/>
              <a:chExt cx="685800" cy="533400"/>
            </a:xfrm>
          </p:grpSpPr>
          <p:sp>
            <p:nvSpPr>
              <p:cNvPr id="35" name="7-Point Star 34"/>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4238625" y="4419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4438650" y="46243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414838" y="43957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343400" y="4500563"/>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4238625" y="46101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4958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2544" name="Group 41"/>
            <p:cNvGrpSpPr>
              <a:grpSpLocks/>
            </p:cNvGrpSpPr>
            <p:nvPr/>
          </p:nvGrpSpPr>
          <p:grpSpPr bwMode="auto">
            <a:xfrm>
              <a:off x="5791200" y="5257800"/>
              <a:ext cx="685800" cy="533400"/>
              <a:chOff x="4038600" y="4267200"/>
              <a:chExt cx="685800" cy="533400"/>
            </a:xfrm>
          </p:grpSpPr>
          <p:sp>
            <p:nvSpPr>
              <p:cNvPr id="43" name="7-Point Star 42"/>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267200" y="4419600"/>
                <a:ext cx="92075" cy="9207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343400" y="455295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419600" y="440055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4438650" y="46482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4191000" y="45720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4538663" y="45100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2" name="Oval 51"/>
          <p:cNvSpPr/>
          <p:nvPr/>
        </p:nvSpPr>
        <p:spPr>
          <a:xfrm>
            <a:off x="2209800" y="5276850"/>
            <a:ext cx="5334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75135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anim calcmode="lin" valueType="num">
                                      <p:cBhvr>
                                        <p:cTn id="10" dur="500" fill="hold"/>
                                        <p:tgtEl>
                                          <p:spTgt spid="3"/>
                                        </p:tgtEl>
                                        <p:attrNameLst>
                                          <p:attrName>ppt_x</p:attrName>
                                        </p:attrNameLst>
                                      </p:cBhvr>
                                      <p:tavLst>
                                        <p:tav tm="0">
                                          <p:val>
                                            <p:strVal val="#ppt_x"/>
                                          </p:val>
                                        </p:tav>
                                        <p:tav tm="100000">
                                          <p:val>
                                            <p:strVal val="#ppt_x"/>
                                          </p:val>
                                        </p:tav>
                                      </p:tavLst>
                                    </p:anim>
                                    <p:anim calcmode="lin" valueType="num">
                                      <p:cBhvr>
                                        <p:cTn id="11" dur="500" fill="hold"/>
                                        <p:tgtEl>
                                          <p:spTgt spid="3"/>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Follow my rules and you will have the </a:t>
            </a:r>
            <a:r>
              <a:rPr lang="en-US" dirty="0" err="1" smtClean="0"/>
              <a:t>bestest</a:t>
            </a:r>
            <a:r>
              <a:rPr lang="en-US" dirty="0" smtClean="0"/>
              <a:t> presentation of everyone at the conference. </a:t>
            </a:r>
            <a:endParaRPr lang="en-US" dirty="0"/>
          </a:p>
        </p:txBody>
      </p:sp>
    </p:spTree>
    <p:extLst>
      <p:ext uri="{BB962C8B-B14F-4D97-AF65-F5344CB8AC3E}">
        <p14:creationId xmlns:p14="http://schemas.microsoft.com/office/powerpoint/2010/main" val="11408645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63"/>
          <p:cNvGrpSpPr>
            <a:grpSpLocks/>
          </p:cNvGrpSpPr>
          <p:nvPr/>
        </p:nvGrpSpPr>
        <p:grpSpPr bwMode="auto">
          <a:xfrm>
            <a:off x="1371600" y="2667000"/>
            <a:ext cx="6553200" cy="3841750"/>
            <a:chOff x="1371600" y="2667000"/>
            <a:chExt cx="6553200" cy="3841750"/>
          </a:xfrm>
        </p:grpSpPr>
        <p:sp>
          <p:nvSpPr>
            <p:cNvPr id="140" name="Rectangle 139"/>
            <p:cNvSpPr/>
            <p:nvPr/>
          </p:nvSpPr>
          <p:spPr>
            <a:xfrm>
              <a:off x="1371600" y="2667000"/>
              <a:ext cx="6553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4" name="Straight Connector 143"/>
            <p:cNvCxnSpPr/>
            <p:nvPr/>
          </p:nvCxnSpPr>
          <p:spPr>
            <a:xfrm>
              <a:off x="1814513" y="5862638"/>
              <a:ext cx="53340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45" name="Group 151"/>
            <p:cNvGrpSpPr>
              <a:grpSpLocks/>
            </p:cNvGrpSpPr>
            <p:nvPr/>
          </p:nvGrpSpPr>
          <p:grpSpPr bwMode="auto">
            <a:xfrm>
              <a:off x="2105025" y="3838575"/>
              <a:ext cx="4667250" cy="1762128"/>
              <a:chOff x="2105025" y="3838575"/>
              <a:chExt cx="4667250" cy="1762128"/>
            </a:xfrm>
          </p:grpSpPr>
          <p:sp>
            <p:nvSpPr>
              <p:cNvPr id="150" name="Freeform 149"/>
              <p:cNvSpPr/>
              <p:nvPr/>
            </p:nvSpPr>
            <p:spPr>
              <a:xfrm>
                <a:off x="2105025" y="3838575"/>
                <a:ext cx="2352675" cy="1762125"/>
              </a:xfrm>
              <a:custGeom>
                <a:avLst/>
                <a:gdLst>
                  <a:gd name="connsiteX0" fmla="*/ 0 w 2352675"/>
                  <a:gd name="connsiteY0" fmla="*/ 1762125 h 1762125"/>
                  <a:gd name="connsiteX1" fmla="*/ 981075 w 2352675"/>
                  <a:gd name="connsiteY1" fmla="*/ 1381125 h 1762125"/>
                  <a:gd name="connsiteX2" fmla="*/ 1609725 w 2352675"/>
                  <a:gd name="connsiteY2" fmla="*/ 447675 h 1762125"/>
                  <a:gd name="connsiteX3" fmla="*/ 2076450 w 2352675"/>
                  <a:gd name="connsiteY3" fmla="*/ 76200 h 1762125"/>
                  <a:gd name="connsiteX4" fmla="*/ 2352675 w 235267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1762125">
                    <a:moveTo>
                      <a:pt x="0" y="1762125"/>
                    </a:moveTo>
                    <a:cubicBezTo>
                      <a:pt x="356394" y="1681162"/>
                      <a:pt x="712788" y="1600200"/>
                      <a:pt x="981075" y="1381125"/>
                    </a:cubicBezTo>
                    <a:cubicBezTo>
                      <a:pt x="1249362" y="1162050"/>
                      <a:pt x="1427163" y="665162"/>
                      <a:pt x="1609725" y="447675"/>
                    </a:cubicBezTo>
                    <a:cubicBezTo>
                      <a:pt x="1792287" y="230188"/>
                      <a:pt x="1952625" y="150812"/>
                      <a:pt x="2076450" y="76200"/>
                    </a:cubicBezTo>
                    <a:cubicBezTo>
                      <a:pt x="2200275" y="1588"/>
                      <a:pt x="2276475" y="794"/>
                      <a:pt x="23526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1" name="Freeform 150"/>
              <p:cNvSpPr/>
              <p:nvPr/>
            </p:nvSpPr>
            <p:spPr>
              <a:xfrm flipH="1">
                <a:off x="4419600" y="3838575"/>
                <a:ext cx="2352675" cy="1762125"/>
              </a:xfrm>
              <a:custGeom>
                <a:avLst/>
                <a:gdLst>
                  <a:gd name="connsiteX0" fmla="*/ 0 w 2352675"/>
                  <a:gd name="connsiteY0" fmla="*/ 1762125 h 1762125"/>
                  <a:gd name="connsiteX1" fmla="*/ 981075 w 2352675"/>
                  <a:gd name="connsiteY1" fmla="*/ 1381125 h 1762125"/>
                  <a:gd name="connsiteX2" fmla="*/ 1609725 w 2352675"/>
                  <a:gd name="connsiteY2" fmla="*/ 447675 h 1762125"/>
                  <a:gd name="connsiteX3" fmla="*/ 2076450 w 2352675"/>
                  <a:gd name="connsiteY3" fmla="*/ 76200 h 1762125"/>
                  <a:gd name="connsiteX4" fmla="*/ 2352675 w 235267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1762125">
                    <a:moveTo>
                      <a:pt x="0" y="1762125"/>
                    </a:moveTo>
                    <a:cubicBezTo>
                      <a:pt x="356394" y="1681162"/>
                      <a:pt x="712788" y="1600200"/>
                      <a:pt x="981075" y="1381125"/>
                    </a:cubicBezTo>
                    <a:cubicBezTo>
                      <a:pt x="1249362" y="1162050"/>
                      <a:pt x="1427163" y="665162"/>
                      <a:pt x="1609725" y="447675"/>
                    </a:cubicBezTo>
                    <a:cubicBezTo>
                      <a:pt x="1792287" y="230188"/>
                      <a:pt x="1952625" y="150812"/>
                      <a:pt x="2076450" y="76200"/>
                    </a:cubicBezTo>
                    <a:cubicBezTo>
                      <a:pt x="2200275" y="1588"/>
                      <a:pt x="2276475" y="794"/>
                      <a:pt x="23526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1546" name="TextBox 161"/>
            <p:cNvSpPr txBox="1">
              <a:spLocks noChangeArrowheads="1"/>
            </p:cNvSpPr>
            <p:nvPr/>
          </p:nvSpPr>
          <p:spPr bwMode="auto">
            <a:xfrm rot="-5400000">
              <a:off x="983457" y="4272756"/>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Frequency</a:t>
              </a:r>
            </a:p>
          </p:txBody>
        </p:sp>
        <p:sp>
          <p:nvSpPr>
            <p:cNvPr id="21547" name="TextBox 162"/>
            <p:cNvSpPr txBox="1">
              <a:spLocks noChangeArrowheads="1"/>
            </p:cNvSpPr>
            <p:nvPr/>
          </p:nvSpPr>
          <p:spPr bwMode="auto">
            <a:xfrm>
              <a:off x="3733800" y="5867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No. of Alleles</a:t>
              </a:r>
            </a:p>
          </p:txBody>
        </p:sp>
      </p:grpSp>
      <p:sp>
        <p:nvSpPr>
          <p:cNvPr id="21507" name="Rectangle 2"/>
          <p:cNvSpPr>
            <a:spLocks noGrp="1" noChangeArrowheads="1"/>
          </p:cNvSpPr>
          <p:nvPr>
            <p:ph type="title"/>
          </p:nvPr>
        </p:nvSpPr>
        <p:spPr>
          <a:xfrm>
            <a:off x="0" y="438056"/>
            <a:ext cx="8913813" cy="914400"/>
          </a:xfrm>
        </p:spPr>
        <p:txBody>
          <a:bodyPr/>
          <a:lstStyle/>
          <a:p>
            <a:pPr eaLnBrk="1" hangingPunct="1"/>
            <a:r>
              <a:rPr lang="en-US" sz="4000" dirty="0">
                <a:latin typeface="Arial" charset="0"/>
              </a:rPr>
              <a:t>Re-sampling Statistics</a:t>
            </a:r>
          </a:p>
        </p:txBody>
      </p:sp>
      <p:sp>
        <p:nvSpPr>
          <p:cNvPr id="21508" name="Rectangle 3"/>
          <p:cNvSpPr>
            <a:spLocks noGrp="1" noChangeArrowheads="1"/>
          </p:cNvSpPr>
          <p:nvPr>
            <p:ph type="body" idx="1"/>
          </p:nvPr>
        </p:nvSpPr>
        <p:spPr>
          <a:xfrm>
            <a:off x="381000" y="1485900"/>
            <a:ext cx="5181600" cy="1104900"/>
          </a:xfrm>
        </p:spPr>
        <p:txBody>
          <a:bodyPr/>
          <a:lstStyle/>
          <a:p>
            <a:pPr eaLnBrk="1" hangingPunct="1">
              <a:lnSpc>
                <a:spcPct val="90000"/>
              </a:lnSpc>
            </a:pPr>
            <a:r>
              <a:rPr lang="en-US" sz="2400" dirty="0">
                <a:latin typeface="Arial" charset="0"/>
              </a:rPr>
              <a:t>Probability Distribution</a:t>
            </a:r>
          </a:p>
          <a:p>
            <a:pPr eaLnBrk="1" hangingPunct="1">
              <a:lnSpc>
                <a:spcPct val="90000"/>
              </a:lnSpc>
            </a:pPr>
            <a:r>
              <a:rPr lang="en-US" sz="2400" dirty="0">
                <a:latin typeface="Arial" charset="0"/>
              </a:rPr>
              <a:t>95% confidence interval - 2-tailed </a:t>
            </a:r>
          </a:p>
        </p:txBody>
      </p:sp>
      <p:cxnSp>
        <p:nvCxnSpPr>
          <p:cNvPr id="142" name="Straight Connector 141"/>
          <p:cNvCxnSpPr/>
          <p:nvPr/>
        </p:nvCxnSpPr>
        <p:spPr>
          <a:xfrm rot="5400000">
            <a:off x="342901" y="4381500"/>
            <a:ext cx="2971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65"/>
          <p:cNvGrpSpPr>
            <a:grpSpLocks/>
          </p:cNvGrpSpPr>
          <p:nvPr/>
        </p:nvGrpSpPr>
        <p:grpSpPr bwMode="auto">
          <a:xfrm>
            <a:off x="2085975" y="5467350"/>
            <a:ext cx="4695825" cy="228600"/>
            <a:chOff x="2085975" y="5467350"/>
            <a:chExt cx="4695825" cy="228600"/>
          </a:xfrm>
        </p:grpSpPr>
        <p:sp>
          <p:nvSpPr>
            <p:cNvPr id="155" name="Oval 154"/>
            <p:cNvSpPr/>
            <p:nvPr/>
          </p:nvSpPr>
          <p:spPr>
            <a:xfrm>
              <a:off x="6553200" y="5467350"/>
              <a:ext cx="228600" cy="228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p:nvPr/>
          </p:nvSpPr>
          <p:spPr>
            <a:xfrm>
              <a:off x="2085975" y="5467350"/>
              <a:ext cx="228600" cy="228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164"/>
          <p:cNvGrpSpPr>
            <a:grpSpLocks/>
          </p:cNvGrpSpPr>
          <p:nvPr/>
        </p:nvGrpSpPr>
        <p:grpSpPr bwMode="auto">
          <a:xfrm>
            <a:off x="2085975" y="4772025"/>
            <a:ext cx="4876800" cy="1019175"/>
            <a:chOff x="2085975" y="4772025"/>
            <a:chExt cx="4876800" cy="1019175"/>
          </a:xfrm>
        </p:grpSpPr>
        <p:sp>
          <p:nvSpPr>
            <p:cNvPr id="153" name="Right Arrow 152"/>
            <p:cNvSpPr/>
            <p:nvPr/>
          </p:nvSpPr>
          <p:spPr>
            <a:xfrm rot="5400000">
              <a:off x="2038350" y="5372100"/>
              <a:ext cx="685800" cy="152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ight Arrow 153"/>
            <p:cNvSpPr/>
            <p:nvPr/>
          </p:nvSpPr>
          <p:spPr>
            <a:xfrm rot="5400000">
              <a:off x="6143625" y="5372100"/>
              <a:ext cx="685800" cy="152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39" name="TextBox 159"/>
            <p:cNvSpPr txBox="1">
              <a:spLocks noChangeArrowheads="1"/>
            </p:cNvSpPr>
            <p:nvPr/>
          </p:nvSpPr>
          <p:spPr bwMode="auto">
            <a:xfrm>
              <a:off x="2085975" y="477202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2.5%</a:t>
              </a:r>
            </a:p>
          </p:txBody>
        </p:sp>
        <p:sp>
          <p:nvSpPr>
            <p:cNvPr id="21540" name="TextBox 160"/>
            <p:cNvSpPr txBox="1">
              <a:spLocks noChangeArrowheads="1"/>
            </p:cNvSpPr>
            <p:nvPr/>
          </p:nvSpPr>
          <p:spPr bwMode="auto">
            <a:xfrm>
              <a:off x="6124575" y="478155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97.5%</a:t>
              </a:r>
            </a:p>
          </p:txBody>
        </p:sp>
      </p:grpSp>
      <p:sp>
        <p:nvSpPr>
          <p:cNvPr id="167" name="Freeform 166"/>
          <p:cNvSpPr/>
          <p:nvPr/>
        </p:nvSpPr>
        <p:spPr>
          <a:xfrm>
            <a:off x="2733675" y="3967163"/>
            <a:ext cx="3398838" cy="1712912"/>
          </a:xfrm>
          <a:custGeom>
            <a:avLst/>
            <a:gdLst>
              <a:gd name="connsiteX0" fmla="*/ 1704975 w 3398455"/>
              <a:gd name="connsiteY0" fmla="*/ 5198 h 1712618"/>
              <a:gd name="connsiteX1" fmla="*/ 1476375 w 3398455"/>
              <a:gd name="connsiteY1" fmla="*/ 33773 h 1712618"/>
              <a:gd name="connsiteX2" fmla="*/ 1419225 w 3398455"/>
              <a:gd name="connsiteY2" fmla="*/ 71873 h 1712618"/>
              <a:gd name="connsiteX3" fmla="*/ 1390650 w 3398455"/>
              <a:gd name="connsiteY3" fmla="*/ 90923 h 1712618"/>
              <a:gd name="connsiteX4" fmla="*/ 1352550 w 3398455"/>
              <a:gd name="connsiteY4" fmla="*/ 148073 h 1712618"/>
              <a:gd name="connsiteX5" fmla="*/ 1323975 w 3398455"/>
              <a:gd name="connsiteY5" fmla="*/ 205223 h 1712618"/>
              <a:gd name="connsiteX6" fmla="*/ 1266825 w 3398455"/>
              <a:gd name="connsiteY6" fmla="*/ 243323 h 1712618"/>
              <a:gd name="connsiteX7" fmla="*/ 1209675 w 3398455"/>
              <a:gd name="connsiteY7" fmla="*/ 281423 h 1712618"/>
              <a:gd name="connsiteX8" fmla="*/ 1181100 w 3398455"/>
              <a:gd name="connsiteY8" fmla="*/ 300473 h 1712618"/>
              <a:gd name="connsiteX9" fmla="*/ 1152525 w 3398455"/>
              <a:gd name="connsiteY9" fmla="*/ 309998 h 1712618"/>
              <a:gd name="connsiteX10" fmla="*/ 1133475 w 3398455"/>
              <a:gd name="connsiteY10" fmla="*/ 338573 h 1712618"/>
              <a:gd name="connsiteX11" fmla="*/ 1104900 w 3398455"/>
              <a:gd name="connsiteY11" fmla="*/ 357623 h 1712618"/>
              <a:gd name="connsiteX12" fmla="*/ 1085850 w 3398455"/>
              <a:gd name="connsiteY12" fmla="*/ 414773 h 1712618"/>
              <a:gd name="connsiteX13" fmla="*/ 1057275 w 3398455"/>
              <a:gd name="connsiteY13" fmla="*/ 471923 h 1712618"/>
              <a:gd name="connsiteX14" fmla="*/ 1038225 w 3398455"/>
              <a:gd name="connsiteY14" fmla="*/ 500498 h 1712618"/>
              <a:gd name="connsiteX15" fmla="*/ 1028700 w 3398455"/>
              <a:gd name="connsiteY15" fmla="*/ 529073 h 1712618"/>
              <a:gd name="connsiteX16" fmla="*/ 1009650 w 3398455"/>
              <a:gd name="connsiteY16" fmla="*/ 557648 h 1712618"/>
              <a:gd name="connsiteX17" fmla="*/ 1000125 w 3398455"/>
              <a:gd name="connsiteY17" fmla="*/ 586223 h 1712618"/>
              <a:gd name="connsiteX18" fmla="*/ 981075 w 3398455"/>
              <a:gd name="connsiteY18" fmla="*/ 614798 h 1712618"/>
              <a:gd name="connsiteX19" fmla="*/ 923925 w 3398455"/>
              <a:gd name="connsiteY19" fmla="*/ 633848 h 1712618"/>
              <a:gd name="connsiteX20" fmla="*/ 904875 w 3398455"/>
              <a:gd name="connsiteY20" fmla="*/ 662423 h 1712618"/>
              <a:gd name="connsiteX21" fmla="*/ 857250 w 3398455"/>
              <a:gd name="connsiteY21" fmla="*/ 710048 h 1712618"/>
              <a:gd name="connsiteX22" fmla="*/ 838200 w 3398455"/>
              <a:gd name="connsiteY22" fmla="*/ 767198 h 1712618"/>
              <a:gd name="connsiteX23" fmla="*/ 819150 w 3398455"/>
              <a:gd name="connsiteY23" fmla="*/ 824348 h 1712618"/>
              <a:gd name="connsiteX24" fmla="*/ 809625 w 3398455"/>
              <a:gd name="connsiteY24" fmla="*/ 852923 h 1712618"/>
              <a:gd name="connsiteX25" fmla="*/ 790575 w 3398455"/>
              <a:gd name="connsiteY25" fmla="*/ 881498 h 1712618"/>
              <a:gd name="connsiteX26" fmla="*/ 752475 w 3398455"/>
              <a:gd name="connsiteY26" fmla="*/ 957698 h 1712618"/>
              <a:gd name="connsiteX27" fmla="*/ 714375 w 3398455"/>
              <a:gd name="connsiteY27" fmla="*/ 1014848 h 1712618"/>
              <a:gd name="connsiteX28" fmla="*/ 695325 w 3398455"/>
              <a:gd name="connsiteY28" fmla="*/ 1043423 h 1712618"/>
              <a:gd name="connsiteX29" fmla="*/ 647700 w 3398455"/>
              <a:gd name="connsiteY29" fmla="*/ 1110098 h 1712618"/>
              <a:gd name="connsiteX30" fmla="*/ 619125 w 3398455"/>
              <a:gd name="connsiteY30" fmla="*/ 1167248 h 1712618"/>
              <a:gd name="connsiteX31" fmla="*/ 590550 w 3398455"/>
              <a:gd name="connsiteY31" fmla="*/ 1186298 h 1712618"/>
              <a:gd name="connsiteX32" fmla="*/ 571500 w 3398455"/>
              <a:gd name="connsiteY32" fmla="*/ 1214873 h 1712618"/>
              <a:gd name="connsiteX33" fmla="*/ 542925 w 3398455"/>
              <a:gd name="connsiteY33" fmla="*/ 1224398 h 1712618"/>
              <a:gd name="connsiteX34" fmla="*/ 514350 w 3398455"/>
              <a:gd name="connsiteY34" fmla="*/ 1243448 h 1712618"/>
              <a:gd name="connsiteX35" fmla="*/ 457200 w 3398455"/>
              <a:gd name="connsiteY35" fmla="*/ 1272023 h 1712618"/>
              <a:gd name="connsiteX36" fmla="*/ 438150 w 3398455"/>
              <a:gd name="connsiteY36" fmla="*/ 1300598 h 1712618"/>
              <a:gd name="connsiteX37" fmla="*/ 409575 w 3398455"/>
              <a:gd name="connsiteY37" fmla="*/ 1329173 h 1712618"/>
              <a:gd name="connsiteX38" fmla="*/ 390525 w 3398455"/>
              <a:gd name="connsiteY38" fmla="*/ 1376798 h 1712618"/>
              <a:gd name="connsiteX39" fmla="*/ 333375 w 3398455"/>
              <a:gd name="connsiteY39" fmla="*/ 1405373 h 1712618"/>
              <a:gd name="connsiteX40" fmla="*/ 238125 w 3398455"/>
              <a:gd name="connsiteY40" fmla="*/ 1414898 h 1712618"/>
              <a:gd name="connsiteX41" fmla="*/ 171450 w 3398455"/>
              <a:gd name="connsiteY41" fmla="*/ 1462523 h 1712618"/>
              <a:gd name="connsiteX42" fmla="*/ 152400 w 3398455"/>
              <a:gd name="connsiteY42" fmla="*/ 1491098 h 1712618"/>
              <a:gd name="connsiteX43" fmla="*/ 95250 w 3398455"/>
              <a:gd name="connsiteY43" fmla="*/ 1510148 h 1712618"/>
              <a:gd name="connsiteX44" fmla="*/ 66675 w 3398455"/>
              <a:gd name="connsiteY44" fmla="*/ 1519673 h 1712618"/>
              <a:gd name="connsiteX45" fmla="*/ 38100 w 3398455"/>
              <a:gd name="connsiteY45" fmla="*/ 1538723 h 1712618"/>
              <a:gd name="connsiteX46" fmla="*/ 9525 w 3398455"/>
              <a:gd name="connsiteY46" fmla="*/ 1624448 h 1712618"/>
              <a:gd name="connsiteX47" fmla="*/ 0 w 3398455"/>
              <a:gd name="connsiteY47" fmla="*/ 1653023 h 1712618"/>
              <a:gd name="connsiteX48" fmla="*/ 38100 w 3398455"/>
              <a:gd name="connsiteY48" fmla="*/ 1700648 h 1712618"/>
              <a:gd name="connsiteX49" fmla="*/ 3028950 w 3398455"/>
              <a:gd name="connsiteY49" fmla="*/ 1710173 h 1712618"/>
              <a:gd name="connsiteX50" fmla="*/ 3371850 w 3398455"/>
              <a:gd name="connsiteY50" fmla="*/ 1700648 h 1712618"/>
              <a:gd name="connsiteX51" fmla="*/ 3381375 w 3398455"/>
              <a:gd name="connsiteY51" fmla="*/ 1643498 h 1712618"/>
              <a:gd name="connsiteX52" fmla="*/ 3333750 w 3398455"/>
              <a:gd name="connsiteY52" fmla="*/ 1624448 h 1712618"/>
              <a:gd name="connsiteX53" fmla="*/ 3248025 w 3398455"/>
              <a:gd name="connsiteY53" fmla="*/ 1595873 h 1712618"/>
              <a:gd name="connsiteX54" fmla="*/ 3219450 w 3398455"/>
              <a:gd name="connsiteY54" fmla="*/ 1586348 h 1712618"/>
              <a:gd name="connsiteX55" fmla="*/ 3190875 w 3398455"/>
              <a:gd name="connsiteY55" fmla="*/ 1567298 h 1712618"/>
              <a:gd name="connsiteX56" fmla="*/ 3124200 w 3398455"/>
              <a:gd name="connsiteY56" fmla="*/ 1538723 h 1712618"/>
              <a:gd name="connsiteX57" fmla="*/ 3067050 w 3398455"/>
              <a:gd name="connsiteY57" fmla="*/ 1510148 h 1712618"/>
              <a:gd name="connsiteX58" fmla="*/ 3028950 w 3398455"/>
              <a:gd name="connsiteY58" fmla="*/ 1481573 h 1712618"/>
              <a:gd name="connsiteX59" fmla="*/ 2981325 w 3398455"/>
              <a:gd name="connsiteY59" fmla="*/ 1424423 h 1712618"/>
              <a:gd name="connsiteX60" fmla="*/ 2933700 w 3398455"/>
              <a:gd name="connsiteY60" fmla="*/ 1338698 h 1712618"/>
              <a:gd name="connsiteX61" fmla="*/ 2847975 w 3398455"/>
              <a:gd name="connsiteY61" fmla="*/ 1281548 h 1712618"/>
              <a:gd name="connsiteX62" fmla="*/ 2819400 w 3398455"/>
              <a:gd name="connsiteY62" fmla="*/ 1262498 h 1712618"/>
              <a:gd name="connsiteX63" fmla="*/ 2790825 w 3398455"/>
              <a:gd name="connsiteY63" fmla="*/ 1252973 h 1712618"/>
              <a:gd name="connsiteX64" fmla="*/ 2724150 w 3398455"/>
              <a:gd name="connsiteY64" fmla="*/ 1186298 h 1712618"/>
              <a:gd name="connsiteX65" fmla="*/ 2657475 w 3398455"/>
              <a:gd name="connsiteY65" fmla="*/ 1110098 h 1712618"/>
              <a:gd name="connsiteX66" fmla="*/ 2638425 w 3398455"/>
              <a:gd name="connsiteY66" fmla="*/ 1071998 h 1712618"/>
              <a:gd name="connsiteX67" fmla="*/ 2619375 w 3398455"/>
              <a:gd name="connsiteY67" fmla="*/ 1043423 h 1712618"/>
              <a:gd name="connsiteX68" fmla="*/ 2600325 w 3398455"/>
              <a:gd name="connsiteY68" fmla="*/ 986273 h 1712618"/>
              <a:gd name="connsiteX69" fmla="*/ 2590800 w 3398455"/>
              <a:gd name="connsiteY69" fmla="*/ 957698 h 1712618"/>
              <a:gd name="connsiteX70" fmla="*/ 2562225 w 3398455"/>
              <a:gd name="connsiteY70" fmla="*/ 900548 h 1712618"/>
              <a:gd name="connsiteX71" fmla="*/ 2552700 w 3398455"/>
              <a:gd name="connsiteY71" fmla="*/ 852923 h 1712618"/>
              <a:gd name="connsiteX72" fmla="*/ 2533650 w 3398455"/>
              <a:gd name="connsiteY72" fmla="*/ 729098 h 1712618"/>
              <a:gd name="connsiteX73" fmla="*/ 2466975 w 3398455"/>
              <a:gd name="connsiteY73" fmla="*/ 614798 h 1712618"/>
              <a:gd name="connsiteX74" fmla="*/ 2447925 w 3398455"/>
              <a:gd name="connsiteY74" fmla="*/ 586223 h 1712618"/>
              <a:gd name="connsiteX75" fmla="*/ 2409825 w 3398455"/>
              <a:gd name="connsiteY75" fmla="*/ 548123 h 1712618"/>
              <a:gd name="connsiteX76" fmla="*/ 2390775 w 3398455"/>
              <a:gd name="connsiteY76" fmla="*/ 519548 h 1712618"/>
              <a:gd name="connsiteX77" fmla="*/ 2343150 w 3398455"/>
              <a:gd name="connsiteY77" fmla="*/ 481448 h 1712618"/>
              <a:gd name="connsiteX78" fmla="*/ 2286000 w 3398455"/>
              <a:gd name="connsiteY78" fmla="*/ 424298 h 1712618"/>
              <a:gd name="connsiteX79" fmla="*/ 2266950 w 3398455"/>
              <a:gd name="connsiteY79" fmla="*/ 395723 h 1712618"/>
              <a:gd name="connsiteX80" fmla="*/ 2219325 w 3398455"/>
              <a:gd name="connsiteY80" fmla="*/ 319523 h 1712618"/>
              <a:gd name="connsiteX81" fmla="*/ 2190750 w 3398455"/>
              <a:gd name="connsiteY81" fmla="*/ 300473 h 1712618"/>
              <a:gd name="connsiteX82" fmla="*/ 2085975 w 3398455"/>
              <a:gd name="connsiteY82" fmla="*/ 205223 h 1712618"/>
              <a:gd name="connsiteX83" fmla="*/ 1962150 w 3398455"/>
              <a:gd name="connsiteY83" fmla="*/ 100448 h 1712618"/>
              <a:gd name="connsiteX84" fmla="*/ 1933575 w 3398455"/>
              <a:gd name="connsiteY84" fmla="*/ 81398 h 1712618"/>
              <a:gd name="connsiteX85" fmla="*/ 1905000 w 3398455"/>
              <a:gd name="connsiteY85" fmla="*/ 71873 h 1712618"/>
              <a:gd name="connsiteX86" fmla="*/ 1809750 w 3398455"/>
              <a:gd name="connsiteY86" fmla="*/ 14723 h 1712618"/>
              <a:gd name="connsiteX87" fmla="*/ 1704975 w 3398455"/>
              <a:gd name="connsiteY87" fmla="*/ 5198 h 17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98455" h="1712618">
                <a:moveTo>
                  <a:pt x="1704975" y="5198"/>
                </a:moveTo>
                <a:cubicBezTo>
                  <a:pt x="1686758" y="6210"/>
                  <a:pt x="1527034" y="0"/>
                  <a:pt x="1476375" y="33773"/>
                </a:cubicBezTo>
                <a:lnTo>
                  <a:pt x="1419225" y="71873"/>
                </a:lnTo>
                <a:lnTo>
                  <a:pt x="1390650" y="90923"/>
                </a:lnTo>
                <a:cubicBezTo>
                  <a:pt x="1377950" y="109973"/>
                  <a:pt x="1359790" y="126353"/>
                  <a:pt x="1352550" y="148073"/>
                </a:cubicBezTo>
                <a:cubicBezTo>
                  <a:pt x="1345756" y="168456"/>
                  <a:pt x="1341353" y="190017"/>
                  <a:pt x="1323975" y="205223"/>
                </a:cubicBezTo>
                <a:cubicBezTo>
                  <a:pt x="1306745" y="220300"/>
                  <a:pt x="1285875" y="230623"/>
                  <a:pt x="1266825" y="243323"/>
                </a:cubicBezTo>
                <a:lnTo>
                  <a:pt x="1209675" y="281423"/>
                </a:lnTo>
                <a:cubicBezTo>
                  <a:pt x="1200150" y="287773"/>
                  <a:pt x="1191960" y="296853"/>
                  <a:pt x="1181100" y="300473"/>
                </a:cubicBezTo>
                <a:lnTo>
                  <a:pt x="1152525" y="309998"/>
                </a:lnTo>
                <a:cubicBezTo>
                  <a:pt x="1146175" y="319523"/>
                  <a:pt x="1141570" y="330478"/>
                  <a:pt x="1133475" y="338573"/>
                </a:cubicBezTo>
                <a:cubicBezTo>
                  <a:pt x="1125380" y="346668"/>
                  <a:pt x="1110967" y="347915"/>
                  <a:pt x="1104900" y="357623"/>
                </a:cubicBezTo>
                <a:cubicBezTo>
                  <a:pt x="1094257" y="374651"/>
                  <a:pt x="1096989" y="398065"/>
                  <a:pt x="1085850" y="414773"/>
                </a:cubicBezTo>
                <a:cubicBezTo>
                  <a:pt x="1031255" y="496665"/>
                  <a:pt x="1096710" y="393053"/>
                  <a:pt x="1057275" y="471923"/>
                </a:cubicBezTo>
                <a:cubicBezTo>
                  <a:pt x="1052155" y="482162"/>
                  <a:pt x="1043345" y="490259"/>
                  <a:pt x="1038225" y="500498"/>
                </a:cubicBezTo>
                <a:cubicBezTo>
                  <a:pt x="1033735" y="509478"/>
                  <a:pt x="1033190" y="520093"/>
                  <a:pt x="1028700" y="529073"/>
                </a:cubicBezTo>
                <a:cubicBezTo>
                  <a:pt x="1023580" y="539312"/>
                  <a:pt x="1014770" y="547409"/>
                  <a:pt x="1009650" y="557648"/>
                </a:cubicBezTo>
                <a:cubicBezTo>
                  <a:pt x="1005160" y="566628"/>
                  <a:pt x="1004615" y="577243"/>
                  <a:pt x="1000125" y="586223"/>
                </a:cubicBezTo>
                <a:cubicBezTo>
                  <a:pt x="995005" y="596462"/>
                  <a:pt x="990783" y="608731"/>
                  <a:pt x="981075" y="614798"/>
                </a:cubicBezTo>
                <a:cubicBezTo>
                  <a:pt x="964047" y="625441"/>
                  <a:pt x="923925" y="633848"/>
                  <a:pt x="923925" y="633848"/>
                </a:cubicBezTo>
                <a:cubicBezTo>
                  <a:pt x="917575" y="643373"/>
                  <a:pt x="912970" y="654328"/>
                  <a:pt x="904875" y="662423"/>
                </a:cubicBezTo>
                <a:cubicBezTo>
                  <a:pt x="871855" y="695443"/>
                  <a:pt x="877570" y="664328"/>
                  <a:pt x="857250" y="710048"/>
                </a:cubicBezTo>
                <a:cubicBezTo>
                  <a:pt x="849095" y="728398"/>
                  <a:pt x="844550" y="748148"/>
                  <a:pt x="838200" y="767198"/>
                </a:cubicBezTo>
                <a:lnTo>
                  <a:pt x="819150" y="824348"/>
                </a:lnTo>
                <a:cubicBezTo>
                  <a:pt x="815975" y="833873"/>
                  <a:pt x="815194" y="844569"/>
                  <a:pt x="809625" y="852923"/>
                </a:cubicBezTo>
                <a:cubicBezTo>
                  <a:pt x="803275" y="862448"/>
                  <a:pt x="796057" y="871448"/>
                  <a:pt x="790575" y="881498"/>
                </a:cubicBezTo>
                <a:cubicBezTo>
                  <a:pt x="776977" y="906429"/>
                  <a:pt x="768227" y="934069"/>
                  <a:pt x="752475" y="957698"/>
                </a:cubicBezTo>
                <a:lnTo>
                  <a:pt x="714375" y="1014848"/>
                </a:lnTo>
                <a:cubicBezTo>
                  <a:pt x="708025" y="1024373"/>
                  <a:pt x="698945" y="1032563"/>
                  <a:pt x="695325" y="1043423"/>
                </a:cubicBezTo>
                <a:cubicBezTo>
                  <a:pt x="680120" y="1089037"/>
                  <a:pt x="692900" y="1064898"/>
                  <a:pt x="647700" y="1110098"/>
                </a:cubicBezTo>
                <a:cubicBezTo>
                  <a:pt x="639953" y="1133339"/>
                  <a:pt x="637589" y="1148784"/>
                  <a:pt x="619125" y="1167248"/>
                </a:cubicBezTo>
                <a:cubicBezTo>
                  <a:pt x="611030" y="1175343"/>
                  <a:pt x="600075" y="1179948"/>
                  <a:pt x="590550" y="1186298"/>
                </a:cubicBezTo>
                <a:cubicBezTo>
                  <a:pt x="584200" y="1195823"/>
                  <a:pt x="580439" y="1207722"/>
                  <a:pt x="571500" y="1214873"/>
                </a:cubicBezTo>
                <a:cubicBezTo>
                  <a:pt x="563660" y="1221145"/>
                  <a:pt x="551905" y="1219908"/>
                  <a:pt x="542925" y="1224398"/>
                </a:cubicBezTo>
                <a:cubicBezTo>
                  <a:pt x="532686" y="1229518"/>
                  <a:pt x="524589" y="1238328"/>
                  <a:pt x="514350" y="1243448"/>
                </a:cubicBezTo>
                <a:cubicBezTo>
                  <a:pt x="435480" y="1282883"/>
                  <a:pt x="539092" y="1217428"/>
                  <a:pt x="457200" y="1272023"/>
                </a:cubicBezTo>
                <a:cubicBezTo>
                  <a:pt x="450850" y="1281548"/>
                  <a:pt x="445479" y="1291804"/>
                  <a:pt x="438150" y="1300598"/>
                </a:cubicBezTo>
                <a:cubicBezTo>
                  <a:pt x="429526" y="1310946"/>
                  <a:pt x="416714" y="1317750"/>
                  <a:pt x="409575" y="1329173"/>
                </a:cubicBezTo>
                <a:cubicBezTo>
                  <a:pt x="400513" y="1343672"/>
                  <a:pt x="400463" y="1362885"/>
                  <a:pt x="390525" y="1376798"/>
                </a:cubicBezTo>
                <a:cubicBezTo>
                  <a:pt x="381804" y="1389007"/>
                  <a:pt x="348070" y="1403112"/>
                  <a:pt x="333375" y="1405373"/>
                </a:cubicBezTo>
                <a:cubicBezTo>
                  <a:pt x="301838" y="1410225"/>
                  <a:pt x="269875" y="1411723"/>
                  <a:pt x="238125" y="1414898"/>
                </a:cubicBezTo>
                <a:cubicBezTo>
                  <a:pt x="199606" y="1434157"/>
                  <a:pt x="199032" y="1429424"/>
                  <a:pt x="171450" y="1462523"/>
                </a:cubicBezTo>
                <a:cubicBezTo>
                  <a:pt x="164121" y="1471317"/>
                  <a:pt x="162108" y="1485031"/>
                  <a:pt x="152400" y="1491098"/>
                </a:cubicBezTo>
                <a:cubicBezTo>
                  <a:pt x="135372" y="1501741"/>
                  <a:pt x="114300" y="1503798"/>
                  <a:pt x="95250" y="1510148"/>
                </a:cubicBezTo>
                <a:cubicBezTo>
                  <a:pt x="85725" y="1513323"/>
                  <a:pt x="75029" y="1514104"/>
                  <a:pt x="66675" y="1519673"/>
                </a:cubicBezTo>
                <a:lnTo>
                  <a:pt x="38100" y="1538723"/>
                </a:lnTo>
                <a:lnTo>
                  <a:pt x="9525" y="1624448"/>
                </a:lnTo>
                <a:lnTo>
                  <a:pt x="0" y="1653023"/>
                </a:lnTo>
                <a:cubicBezTo>
                  <a:pt x="7583" y="1683356"/>
                  <a:pt x="463" y="1700411"/>
                  <a:pt x="38100" y="1700648"/>
                </a:cubicBezTo>
                <a:lnTo>
                  <a:pt x="3028950" y="1710173"/>
                </a:lnTo>
                <a:cubicBezTo>
                  <a:pt x="3143250" y="1706998"/>
                  <a:pt x="3258134" y="1712618"/>
                  <a:pt x="3371850" y="1700648"/>
                </a:cubicBezTo>
                <a:cubicBezTo>
                  <a:pt x="3398455" y="1697847"/>
                  <a:pt x="3392778" y="1653001"/>
                  <a:pt x="3381375" y="1643498"/>
                </a:cubicBezTo>
                <a:cubicBezTo>
                  <a:pt x="3368240" y="1632552"/>
                  <a:pt x="3349818" y="1630291"/>
                  <a:pt x="3333750" y="1624448"/>
                </a:cubicBezTo>
                <a:cubicBezTo>
                  <a:pt x="3305443" y="1614154"/>
                  <a:pt x="3276600" y="1605398"/>
                  <a:pt x="3248025" y="1595873"/>
                </a:cubicBezTo>
                <a:cubicBezTo>
                  <a:pt x="3238500" y="1592698"/>
                  <a:pt x="3227804" y="1591917"/>
                  <a:pt x="3219450" y="1586348"/>
                </a:cubicBezTo>
                <a:cubicBezTo>
                  <a:pt x="3209925" y="1579998"/>
                  <a:pt x="3201114" y="1572418"/>
                  <a:pt x="3190875" y="1567298"/>
                </a:cubicBezTo>
                <a:cubicBezTo>
                  <a:pt x="3084014" y="1513868"/>
                  <a:pt x="3262943" y="1618005"/>
                  <a:pt x="3124200" y="1538723"/>
                </a:cubicBezTo>
                <a:cubicBezTo>
                  <a:pt x="3072499" y="1509180"/>
                  <a:pt x="3119441" y="1527612"/>
                  <a:pt x="3067050" y="1510148"/>
                </a:cubicBezTo>
                <a:cubicBezTo>
                  <a:pt x="3054350" y="1500623"/>
                  <a:pt x="3041003" y="1491904"/>
                  <a:pt x="3028950" y="1481573"/>
                </a:cubicBezTo>
                <a:cubicBezTo>
                  <a:pt x="3010518" y="1465774"/>
                  <a:pt x="2992348" y="1446469"/>
                  <a:pt x="2981325" y="1424423"/>
                </a:cubicBezTo>
                <a:cubicBezTo>
                  <a:pt x="2963955" y="1389683"/>
                  <a:pt x="2978749" y="1368731"/>
                  <a:pt x="2933700" y="1338698"/>
                </a:cubicBezTo>
                <a:lnTo>
                  <a:pt x="2847975" y="1281548"/>
                </a:lnTo>
                <a:cubicBezTo>
                  <a:pt x="2838450" y="1275198"/>
                  <a:pt x="2830260" y="1266118"/>
                  <a:pt x="2819400" y="1262498"/>
                </a:cubicBezTo>
                <a:lnTo>
                  <a:pt x="2790825" y="1252973"/>
                </a:lnTo>
                <a:cubicBezTo>
                  <a:pt x="2768600" y="1230748"/>
                  <a:pt x="2741585" y="1212450"/>
                  <a:pt x="2724150" y="1186298"/>
                </a:cubicBezTo>
                <a:cubicBezTo>
                  <a:pt x="2679700" y="1119623"/>
                  <a:pt x="2705100" y="1141848"/>
                  <a:pt x="2657475" y="1110098"/>
                </a:cubicBezTo>
                <a:cubicBezTo>
                  <a:pt x="2651125" y="1097398"/>
                  <a:pt x="2645470" y="1084326"/>
                  <a:pt x="2638425" y="1071998"/>
                </a:cubicBezTo>
                <a:cubicBezTo>
                  <a:pt x="2632745" y="1062059"/>
                  <a:pt x="2624024" y="1053884"/>
                  <a:pt x="2619375" y="1043423"/>
                </a:cubicBezTo>
                <a:cubicBezTo>
                  <a:pt x="2611220" y="1025073"/>
                  <a:pt x="2606675" y="1005323"/>
                  <a:pt x="2600325" y="986273"/>
                </a:cubicBezTo>
                <a:cubicBezTo>
                  <a:pt x="2597150" y="976748"/>
                  <a:pt x="2596369" y="966052"/>
                  <a:pt x="2590800" y="957698"/>
                </a:cubicBezTo>
                <a:cubicBezTo>
                  <a:pt x="2572176" y="929762"/>
                  <a:pt x="2570112" y="932096"/>
                  <a:pt x="2562225" y="900548"/>
                </a:cubicBezTo>
                <a:cubicBezTo>
                  <a:pt x="2558298" y="884842"/>
                  <a:pt x="2554840" y="868970"/>
                  <a:pt x="2552700" y="852923"/>
                </a:cubicBezTo>
                <a:cubicBezTo>
                  <a:pt x="2546621" y="807333"/>
                  <a:pt x="2551867" y="769174"/>
                  <a:pt x="2533650" y="729098"/>
                </a:cubicBezTo>
                <a:cubicBezTo>
                  <a:pt x="2492951" y="639559"/>
                  <a:pt x="2510073" y="675135"/>
                  <a:pt x="2466975" y="614798"/>
                </a:cubicBezTo>
                <a:cubicBezTo>
                  <a:pt x="2460321" y="605483"/>
                  <a:pt x="2455375" y="594915"/>
                  <a:pt x="2447925" y="586223"/>
                </a:cubicBezTo>
                <a:cubicBezTo>
                  <a:pt x="2436236" y="572586"/>
                  <a:pt x="2421514" y="561760"/>
                  <a:pt x="2409825" y="548123"/>
                </a:cubicBezTo>
                <a:cubicBezTo>
                  <a:pt x="2402375" y="539431"/>
                  <a:pt x="2398870" y="527643"/>
                  <a:pt x="2390775" y="519548"/>
                </a:cubicBezTo>
                <a:cubicBezTo>
                  <a:pt x="2376400" y="505173"/>
                  <a:pt x="2357525" y="495823"/>
                  <a:pt x="2343150" y="481448"/>
                </a:cubicBezTo>
                <a:cubicBezTo>
                  <a:pt x="2272263" y="410561"/>
                  <a:pt x="2353343" y="469193"/>
                  <a:pt x="2286000" y="424298"/>
                </a:cubicBezTo>
                <a:cubicBezTo>
                  <a:pt x="2279650" y="414773"/>
                  <a:pt x="2272630" y="405662"/>
                  <a:pt x="2266950" y="395723"/>
                </a:cubicBezTo>
                <a:cubicBezTo>
                  <a:pt x="2246830" y="360513"/>
                  <a:pt x="2249678" y="349876"/>
                  <a:pt x="2219325" y="319523"/>
                </a:cubicBezTo>
                <a:cubicBezTo>
                  <a:pt x="2211230" y="311428"/>
                  <a:pt x="2200275" y="306823"/>
                  <a:pt x="2190750" y="300473"/>
                </a:cubicBezTo>
                <a:cubicBezTo>
                  <a:pt x="2138301" y="221800"/>
                  <a:pt x="2222852" y="342100"/>
                  <a:pt x="2085975" y="205223"/>
                </a:cubicBezTo>
                <a:cubicBezTo>
                  <a:pt x="2003111" y="122359"/>
                  <a:pt x="2045452" y="155983"/>
                  <a:pt x="1962150" y="100448"/>
                </a:cubicBezTo>
                <a:cubicBezTo>
                  <a:pt x="1952625" y="94098"/>
                  <a:pt x="1944435" y="85018"/>
                  <a:pt x="1933575" y="81398"/>
                </a:cubicBezTo>
                <a:cubicBezTo>
                  <a:pt x="1924050" y="78223"/>
                  <a:pt x="1913777" y="76749"/>
                  <a:pt x="1905000" y="71873"/>
                </a:cubicBezTo>
                <a:cubicBezTo>
                  <a:pt x="1901009" y="69656"/>
                  <a:pt x="1828034" y="16874"/>
                  <a:pt x="1809750" y="14723"/>
                </a:cubicBezTo>
                <a:cubicBezTo>
                  <a:pt x="1768758" y="9900"/>
                  <a:pt x="1727200" y="14723"/>
                  <a:pt x="1704975" y="5198"/>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74"/>
          <p:cNvGrpSpPr>
            <a:grpSpLocks/>
          </p:cNvGrpSpPr>
          <p:nvPr/>
        </p:nvGrpSpPr>
        <p:grpSpPr bwMode="auto">
          <a:xfrm>
            <a:off x="4076700" y="4000500"/>
            <a:ext cx="685800" cy="533400"/>
            <a:chOff x="4038600" y="4267200"/>
            <a:chExt cx="685800" cy="533400"/>
          </a:xfrm>
        </p:grpSpPr>
        <p:sp>
          <p:nvSpPr>
            <p:cNvPr id="168" name="7-Point Star 167"/>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Oval 168"/>
            <p:cNvSpPr/>
            <p:nvPr/>
          </p:nvSpPr>
          <p:spPr>
            <a:xfrm>
              <a:off x="4267200" y="44196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Oval 169"/>
            <p:cNvSpPr/>
            <p:nvPr/>
          </p:nvSpPr>
          <p:spPr>
            <a:xfrm>
              <a:off x="43434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Oval 170"/>
            <p:cNvSpPr/>
            <p:nvPr/>
          </p:nvSpPr>
          <p:spPr>
            <a:xfrm>
              <a:off x="4424363" y="43957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Oval 171"/>
            <p:cNvSpPr/>
            <p:nvPr/>
          </p:nvSpPr>
          <p:spPr>
            <a:xfrm>
              <a:off x="4405313" y="4624388"/>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p:nvPr/>
          </p:nvSpPr>
          <p:spPr>
            <a:xfrm>
              <a:off x="4229100" y="4581525"/>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p:nvPr/>
          </p:nvSpPr>
          <p:spPr>
            <a:xfrm>
              <a:off x="44958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175"/>
          <p:cNvGrpSpPr>
            <a:grpSpLocks/>
          </p:cNvGrpSpPr>
          <p:nvPr/>
        </p:nvGrpSpPr>
        <p:grpSpPr bwMode="auto">
          <a:xfrm>
            <a:off x="2590800" y="5181600"/>
            <a:ext cx="685800" cy="533400"/>
            <a:chOff x="4038600" y="4267200"/>
            <a:chExt cx="685800" cy="533400"/>
          </a:xfrm>
        </p:grpSpPr>
        <p:sp>
          <p:nvSpPr>
            <p:cNvPr id="177" name="7-Point Star 176"/>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p:nvPr/>
          </p:nvSpPr>
          <p:spPr>
            <a:xfrm>
              <a:off x="4238625" y="4419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p:nvPr/>
          </p:nvSpPr>
          <p:spPr>
            <a:xfrm>
              <a:off x="4438650" y="46243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p:nvPr/>
          </p:nvSpPr>
          <p:spPr>
            <a:xfrm>
              <a:off x="4414838" y="43957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4343400" y="4500563"/>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Oval 181"/>
            <p:cNvSpPr/>
            <p:nvPr/>
          </p:nvSpPr>
          <p:spPr>
            <a:xfrm>
              <a:off x="4238625" y="46101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Oval 182"/>
            <p:cNvSpPr/>
            <p:nvPr/>
          </p:nvSpPr>
          <p:spPr>
            <a:xfrm>
              <a:off x="44958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183"/>
          <p:cNvGrpSpPr>
            <a:grpSpLocks/>
          </p:cNvGrpSpPr>
          <p:nvPr/>
        </p:nvGrpSpPr>
        <p:grpSpPr bwMode="auto">
          <a:xfrm>
            <a:off x="5715000" y="5257800"/>
            <a:ext cx="685800" cy="533400"/>
            <a:chOff x="4038600" y="4267200"/>
            <a:chExt cx="685800" cy="533400"/>
          </a:xfrm>
        </p:grpSpPr>
        <p:sp>
          <p:nvSpPr>
            <p:cNvPr id="185" name="7-Point Star 184"/>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p:nvPr/>
          </p:nvSpPr>
          <p:spPr>
            <a:xfrm>
              <a:off x="4267200" y="4419600"/>
              <a:ext cx="92075" cy="9207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Oval 186"/>
            <p:cNvSpPr/>
            <p:nvPr/>
          </p:nvSpPr>
          <p:spPr>
            <a:xfrm>
              <a:off x="4343400" y="455295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Oval 187"/>
            <p:cNvSpPr/>
            <p:nvPr/>
          </p:nvSpPr>
          <p:spPr>
            <a:xfrm>
              <a:off x="4419600" y="440055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Oval 188"/>
            <p:cNvSpPr/>
            <p:nvPr/>
          </p:nvSpPr>
          <p:spPr>
            <a:xfrm>
              <a:off x="4438650" y="46482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Oval 189"/>
            <p:cNvSpPr/>
            <p:nvPr/>
          </p:nvSpPr>
          <p:spPr>
            <a:xfrm>
              <a:off x="4191000" y="45720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p:nvPr/>
          </p:nvSpPr>
          <p:spPr>
            <a:xfrm>
              <a:off x="4538663" y="45100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436377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6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not give a </a:t>
            </a:r>
            <a:r>
              <a:rPr lang="en-US" dirty="0" err="1" smtClean="0"/>
              <a:t>presenation</a:t>
            </a:r>
            <a:endParaRPr lang="en-US" dirty="0"/>
          </a:p>
        </p:txBody>
      </p:sp>
      <p:sp>
        <p:nvSpPr>
          <p:cNvPr id="3" name="Subtitle 2"/>
          <p:cNvSpPr>
            <a:spLocks noGrp="1"/>
          </p:cNvSpPr>
          <p:nvPr>
            <p:ph type="subTitle" idx="1"/>
          </p:nvPr>
        </p:nvSpPr>
        <p:spPr/>
        <p:txBody>
          <a:bodyPr/>
          <a:lstStyle/>
          <a:p>
            <a:r>
              <a:rPr lang="en-US" dirty="0" smtClean="0"/>
              <a:t>Bradley J Swanson</a:t>
            </a:r>
            <a:endParaRPr lang="en-US" dirty="0"/>
          </a:p>
        </p:txBody>
      </p:sp>
      <p:pic>
        <p:nvPicPr>
          <p:cNvPr id="4" name="Picture 3"/>
          <p:cNvPicPr>
            <a:picLocks noChangeAspect="1"/>
          </p:cNvPicPr>
          <p:nvPr/>
        </p:nvPicPr>
        <p:blipFill>
          <a:blip r:embed="rId3"/>
          <a:stretch>
            <a:fillRect/>
          </a:stretch>
        </p:blipFill>
        <p:spPr>
          <a:xfrm>
            <a:off x="3779239" y="3281989"/>
            <a:ext cx="4400825" cy="3300619"/>
          </a:xfrm>
          <a:prstGeom prst="rect">
            <a:avLst/>
          </a:prstGeom>
        </p:spPr>
      </p:pic>
      <p:pic>
        <p:nvPicPr>
          <p:cNvPr id="5" name="Picture 4"/>
          <p:cNvPicPr>
            <a:picLocks noChangeAspect="1"/>
          </p:cNvPicPr>
          <p:nvPr/>
        </p:nvPicPr>
        <p:blipFill>
          <a:blip r:embed="rId4"/>
          <a:stretch>
            <a:fillRect/>
          </a:stretch>
        </p:blipFill>
        <p:spPr>
          <a:xfrm>
            <a:off x="172439" y="3920446"/>
            <a:ext cx="3606800" cy="2247900"/>
          </a:xfrm>
          <a:prstGeom prst="rect">
            <a:avLst/>
          </a:prstGeom>
        </p:spPr>
      </p:pic>
    </p:spTree>
    <p:extLst>
      <p:ext uri="{BB962C8B-B14F-4D97-AF65-F5344CB8AC3E}">
        <p14:creationId xmlns:p14="http://schemas.microsoft.com/office/powerpoint/2010/main" val="1224162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1295400" y="2667000"/>
            <a:ext cx="6553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4" name="Straight Connector 143"/>
          <p:cNvCxnSpPr/>
          <p:nvPr/>
        </p:nvCxnSpPr>
        <p:spPr>
          <a:xfrm>
            <a:off x="1814513" y="5862638"/>
            <a:ext cx="53340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56" name="Group 151"/>
          <p:cNvGrpSpPr>
            <a:grpSpLocks/>
          </p:cNvGrpSpPr>
          <p:nvPr/>
        </p:nvGrpSpPr>
        <p:grpSpPr bwMode="auto">
          <a:xfrm>
            <a:off x="2105025" y="3838575"/>
            <a:ext cx="4667250" cy="1762125"/>
            <a:chOff x="2105025" y="3838575"/>
            <a:chExt cx="4667250" cy="1762128"/>
          </a:xfrm>
        </p:grpSpPr>
        <p:sp>
          <p:nvSpPr>
            <p:cNvPr id="150" name="Freeform 149"/>
            <p:cNvSpPr/>
            <p:nvPr/>
          </p:nvSpPr>
          <p:spPr>
            <a:xfrm>
              <a:off x="2105025" y="3838575"/>
              <a:ext cx="2352675" cy="1762128"/>
            </a:xfrm>
            <a:custGeom>
              <a:avLst/>
              <a:gdLst>
                <a:gd name="connsiteX0" fmla="*/ 0 w 2352675"/>
                <a:gd name="connsiteY0" fmla="*/ 1762125 h 1762125"/>
                <a:gd name="connsiteX1" fmla="*/ 981075 w 2352675"/>
                <a:gd name="connsiteY1" fmla="*/ 1381125 h 1762125"/>
                <a:gd name="connsiteX2" fmla="*/ 1609725 w 2352675"/>
                <a:gd name="connsiteY2" fmla="*/ 447675 h 1762125"/>
                <a:gd name="connsiteX3" fmla="*/ 2076450 w 2352675"/>
                <a:gd name="connsiteY3" fmla="*/ 76200 h 1762125"/>
                <a:gd name="connsiteX4" fmla="*/ 2352675 w 235267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1762125">
                  <a:moveTo>
                    <a:pt x="0" y="1762125"/>
                  </a:moveTo>
                  <a:cubicBezTo>
                    <a:pt x="356394" y="1681162"/>
                    <a:pt x="712788" y="1600200"/>
                    <a:pt x="981075" y="1381125"/>
                  </a:cubicBezTo>
                  <a:cubicBezTo>
                    <a:pt x="1249362" y="1162050"/>
                    <a:pt x="1427163" y="665162"/>
                    <a:pt x="1609725" y="447675"/>
                  </a:cubicBezTo>
                  <a:cubicBezTo>
                    <a:pt x="1792287" y="230188"/>
                    <a:pt x="1952625" y="150812"/>
                    <a:pt x="2076450" y="76200"/>
                  </a:cubicBezTo>
                  <a:cubicBezTo>
                    <a:pt x="2200275" y="1588"/>
                    <a:pt x="2276475" y="794"/>
                    <a:pt x="23526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1" name="Freeform 150"/>
            <p:cNvSpPr/>
            <p:nvPr/>
          </p:nvSpPr>
          <p:spPr>
            <a:xfrm flipH="1">
              <a:off x="4419600" y="3838575"/>
              <a:ext cx="2352675" cy="1762128"/>
            </a:xfrm>
            <a:custGeom>
              <a:avLst/>
              <a:gdLst>
                <a:gd name="connsiteX0" fmla="*/ 0 w 2352675"/>
                <a:gd name="connsiteY0" fmla="*/ 1762125 h 1762125"/>
                <a:gd name="connsiteX1" fmla="*/ 981075 w 2352675"/>
                <a:gd name="connsiteY1" fmla="*/ 1381125 h 1762125"/>
                <a:gd name="connsiteX2" fmla="*/ 1609725 w 2352675"/>
                <a:gd name="connsiteY2" fmla="*/ 447675 h 1762125"/>
                <a:gd name="connsiteX3" fmla="*/ 2076450 w 2352675"/>
                <a:gd name="connsiteY3" fmla="*/ 76200 h 1762125"/>
                <a:gd name="connsiteX4" fmla="*/ 2352675 w 2352675"/>
                <a:gd name="connsiteY4" fmla="*/ 0 h 176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75" h="1762125">
                  <a:moveTo>
                    <a:pt x="0" y="1762125"/>
                  </a:moveTo>
                  <a:cubicBezTo>
                    <a:pt x="356394" y="1681162"/>
                    <a:pt x="712788" y="1600200"/>
                    <a:pt x="981075" y="1381125"/>
                  </a:cubicBezTo>
                  <a:cubicBezTo>
                    <a:pt x="1249362" y="1162050"/>
                    <a:pt x="1427163" y="665162"/>
                    <a:pt x="1609725" y="447675"/>
                  </a:cubicBezTo>
                  <a:cubicBezTo>
                    <a:pt x="1792287" y="230188"/>
                    <a:pt x="1952625" y="150812"/>
                    <a:pt x="2076450" y="76200"/>
                  </a:cubicBezTo>
                  <a:cubicBezTo>
                    <a:pt x="2200275" y="1588"/>
                    <a:pt x="2276475" y="794"/>
                    <a:pt x="2352675"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3557" name="TextBox 161"/>
          <p:cNvSpPr txBox="1">
            <a:spLocks noChangeArrowheads="1"/>
          </p:cNvSpPr>
          <p:nvPr/>
        </p:nvSpPr>
        <p:spPr bwMode="auto">
          <a:xfrm rot="-5400000">
            <a:off x="983457" y="4272756"/>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Frequency</a:t>
            </a:r>
          </a:p>
        </p:txBody>
      </p:sp>
      <p:sp>
        <p:nvSpPr>
          <p:cNvPr id="23558" name="TextBox 162"/>
          <p:cNvSpPr txBox="1">
            <a:spLocks noChangeArrowheads="1"/>
          </p:cNvSpPr>
          <p:nvPr/>
        </p:nvSpPr>
        <p:spPr bwMode="auto">
          <a:xfrm>
            <a:off x="3733800" y="5867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No. of Alleles</a:t>
            </a:r>
          </a:p>
        </p:txBody>
      </p:sp>
      <p:sp>
        <p:nvSpPr>
          <p:cNvPr id="23559" name="Rectangle 2"/>
          <p:cNvSpPr>
            <a:spLocks noGrp="1" noChangeArrowheads="1"/>
          </p:cNvSpPr>
          <p:nvPr>
            <p:ph type="title"/>
          </p:nvPr>
        </p:nvSpPr>
        <p:spPr/>
        <p:txBody>
          <a:bodyPr/>
          <a:lstStyle/>
          <a:p>
            <a:pPr eaLnBrk="1" hangingPunct="1"/>
            <a:r>
              <a:rPr lang="en-US" sz="4000">
                <a:latin typeface="Arial" charset="0"/>
              </a:rPr>
              <a:t>Re-sampling Statistics</a:t>
            </a:r>
          </a:p>
        </p:txBody>
      </p:sp>
      <p:sp>
        <p:nvSpPr>
          <p:cNvPr id="23560" name="Rectangle 3"/>
          <p:cNvSpPr>
            <a:spLocks noGrp="1" noChangeArrowheads="1"/>
          </p:cNvSpPr>
          <p:nvPr>
            <p:ph type="body" idx="1"/>
          </p:nvPr>
        </p:nvSpPr>
        <p:spPr>
          <a:xfrm>
            <a:off x="381000" y="1485900"/>
            <a:ext cx="5181600" cy="1104900"/>
          </a:xfrm>
        </p:spPr>
        <p:txBody>
          <a:bodyPr/>
          <a:lstStyle/>
          <a:p>
            <a:pPr eaLnBrk="1" hangingPunct="1">
              <a:lnSpc>
                <a:spcPct val="90000"/>
              </a:lnSpc>
            </a:pPr>
            <a:r>
              <a:rPr lang="en-US" sz="2400">
                <a:latin typeface="Arial" charset="0"/>
              </a:rPr>
              <a:t>Probability Distribution</a:t>
            </a:r>
          </a:p>
          <a:p>
            <a:pPr eaLnBrk="1" hangingPunct="1">
              <a:lnSpc>
                <a:spcPct val="90000"/>
              </a:lnSpc>
            </a:pPr>
            <a:r>
              <a:rPr lang="en-US" sz="2400">
                <a:latin typeface="Arial" charset="0"/>
              </a:rPr>
              <a:t>95% confidence interval - 1-tailed </a:t>
            </a:r>
          </a:p>
        </p:txBody>
      </p:sp>
      <p:cxnSp>
        <p:nvCxnSpPr>
          <p:cNvPr id="142" name="Straight Connector 141"/>
          <p:cNvCxnSpPr/>
          <p:nvPr/>
        </p:nvCxnSpPr>
        <p:spPr>
          <a:xfrm rot="5400000">
            <a:off x="342901" y="4381500"/>
            <a:ext cx="2971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50"/>
          <p:cNvGrpSpPr>
            <a:grpSpLocks/>
          </p:cNvGrpSpPr>
          <p:nvPr/>
        </p:nvGrpSpPr>
        <p:grpSpPr bwMode="auto">
          <a:xfrm>
            <a:off x="5715000" y="4724400"/>
            <a:ext cx="762000" cy="1066800"/>
            <a:chOff x="2667000" y="4781550"/>
            <a:chExt cx="609600" cy="1009650"/>
          </a:xfrm>
        </p:grpSpPr>
        <p:sp>
          <p:nvSpPr>
            <p:cNvPr id="153" name="Right Arrow 152"/>
            <p:cNvSpPr/>
            <p:nvPr/>
          </p:nvSpPr>
          <p:spPr>
            <a:xfrm rot="5400000">
              <a:off x="2553040" y="5372440"/>
              <a:ext cx="685120" cy="152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1" name="TextBox 159"/>
            <p:cNvSpPr txBox="1">
              <a:spLocks noChangeArrowheads="1"/>
            </p:cNvSpPr>
            <p:nvPr/>
          </p:nvSpPr>
          <p:spPr bwMode="auto">
            <a:xfrm>
              <a:off x="2667000" y="4781550"/>
              <a:ext cx="609600" cy="3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95%</a:t>
              </a:r>
            </a:p>
          </p:txBody>
        </p:sp>
      </p:grpSp>
      <p:sp>
        <p:nvSpPr>
          <p:cNvPr id="25" name="Freeform 24"/>
          <p:cNvSpPr/>
          <p:nvPr/>
        </p:nvSpPr>
        <p:spPr>
          <a:xfrm flipH="1">
            <a:off x="2305050" y="3962400"/>
            <a:ext cx="3490913" cy="1817688"/>
          </a:xfrm>
          <a:custGeom>
            <a:avLst/>
            <a:gdLst>
              <a:gd name="connsiteX0" fmla="*/ 1392413 w 3491347"/>
              <a:gd name="connsiteY0" fmla="*/ 2492 h 1817747"/>
              <a:gd name="connsiteX1" fmla="*/ 1173338 w 3491347"/>
              <a:gd name="connsiteY1" fmla="*/ 12017 h 1817747"/>
              <a:gd name="connsiteX2" fmla="*/ 1163813 w 3491347"/>
              <a:gd name="connsiteY2" fmla="*/ 40592 h 1817747"/>
              <a:gd name="connsiteX3" fmla="*/ 1106663 w 3491347"/>
              <a:gd name="connsiteY3" fmla="*/ 59642 h 1817747"/>
              <a:gd name="connsiteX4" fmla="*/ 1078088 w 3491347"/>
              <a:gd name="connsiteY4" fmla="*/ 69167 h 1817747"/>
              <a:gd name="connsiteX5" fmla="*/ 1059038 w 3491347"/>
              <a:gd name="connsiteY5" fmla="*/ 97742 h 1817747"/>
              <a:gd name="connsiteX6" fmla="*/ 973313 w 3491347"/>
              <a:gd name="connsiteY6" fmla="*/ 145367 h 1817747"/>
              <a:gd name="connsiteX7" fmla="*/ 954263 w 3491347"/>
              <a:gd name="connsiteY7" fmla="*/ 173942 h 1817747"/>
              <a:gd name="connsiteX8" fmla="*/ 944738 w 3491347"/>
              <a:gd name="connsiteY8" fmla="*/ 202517 h 1817747"/>
              <a:gd name="connsiteX9" fmla="*/ 916163 w 3491347"/>
              <a:gd name="connsiteY9" fmla="*/ 221567 h 1817747"/>
              <a:gd name="connsiteX10" fmla="*/ 906638 w 3491347"/>
              <a:gd name="connsiteY10" fmla="*/ 250142 h 1817747"/>
              <a:gd name="connsiteX11" fmla="*/ 811388 w 3491347"/>
              <a:gd name="connsiteY11" fmla="*/ 297767 h 1817747"/>
              <a:gd name="connsiteX12" fmla="*/ 782813 w 3491347"/>
              <a:gd name="connsiteY12" fmla="*/ 307292 h 1817747"/>
              <a:gd name="connsiteX13" fmla="*/ 773288 w 3491347"/>
              <a:gd name="connsiteY13" fmla="*/ 335867 h 1817747"/>
              <a:gd name="connsiteX14" fmla="*/ 716138 w 3491347"/>
              <a:gd name="connsiteY14" fmla="*/ 421592 h 1817747"/>
              <a:gd name="connsiteX15" fmla="*/ 697088 w 3491347"/>
              <a:gd name="connsiteY15" fmla="*/ 450167 h 1817747"/>
              <a:gd name="connsiteX16" fmla="*/ 658988 w 3491347"/>
              <a:gd name="connsiteY16" fmla="*/ 564467 h 1817747"/>
              <a:gd name="connsiteX17" fmla="*/ 630413 w 3491347"/>
              <a:gd name="connsiteY17" fmla="*/ 621617 h 1817747"/>
              <a:gd name="connsiteX18" fmla="*/ 601838 w 3491347"/>
              <a:gd name="connsiteY18" fmla="*/ 640667 h 1817747"/>
              <a:gd name="connsiteX19" fmla="*/ 582788 w 3491347"/>
              <a:gd name="connsiteY19" fmla="*/ 697817 h 1817747"/>
              <a:gd name="connsiteX20" fmla="*/ 554213 w 3491347"/>
              <a:gd name="connsiteY20" fmla="*/ 793067 h 1817747"/>
              <a:gd name="connsiteX21" fmla="*/ 544688 w 3491347"/>
              <a:gd name="connsiteY21" fmla="*/ 821642 h 1817747"/>
              <a:gd name="connsiteX22" fmla="*/ 516113 w 3491347"/>
              <a:gd name="connsiteY22" fmla="*/ 831167 h 1817747"/>
              <a:gd name="connsiteX23" fmla="*/ 497063 w 3491347"/>
              <a:gd name="connsiteY23" fmla="*/ 859742 h 1817747"/>
              <a:gd name="connsiteX24" fmla="*/ 468488 w 3491347"/>
              <a:gd name="connsiteY24" fmla="*/ 878792 h 1817747"/>
              <a:gd name="connsiteX25" fmla="*/ 458963 w 3491347"/>
              <a:gd name="connsiteY25" fmla="*/ 907367 h 1817747"/>
              <a:gd name="connsiteX26" fmla="*/ 430388 w 3491347"/>
              <a:gd name="connsiteY26" fmla="*/ 935942 h 1817747"/>
              <a:gd name="connsiteX27" fmla="*/ 401813 w 3491347"/>
              <a:gd name="connsiteY27" fmla="*/ 993092 h 1817747"/>
              <a:gd name="connsiteX28" fmla="*/ 373238 w 3491347"/>
              <a:gd name="connsiteY28" fmla="*/ 1021667 h 1817747"/>
              <a:gd name="connsiteX29" fmla="*/ 363713 w 3491347"/>
              <a:gd name="connsiteY29" fmla="*/ 1050242 h 1817747"/>
              <a:gd name="connsiteX30" fmla="*/ 306563 w 3491347"/>
              <a:gd name="connsiteY30" fmla="*/ 1097867 h 1817747"/>
              <a:gd name="connsiteX31" fmla="*/ 287513 w 3491347"/>
              <a:gd name="connsiteY31" fmla="*/ 1126442 h 1817747"/>
              <a:gd name="connsiteX32" fmla="*/ 258938 w 3491347"/>
              <a:gd name="connsiteY32" fmla="*/ 1135967 h 1817747"/>
              <a:gd name="connsiteX33" fmla="*/ 220838 w 3491347"/>
              <a:gd name="connsiteY33" fmla="*/ 1193117 h 1817747"/>
              <a:gd name="connsiteX34" fmla="*/ 201788 w 3491347"/>
              <a:gd name="connsiteY34" fmla="*/ 1221692 h 1817747"/>
              <a:gd name="connsiteX35" fmla="*/ 192263 w 3491347"/>
              <a:gd name="connsiteY35" fmla="*/ 1250267 h 1817747"/>
              <a:gd name="connsiteX36" fmla="*/ 163688 w 3491347"/>
              <a:gd name="connsiteY36" fmla="*/ 1269317 h 1817747"/>
              <a:gd name="connsiteX37" fmla="*/ 144638 w 3491347"/>
              <a:gd name="connsiteY37" fmla="*/ 1297892 h 1817747"/>
              <a:gd name="connsiteX38" fmla="*/ 68438 w 3491347"/>
              <a:gd name="connsiteY38" fmla="*/ 1326467 h 1817747"/>
              <a:gd name="connsiteX39" fmla="*/ 39863 w 3491347"/>
              <a:gd name="connsiteY39" fmla="*/ 1345517 h 1817747"/>
              <a:gd name="connsiteX40" fmla="*/ 11288 w 3491347"/>
              <a:gd name="connsiteY40" fmla="*/ 1421717 h 1817747"/>
              <a:gd name="connsiteX41" fmla="*/ 1763 w 3491347"/>
              <a:gd name="connsiteY41" fmla="*/ 1450292 h 1817747"/>
              <a:gd name="connsiteX42" fmla="*/ 11288 w 3491347"/>
              <a:gd name="connsiteY42" fmla="*/ 1697942 h 1817747"/>
              <a:gd name="connsiteX43" fmla="*/ 39863 w 3491347"/>
              <a:gd name="connsiteY43" fmla="*/ 1726517 h 1817747"/>
              <a:gd name="connsiteX44" fmla="*/ 106538 w 3491347"/>
              <a:gd name="connsiteY44" fmla="*/ 1745567 h 1817747"/>
              <a:gd name="connsiteX45" fmla="*/ 1382888 w 3491347"/>
              <a:gd name="connsiteY45" fmla="*/ 1755092 h 1817747"/>
              <a:gd name="connsiteX46" fmla="*/ 1925813 w 3491347"/>
              <a:gd name="connsiteY46" fmla="*/ 1764617 h 1817747"/>
              <a:gd name="connsiteX47" fmla="*/ 1982963 w 3491347"/>
              <a:gd name="connsiteY47" fmla="*/ 1774142 h 1817747"/>
              <a:gd name="connsiteX48" fmla="*/ 3087863 w 3491347"/>
              <a:gd name="connsiteY48" fmla="*/ 1783667 h 1817747"/>
              <a:gd name="connsiteX49" fmla="*/ 3478388 w 3491347"/>
              <a:gd name="connsiteY49" fmla="*/ 1783667 h 1817747"/>
              <a:gd name="connsiteX50" fmla="*/ 3468863 w 3491347"/>
              <a:gd name="connsiteY50" fmla="*/ 1745567 h 1817747"/>
              <a:gd name="connsiteX51" fmla="*/ 3430763 w 3491347"/>
              <a:gd name="connsiteY51" fmla="*/ 1726517 h 1817747"/>
              <a:gd name="connsiteX52" fmla="*/ 3373613 w 3491347"/>
              <a:gd name="connsiteY52" fmla="*/ 1688417 h 1817747"/>
              <a:gd name="connsiteX53" fmla="*/ 3278363 w 3491347"/>
              <a:gd name="connsiteY53" fmla="*/ 1669367 h 1817747"/>
              <a:gd name="connsiteX54" fmla="*/ 3230738 w 3491347"/>
              <a:gd name="connsiteY54" fmla="*/ 1659842 h 1817747"/>
              <a:gd name="connsiteX55" fmla="*/ 3164063 w 3491347"/>
              <a:gd name="connsiteY55" fmla="*/ 1650317 h 1817747"/>
              <a:gd name="connsiteX56" fmla="*/ 3087863 w 3491347"/>
              <a:gd name="connsiteY56" fmla="*/ 1631267 h 1817747"/>
              <a:gd name="connsiteX57" fmla="*/ 3040238 w 3491347"/>
              <a:gd name="connsiteY57" fmla="*/ 1621742 h 1817747"/>
              <a:gd name="connsiteX58" fmla="*/ 2983088 w 3491347"/>
              <a:gd name="connsiteY58" fmla="*/ 1602692 h 1817747"/>
              <a:gd name="connsiteX59" fmla="*/ 2925938 w 3491347"/>
              <a:gd name="connsiteY59" fmla="*/ 1583642 h 1817747"/>
              <a:gd name="connsiteX60" fmla="*/ 2897363 w 3491347"/>
              <a:gd name="connsiteY60" fmla="*/ 1574117 h 1817747"/>
              <a:gd name="connsiteX61" fmla="*/ 2859263 w 3491347"/>
              <a:gd name="connsiteY61" fmla="*/ 1564592 h 1817747"/>
              <a:gd name="connsiteX62" fmla="*/ 2830688 w 3491347"/>
              <a:gd name="connsiteY62" fmla="*/ 1545542 h 1817747"/>
              <a:gd name="connsiteX63" fmla="*/ 2744963 w 3491347"/>
              <a:gd name="connsiteY63" fmla="*/ 1497917 h 1817747"/>
              <a:gd name="connsiteX64" fmla="*/ 2687813 w 3491347"/>
              <a:gd name="connsiteY64" fmla="*/ 1440767 h 1817747"/>
              <a:gd name="connsiteX65" fmla="*/ 2659238 w 3491347"/>
              <a:gd name="connsiteY65" fmla="*/ 1412192 h 1817747"/>
              <a:gd name="connsiteX66" fmla="*/ 2630663 w 3491347"/>
              <a:gd name="connsiteY66" fmla="*/ 1393142 h 1817747"/>
              <a:gd name="connsiteX67" fmla="*/ 2583038 w 3491347"/>
              <a:gd name="connsiteY67" fmla="*/ 1335992 h 1817747"/>
              <a:gd name="connsiteX68" fmla="*/ 2535413 w 3491347"/>
              <a:gd name="connsiteY68" fmla="*/ 1307417 h 1817747"/>
              <a:gd name="connsiteX69" fmla="*/ 2478263 w 3491347"/>
              <a:gd name="connsiteY69" fmla="*/ 1250267 h 1817747"/>
              <a:gd name="connsiteX70" fmla="*/ 2449688 w 3491347"/>
              <a:gd name="connsiteY70" fmla="*/ 1231217 h 1817747"/>
              <a:gd name="connsiteX71" fmla="*/ 2411588 w 3491347"/>
              <a:gd name="connsiteY71" fmla="*/ 1183592 h 1817747"/>
              <a:gd name="connsiteX72" fmla="*/ 2373488 w 3491347"/>
              <a:gd name="connsiteY72" fmla="*/ 1164542 h 1817747"/>
              <a:gd name="connsiteX73" fmla="*/ 2344913 w 3491347"/>
              <a:gd name="connsiteY73" fmla="*/ 1145492 h 1817747"/>
              <a:gd name="connsiteX74" fmla="*/ 2297288 w 3491347"/>
              <a:gd name="connsiteY74" fmla="*/ 1088342 h 1817747"/>
              <a:gd name="connsiteX75" fmla="*/ 2249663 w 3491347"/>
              <a:gd name="connsiteY75" fmla="*/ 1031192 h 1817747"/>
              <a:gd name="connsiteX76" fmla="*/ 2202038 w 3491347"/>
              <a:gd name="connsiteY76" fmla="*/ 945467 h 1817747"/>
              <a:gd name="connsiteX77" fmla="*/ 2182988 w 3491347"/>
              <a:gd name="connsiteY77" fmla="*/ 916892 h 1817747"/>
              <a:gd name="connsiteX78" fmla="*/ 2173463 w 3491347"/>
              <a:gd name="connsiteY78" fmla="*/ 869267 h 1817747"/>
              <a:gd name="connsiteX79" fmla="*/ 2154413 w 3491347"/>
              <a:gd name="connsiteY79" fmla="*/ 840692 h 1817747"/>
              <a:gd name="connsiteX80" fmla="*/ 2135363 w 3491347"/>
              <a:gd name="connsiteY80" fmla="*/ 802592 h 1817747"/>
              <a:gd name="connsiteX81" fmla="*/ 2106788 w 3491347"/>
              <a:gd name="connsiteY81" fmla="*/ 745442 h 1817747"/>
              <a:gd name="connsiteX82" fmla="*/ 2078213 w 3491347"/>
              <a:gd name="connsiteY82" fmla="*/ 678767 h 1817747"/>
              <a:gd name="connsiteX83" fmla="*/ 2040113 w 3491347"/>
              <a:gd name="connsiteY83" fmla="*/ 612092 h 1817747"/>
              <a:gd name="connsiteX84" fmla="*/ 2002013 w 3491347"/>
              <a:gd name="connsiteY84" fmla="*/ 516842 h 1817747"/>
              <a:gd name="connsiteX85" fmla="*/ 1963913 w 3491347"/>
              <a:gd name="connsiteY85" fmla="*/ 459692 h 1817747"/>
              <a:gd name="connsiteX86" fmla="*/ 1944863 w 3491347"/>
              <a:gd name="connsiteY86" fmla="*/ 431117 h 1817747"/>
              <a:gd name="connsiteX87" fmla="*/ 1925813 w 3491347"/>
              <a:gd name="connsiteY87" fmla="*/ 402542 h 1817747"/>
              <a:gd name="connsiteX88" fmla="*/ 1887713 w 3491347"/>
              <a:gd name="connsiteY88" fmla="*/ 373967 h 1817747"/>
              <a:gd name="connsiteX89" fmla="*/ 1859138 w 3491347"/>
              <a:gd name="connsiteY89" fmla="*/ 354917 h 1817747"/>
              <a:gd name="connsiteX90" fmla="*/ 1830563 w 3491347"/>
              <a:gd name="connsiteY90" fmla="*/ 326342 h 1817747"/>
              <a:gd name="connsiteX91" fmla="*/ 1773413 w 3491347"/>
              <a:gd name="connsiteY91" fmla="*/ 307292 h 1817747"/>
              <a:gd name="connsiteX92" fmla="*/ 1697213 w 3491347"/>
              <a:gd name="connsiteY92" fmla="*/ 250142 h 1817747"/>
              <a:gd name="connsiteX93" fmla="*/ 1640063 w 3491347"/>
              <a:gd name="connsiteY93" fmla="*/ 202517 h 1817747"/>
              <a:gd name="connsiteX94" fmla="*/ 1601963 w 3491347"/>
              <a:gd name="connsiteY94" fmla="*/ 145367 h 1817747"/>
              <a:gd name="connsiteX95" fmla="*/ 1554338 w 3491347"/>
              <a:gd name="connsiteY95" fmla="*/ 78692 h 1817747"/>
              <a:gd name="connsiteX96" fmla="*/ 1525763 w 3491347"/>
              <a:gd name="connsiteY96" fmla="*/ 50117 h 1817747"/>
              <a:gd name="connsiteX97" fmla="*/ 1497188 w 3491347"/>
              <a:gd name="connsiteY97" fmla="*/ 40592 h 1817747"/>
              <a:gd name="connsiteX98" fmla="*/ 1440038 w 3491347"/>
              <a:gd name="connsiteY98" fmla="*/ 12017 h 1817747"/>
              <a:gd name="connsiteX99" fmla="*/ 1392413 w 3491347"/>
              <a:gd name="connsiteY99" fmla="*/ 2492 h 181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91347" h="1817747">
                <a:moveTo>
                  <a:pt x="1392413" y="2492"/>
                </a:moveTo>
                <a:cubicBezTo>
                  <a:pt x="1347963" y="2492"/>
                  <a:pt x="1245437" y="0"/>
                  <a:pt x="1173338" y="12017"/>
                </a:cubicBezTo>
                <a:cubicBezTo>
                  <a:pt x="1163434" y="13668"/>
                  <a:pt x="1171983" y="34756"/>
                  <a:pt x="1163813" y="40592"/>
                </a:cubicBezTo>
                <a:cubicBezTo>
                  <a:pt x="1147473" y="52264"/>
                  <a:pt x="1125713" y="53292"/>
                  <a:pt x="1106663" y="59642"/>
                </a:cubicBezTo>
                <a:lnTo>
                  <a:pt x="1078088" y="69167"/>
                </a:lnTo>
                <a:cubicBezTo>
                  <a:pt x="1071738" y="78692"/>
                  <a:pt x="1067653" y="90204"/>
                  <a:pt x="1059038" y="97742"/>
                </a:cubicBezTo>
                <a:cubicBezTo>
                  <a:pt x="1018728" y="133013"/>
                  <a:pt x="1012560" y="132285"/>
                  <a:pt x="973313" y="145367"/>
                </a:cubicBezTo>
                <a:cubicBezTo>
                  <a:pt x="966963" y="154892"/>
                  <a:pt x="959383" y="163703"/>
                  <a:pt x="954263" y="173942"/>
                </a:cubicBezTo>
                <a:cubicBezTo>
                  <a:pt x="949773" y="182922"/>
                  <a:pt x="951010" y="194677"/>
                  <a:pt x="944738" y="202517"/>
                </a:cubicBezTo>
                <a:cubicBezTo>
                  <a:pt x="937587" y="211456"/>
                  <a:pt x="925688" y="215217"/>
                  <a:pt x="916163" y="221567"/>
                </a:cubicBezTo>
                <a:cubicBezTo>
                  <a:pt x="912988" y="231092"/>
                  <a:pt x="913738" y="243042"/>
                  <a:pt x="906638" y="250142"/>
                </a:cubicBezTo>
                <a:cubicBezTo>
                  <a:pt x="865075" y="291705"/>
                  <a:pt x="856560" y="284861"/>
                  <a:pt x="811388" y="297767"/>
                </a:cubicBezTo>
                <a:cubicBezTo>
                  <a:pt x="801734" y="300525"/>
                  <a:pt x="792338" y="304117"/>
                  <a:pt x="782813" y="307292"/>
                </a:cubicBezTo>
                <a:cubicBezTo>
                  <a:pt x="779638" y="316817"/>
                  <a:pt x="778164" y="327090"/>
                  <a:pt x="773288" y="335867"/>
                </a:cubicBezTo>
                <a:lnTo>
                  <a:pt x="716138" y="421592"/>
                </a:lnTo>
                <a:cubicBezTo>
                  <a:pt x="709788" y="431117"/>
                  <a:pt x="700708" y="439307"/>
                  <a:pt x="697088" y="450167"/>
                </a:cubicBezTo>
                <a:lnTo>
                  <a:pt x="658988" y="564467"/>
                </a:lnTo>
                <a:cubicBezTo>
                  <a:pt x="651241" y="587708"/>
                  <a:pt x="648877" y="603153"/>
                  <a:pt x="630413" y="621617"/>
                </a:cubicBezTo>
                <a:cubicBezTo>
                  <a:pt x="622318" y="629712"/>
                  <a:pt x="611363" y="634317"/>
                  <a:pt x="601838" y="640667"/>
                </a:cubicBezTo>
                <a:cubicBezTo>
                  <a:pt x="595488" y="659717"/>
                  <a:pt x="587658" y="678336"/>
                  <a:pt x="582788" y="697817"/>
                </a:cubicBezTo>
                <a:cubicBezTo>
                  <a:pt x="568393" y="755398"/>
                  <a:pt x="577403" y="723498"/>
                  <a:pt x="554213" y="793067"/>
                </a:cubicBezTo>
                <a:cubicBezTo>
                  <a:pt x="551038" y="802592"/>
                  <a:pt x="554213" y="818467"/>
                  <a:pt x="544688" y="821642"/>
                </a:cubicBezTo>
                <a:lnTo>
                  <a:pt x="516113" y="831167"/>
                </a:lnTo>
                <a:cubicBezTo>
                  <a:pt x="509763" y="840692"/>
                  <a:pt x="505158" y="851647"/>
                  <a:pt x="497063" y="859742"/>
                </a:cubicBezTo>
                <a:cubicBezTo>
                  <a:pt x="488968" y="867837"/>
                  <a:pt x="475639" y="869853"/>
                  <a:pt x="468488" y="878792"/>
                </a:cubicBezTo>
                <a:cubicBezTo>
                  <a:pt x="462216" y="886632"/>
                  <a:pt x="464532" y="899013"/>
                  <a:pt x="458963" y="907367"/>
                </a:cubicBezTo>
                <a:cubicBezTo>
                  <a:pt x="451491" y="918575"/>
                  <a:pt x="439012" y="925594"/>
                  <a:pt x="430388" y="935942"/>
                </a:cubicBezTo>
                <a:cubicBezTo>
                  <a:pt x="355450" y="1025868"/>
                  <a:pt x="459091" y="907175"/>
                  <a:pt x="401813" y="993092"/>
                </a:cubicBezTo>
                <a:cubicBezTo>
                  <a:pt x="394341" y="1004300"/>
                  <a:pt x="382763" y="1012142"/>
                  <a:pt x="373238" y="1021667"/>
                </a:cubicBezTo>
                <a:cubicBezTo>
                  <a:pt x="370063" y="1031192"/>
                  <a:pt x="369282" y="1041888"/>
                  <a:pt x="363713" y="1050242"/>
                </a:cubicBezTo>
                <a:cubicBezTo>
                  <a:pt x="349045" y="1072244"/>
                  <a:pt x="327648" y="1083810"/>
                  <a:pt x="306563" y="1097867"/>
                </a:cubicBezTo>
                <a:cubicBezTo>
                  <a:pt x="300213" y="1107392"/>
                  <a:pt x="296452" y="1119291"/>
                  <a:pt x="287513" y="1126442"/>
                </a:cubicBezTo>
                <a:cubicBezTo>
                  <a:pt x="279673" y="1132714"/>
                  <a:pt x="266038" y="1128867"/>
                  <a:pt x="258938" y="1135967"/>
                </a:cubicBezTo>
                <a:cubicBezTo>
                  <a:pt x="242749" y="1152156"/>
                  <a:pt x="233538" y="1174067"/>
                  <a:pt x="220838" y="1193117"/>
                </a:cubicBezTo>
                <a:cubicBezTo>
                  <a:pt x="214488" y="1202642"/>
                  <a:pt x="205408" y="1210832"/>
                  <a:pt x="201788" y="1221692"/>
                </a:cubicBezTo>
                <a:cubicBezTo>
                  <a:pt x="198613" y="1231217"/>
                  <a:pt x="198535" y="1242427"/>
                  <a:pt x="192263" y="1250267"/>
                </a:cubicBezTo>
                <a:cubicBezTo>
                  <a:pt x="185112" y="1259206"/>
                  <a:pt x="173213" y="1262967"/>
                  <a:pt x="163688" y="1269317"/>
                </a:cubicBezTo>
                <a:cubicBezTo>
                  <a:pt x="157338" y="1278842"/>
                  <a:pt x="153432" y="1290563"/>
                  <a:pt x="144638" y="1297892"/>
                </a:cubicBezTo>
                <a:cubicBezTo>
                  <a:pt x="123291" y="1315681"/>
                  <a:pt x="94072" y="1320058"/>
                  <a:pt x="68438" y="1326467"/>
                </a:cubicBezTo>
                <a:cubicBezTo>
                  <a:pt x="58913" y="1332817"/>
                  <a:pt x="47192" y="1336723"/>
                  <a:pt x="39863" y="1345517"/>
                </a:cubicBezTo>
                <a:cubicBezTo>
                  <a:pt x="20563" y="1368677"/>
                  <a:pt x="19090" y="1394411"/>
                  <a:pt x="11288" y="1421717"/>
                </a:cubicBezTo>
                <a:cubicBezTo>
                  <a:pt x="8530" y="1431371"/>
                  <a:pt x="4938" y="1440767"/>
                  <a:pt x="1763" y="1450292"/>
                </a:cubicBezTo>
                <a:cubicBezTo>
                  <a:pt x="4938" y="1532842"/>
                  <a:pt x="0" y="1616106"/>
                  <a:pt x="11288" y="1697942"/>
                </a:cubicBezTo>
                <a:cubicBezTo>
                  <a:pt x="13129" y="1711286"/>
                  <a:pt x="28655" y="1719045"/>
                  <a:pt x="39863" y="1726517"/>
                </a:cubicBezTo>
                <a:cubicBezTo>
                  <a:pt x="46655" y="1731045"/>
                  <a:pt x="103292" y="1745520"/>
                  <a:pt x="106538" y="1745567"/>
                </a:cubicBezTo>
                <a:lnTo>
                  <a:pt x="1382888" y="1755092"/>
                </a:lnTo>
                <a:lnTo>
                  <a:pt x="1925813" y="1764617"/>
                </a:lnTo>
                <a:cubicBezTo>
                  <a:pt x="1945116" y="1765230"/>
                  <a:pt x="1963653" y="1773825"/>
                  <a:pt x="1982963" y="1774142"/>
                </a:cubicBezTo>
                <a:lnTo>
                  <a:pt x="3087863" y="1783667"/>
                </a:lnTo>
                <a:cubicBezTo>
                  <a:pt x="3230547" y="1812204"/>
                  <a:pt x="3239830" y="1817747"/>
                  <a:pt x="3478388" y="1783667"/>
                </a:cubicBezTo>
                <a:cubicBezTo>
                  <a:pt x="3491347" y="1781816"/>
                  <a:pt x="3477244" y="1755624"/>
                  <a:pt x="3468863" y="1745567"/>
                </a:cubicBezTo>
                <a:cubicBezTo>
                  <a:pt x="3459773" y="1734659"/>
                  <a:pt x="3442939" y="1733822"/>
                  <a:pt x="3430763" y="1726517"/>
                </a:cubicBezTo>
                <a:cubicBezTo>
                  <a:pt x="3411130" y="1714737"/>
                  <a:pt x="3395825" y="1693970"/>
                  <a:pt x="3373613" y="1688417"/>
                </a:cubicBezTo>
                <a:cubicBezTo>
                  <a:pt x="3306223" y="1671570"/>
                  <a:pt x="3363995" y="1684936"/>
                  <a:pt x="3278363" y="1669367"/>
                </a:cubicBezTo>
                <a:cubicBezTo>
                  <a:pt x="3262435" y="1666471"/>
                  <a:pt x="3246707" y="1662504"/>
                  <a:pt x="3230738" y="1659842"/>
                </a:cubicBezTo>
                <a:cubicBezTo>
                  <a:pt x="3208593" y="1656151"/>
                  <a:pt x="3186078" y="1654720"/>
                  <a:pt x="3164063" y="1650317"/>
                </a:cubicBezTo>
                <a:cubicBezTo>
                  <a:pt x="3138390" y="1645182"/>
                  <a:pt x="3113536" y="1636402"/>
                  <a:pt x="3087863" y="1631267"/>
                </a:cubicBezTo>
                <a:cubicBezTo>
                  <a:pt x="3071988" y="1628092"/>
                  <a:pt x="3055857" y="1626002"/>
                  <a:pt x="3040238" y="1621742"/>
                </a:cubicBezTo>
                <a:cubicBezTo>
                  <a:pt x="3020865" y="1616458"/>
                  <a:pt x="3002138" y="1609042"/>
                  <a:pt x="2983088" y="1602692"/>
                </a:cubicBezTo>
                <a:lnTo>
                  <a:pt x="2925938" y="1583642"/>
                </a:lnTo>
                <a:cubicBezTo>
                  <a:pt x="2916413" y="1580467"/>
                  <a:pt x="2907103" y="1576552"/>
                  <a:pt x="2897363" y="1574117"/>
                </a:cubicBezTo>
                <a:lnTo>
                  <a:pt x="2859263" y="1564592"/>
                </a:lnTo>
                <a:cubicBezTo>
                  <a:pt x="2849738" y="1558242"/>
                  <a:pt x="2840927" y="1550662"/>
                  <a:pt x="2830688" y="1545542"/>
                </a:cubicBezTo>
                <a:cubicBezTo>
                  <a:pt x="2782778" y="1521587"/>
                  <a:pt x="2805028" y="1557982"/>
                  <a:pt x="2744963" y="1497917"/>
                </a:cubicBezTo>
                <a:lnTo>
                  <a:pt x="2687813" y="1440767"/>
                </a:lnTo>
                <a:cubicBezTo>
                  <a:pt x="2678288" y="1431242"/>
                  <a:pt x="2670446" y="1419664"/>
                  <a:pt x="2659238" y="1412192"/>
                </a:cubicBezTo>
                <a:lnTo>
                  <a:pt x="2630663" y="1393142"/>
                </a:lnTo>
                <a:cubicBezTo>
                  <a:pt x="2614529" y="1368941"/>
                  <a:pt x="2607484" y="1354327"/>
                  <a:pt x="2583038" y="1335992"/>
                </a:cubicBezTo>
                <a:cubicBezTo>
                  <a:pt x="2568227" y="1324884"/>
                  <a:pt x="2549741" y="1319140"/>
                  <a:pt x="2535413" y="1307417"/>
                </a:cubicBezTo>
                <a:cubicBezTo>
                  <a:pt x="2514562" y="1290357"/>
                  <a:pt x="2500679" y="1265211"/>
                  <a:pt x="2478263" y="1250267"/>
                </a:cubicBezTo>
                <a:cubicBezTo>
                  <a:pt x="2468738" y="1243917"/>
                  <a:pt x="2457783" y="1239312"/>
                  <a:pt x="2449688" y="1231217"/>
                </a:cubicBezTo>
                <a:cubicBezTo>
                  <a:pt x="2435313" y="1216842"/>
                  <a:pt x="2426888" y="1196979"/>
                  <a:pt x="2411588" y="1183592"/>
                </a:cubicBezTo>
                <a:cubicBezTo>
                  <a:pt x="2400902" y="1174242"/>
                  <a:pt x="2385816" y="1171587"/>
                  <a:pt x="2373488" y="1164542"/>
                </a:cubicBezTo>
                <a:cubicBezTo>
                  <a:pt x="2363549" y="1158862"/>
                  <a:pt x="2354438" y="1151842"/>
                  <a:pt x="2344913" y="1145492"/>
                </a:cubicBezTo>
                <a:cubicBezTo>
                  <a:pt x="2297615" y="1074546"/>
                  <a:pt x="2358404" y="1161681"/>
                  <a:pt x="2297288" y="1088342"/>
                </a:cubicBezTo>
                <a:cubicBezTo>
                  <a:pt x="2230983" y="1008776"/>
                  <a:pt x="2333145" y="1114674"/>
                  <a:pt x="2249663" y="1031192"/>
                </a:cubicBezTo>
                <a:cubicBezTo>
                  <a:pt x="2232898" y="980897"/>
                  <a:pt x="2245707" y="1010971"/>
                  <a:pt x="2202038" y="945467"/>
                </a:cubicBezTo>
                <a:lnTo>
                  <a:pt x="2182988" y="916892"/>
                </a:lnTo>
                <a:cubicBezTo>
                  <a:pt x="2179813" y="901017"/>
                  <a:pt x="2179147" y="884426"/>
                  <a:pt x="2173463" y="869267"/>
                </a:cubicBezTo>
                <a:cubicBezTo>
                  <a:pt x="2169443" y="858548"/>
                  <a:pt x="2160093" y="850631"/>
                  <a:pt x="2154413" y="840692"/>
                </a:cubicBezTo>
                <a:cubicBezTo>
                  <a:pt x="2147368" y="828364"/>
                  <a:pt x="2140956" y="815643"/>
                  <a:pt x="2135363" y="802592"/>
                </a:cubicBezTo>
                <a:cubicBezTo>
                  <a:pt x="2111702" y="747383"/>
                  <a:pt x="2143397" y="800356"/>
                  <a:pt x="2106788" y="745442"/>
                </a:cubicBezTo>
                <a:cubicBezTo>
                  <a:pt x="2086964" y="666148"/>
                  <a:pt x="2111102" y="744546"/>
                  <a:pt x="2078213" y="678767"/>
                </a:cubicBezTo>
                <a:cubicBezTo>
                  <a:pt x="2041850" y="606041"/>
                  <a:pt x="2109209" y="704220"/>
                  <a:pt x="2040113" y="612092"/>
                </a:cubicBezTo>
                <a:cubicBezTo>
                  <a:pt x="2026483" y="571202"/>
                  <a:pt x="2023036" y="551880"/>
                  <a:pt x="2002013" y="516842"/>
                </a:cubicBezTo>
                <a:cubicBezTo>
                  <a:pt x="1990233" y="497209"/>
                  <a:pt x="1976613" y="478742"/>
                  <a:pt x="1963913" y="459692"/>
                </a:cubicBezTo>
                <a:lnTo>
                  <a:pt x="1944863" y="431117"/>
                </a:lnTo>
                <a:cubicBezTo>
                  <a:pt x="1938513" y="421592"/>
                  <a:pt x="1934971" y="409411"/>
                  <a:pt x="1925813" y="402542"/>
                </a:cubicBezTo>
                <a:cubicBezTo>
                  <a:pt x="1913113" y="393017"/>
                  <a:pt x="1900631" y="383194"/>
                  <a:pt x="1887713" y="373967"/>
                </a:cubicBezTo>
                <a:cubicBezTo>
                  <a:pt x="1878398" y="367313"/>
                  <a:pt x="1867932" y="362246"/>
                  <a:pt x="1859138" y="354917"/>
                </a:cubicBezTo>
                <a:cubicBezTo>
                  <a:pt x="1848790" y="346293"/>
                  <a:pt x="1842338" y="332884"/>
                  <a:pt x="1830563" y="326342"/>
                </a:cubicBezTo>
                <a:cubicBezTo>
                  <a:pt x="1813010" y="316590"/>
                  <a:pt x="1773413" y="307292"/>
                  <a:pt x="1773413" y="307292"/>
                </a:cubicBezTo>
                <a:cubicBezTo>
                  <a:pt x="1748013" y="288242"/>
                  <a:pt x="1723631" y="267754"/>
                  <a:pt x="1697213" y="250142"/>
                </a:cubicBezTo>
                <a:cubicBezTo>
                  <a:pt x="1671813" y="233209"/>
                  <a:pt x="1659808" y="227904"/>
                  <a:pt x="1640063" y="202517"/>
                </a:cubicBezTo>
                <a:cubicBezTo>
                  <a:pt x="1626007" y="184445"/>
                  <a:pt x="1614663" y="164417"/>
                  <a:pt x="1601963" y="145367"/>
                </a:cubicBezTo>
                <a:cubicBezTo>
                  <a:pt x="1586886" y="122752"/>
                  <a:pt x="1572060" y="99367"/>
                  <a:pt x="1554338" y="78692"/>
                </a:cubicBezTo>
                <a:cubicBezTo>
                  <a:pt x="1545572" y="68465"/>
                  <a:pt x="1536971" y="57589"/>
                  <a:pt x="1525763" y="50117"/>
                </a:cubicBezTo>
                <a:cubicBezTo>
                  <a:pt x="1517409" y="44548"/>
                  <a:pt x="1506168" y="45082"/>
                  <a:pt x="1497188" y="40592"/>
                </a:cubicBezTo>
                <a:cubicBezTo>
                  <a:pt x="1470125" y="27061"/>
                  <a:pt x="1470820" y="15437"/>
                  <a:pt x="1440038" y="12017"/>
                </a:cubicBezTo>
                <a:cubicBezTo>
                  <a:pt x="1421105" y="9913"/>
                  <a:pt x="1436863" y="2492"/>
                  <a:pt x="1392413" y="249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41"/>
          <p:cNvGrpSpPr>
            <a:grpSpLocks/>
          </p:cNvGrpSpPr>
          <p:nvPr/>
        </p:nvGrpSpPr>
        <p:grpSpPr bwMode="auto">
          <a:xfrm>
            <a:off x="2514600" y="3962400"/>
            <a:ext cx="3352800" cy="1828800"/>
            <a:chOff x="2514600" y="3962400"/>
            <a:chExt cx="3352800" cy="1828800"/>
          </a:xfrm>
        </p:grpSpPr>
        <p:grpSp>
          <p:nvGrpSpPr>
            <p:cNvPr id="23566" name="Group 25"/>
            <p:cNvGrpSpPr>
              <a:grpSpLocks/>
            </p:cNvGrpSpPr>
            <p:nvPr/>
          </p:nvGrpSpPr>
          <p:grpSpPr bwMode="auto">
            <a:xfrm>
              <a:off x="4114800" y="3962400"/>
              <a:ext cx="685800" cy="533400"/>
              <a:chOff x="4038600" y="4267200"/>
              <a:chExt cx="685800" cy="533400"/>
            </a:xfrm>
          </p:grpSpPr>
          <p:sp>
            <p:nvSpPr>
              <p:cNvPr id="27" name="7-Point Star 26"/>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267200" y="44196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3434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424363" y="43957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405313" y="4624388"/>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229100" y="4581525"/>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4958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567" name="Group 33"/>
            <p:cNvGrpSpPr>
              <a:grpSpLocks/>
            </p:cNvGrpSpPr>
            <p:nvPr/>
          </p:nvGrpSpPr>
          <p:grpSpPr bwMode="auto">
            <a:xfrm>
              <a:off x="2514600" y="5257800"/>
              <a:ext cx="685800" cy="533400"/>
              <a:chOff x="4038600" y="4267200"/>
              <a:chExt cx="685800" cy="533400"/>
            </a:xfrm>
          </p:grpSpPr>
          <p:sp>
            <p:nvSpPr>
              <p:cNvPr id="35" name="7-Point Star 34"/>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4238625" y="4419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4438650" y="46243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4414838" y="43957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343400" y="4500563"/>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4238625" y="46101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4958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568" name="Group 41"/>
            <p:cNvGrpSpPr>
              <a:grpSpLocks/>
            </p:cNvGrpSpPr>
            <p:nvPr/>
          </p:nvGrpSpPr>
          <p:grpSpPr bwMode="auto">
            <a:xfrm>
              <a:off x="5181600" y="5181600"/>
              <a:ext cx="685800" cy="533400"/>
              <a:chOff x="4038600" y="4267200"/>
              <a:chExt cx="685800" cy="533400"/>
            </a:xfrm>
          </p:grpSpPr>
          <p:sp>
            <p:nvSpPr>
              <p:cNvPr id="43" name="7-Point Star 42"/>
              <p:cNvSpPr/>
              <p:nvPr/>
            </p:nvSpPr>
            <p:spPr>
              <a:xfrm>
                <a:off x="4038600" y="4267200"/>
                <a:ext cx="685800" cy="533400"/>
              </a:xfrm>
              <a:prstGeom prst="star7">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267200" y="4419600"/>
                <a:ext cx="92075" cy="92075"/>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343400" y="455295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419600" y="440055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4438650" y="46482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4191000" y="4572000"/>
                <a:ext cx="92075" cy="92075"/>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p:nvPr/>
            </p:nvSpPr>
            <p:spPr>
              <a:xfrm>
                <a:off x="4538663" y="4510088"/>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0" name="Oval 49"/>
          <p:cNvSpPr/>
          <p:nvPr/>
        </p:nvSpPr>
        <p:spPr>
          <a:xfrm>
            <a:off x="6172200" y="5314950"/>
            <a:ext cx="5334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34088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685800" y="3276600"/>
            <a:ext cx="7696200" cy="304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40"/>
          <p:cNvGrpSpPr>
            <a:grpSpLocks/>
          </p:cNvGrpSpPr>
          <p:nvPr/>
        </p:nvGrpSpPr>
        <p:grpSpPr bwMode="auto">
          <a:xfrm>
            <a:off x="5791200" y="4419600"/>
            <a:ext cx="685800" cy="609600"/>
            <a:chOff x="6934200" y="3657600"/>
            <a:chExt cx="685800" cy="609600"/>
          </a:xfrm>
        </p:grpSpPr>
        <p:sp>
          <p:nvSpPr>
            <p:cNvPr id="119" name="7-Point Star 118"/>
            <p:cNvSpPr/>
            <p:nvPr/>
          </p:nvSpPr>
          <p:spPr>
            <a:xfrm>
              <a:off x="6934200" y="36576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689" name="Group 139"/>
            <p:cNvGrpSpPr>
              <a:grpSpLocks/>
            </p:cNvGrpSpPr>
            <p:nvPr/>
          </p:nvGrpSpPr>
          <p:grpSpPr bwMode="auto">
            <a:xfrm>
              <a:off x="7096125" y="3790950"/>
              <a:ext cx="381000" cy="381000"/>
              <a:chOff x="4152900" y="5105400"/>
              <a:chExt cx="586740" cy="523240"/>
            </a:xfrm>
          </p:grpSpPr>
          <p:sp>
            <p:nvSpPr>
              <p:cNvPr id="130" name="Oval 129"/>
              <p:cNvSpPr/>
              <p:nvPr/>
            </p:nvSpPr>
            <p:spPr>
              <a:xfrm>
                <a:off x="4419379" y="5258012"/>
                <a:ext cx="90455" cy="9156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p:nvPr/>
            </p:nvSpPr>
            <p:spPr>
              <a:xfrm>
                <a:off x="4407154" y="5537073"/>
                <a:ext cx="90457" cy="9156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p:nvPr/>
            </p:nvSpPr>
            <p:spPr>
              <a:xfrm>
                <a:off x="4570953" y="5181707"/>
                <a:ext cx="92901" cy="9156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p:nvPr/>
            </p:nvSpPr>
            <p:spPr>
              <a:xfrm>
                <a:off x="4152900" y="5334318"/>
                <a:ext cx="90457" cy="9156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p:nvPr/>
            </p:nvSpPr>
            <p:spPr>
              <a:xfrm>
                <a:off x="4255580" y="5155545"/>
                <a:ext cx="90457" cy="91567"/>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p:nvPr/>
            </p:nvSpPr>
            <p:spPr>
              <a:xfrm>
                <a:off x="4649185" y="5334318"/>
                <a:ext cx="90455" cy="915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p:nvPr/>
            </p:nvSpPr>
            <p:spPr>
              <a:xfrm>
                <a:off x="4419379" y="5105400"/>
                <a:ext cx="90455" cy="915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p:nvPr/>
            </p:nvSpPr>
            <p:spPr>
              <a:xfrm>
                <a:off x="4240911" y="5537073"/>
                <a:ext cx="92901" cy="9156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p:nvPr/>
            </p:nvSpPr>
            <p:spPr>
              <a:xfrm>
                <a:off x="4546506" y="5434606"/>
                <a:ext cx="90455" cy="915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p:nvPr/>
            </p:nvSpPr>
            <p:spPr>
              <a:xfrm>
                <a:off x="4319143" y="5347399"/>
                <a:ext cx="90457" cy="915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4" name="Group 245"/>
          <p:cNvGrpSpPr>
            <a:grpSpLocks/>
          </p:cNvGrpSpPr>
          <p:nvPr/>
        </p:nvGrpSpPr>
        <p:grpSpPr bwMode="auto">
          <a:xfrm>
            <a:off x="5791200" y="4419600"/>
            <a:ext cx="685800" cy="609600"/>
            <a:chOff x="6324600" y="1905000"/>
            <a:chExt cx="685800" cy="609600"/>
          </a:xfrm>
        </p:grpSpPr>
        <p:grpSp>
          <p:nvGrpSpPr>
            <p:cNvPr id="24664" name="Group 221"/>
            <p:cNvGrpSpPr>
              <a:grpSpLocks/>
            </p:cNvGrpSpPr>
            <p:nvPr/>
          </p:nvGrpSpPr>
          <p:grpSpPr bwMode="auto">
            <a:xfrm>
              <a:off x="6324600" y="1905000"/>
              <a:ext cx="685800" cy="609600"/>
              <a:chOff x="6934200" y="3657600"/>
              <a:chExt cx="685800" cy="609600"/>
            </a:xfrm>
          </p:grpSpPr>
          <p:sp>
            <p:nvSpPr>
              <p:cNvPr id="223" name="7-Point Star 222"/>
              <p:cNvSpPr/>
              <p:nvPr/>
            </p:nvSpPr>
            <p:spPr>
              <a:xfrm>
                <a:off x="6934200" y="3657600"/>
                <a:ext cx="685800" cy="609600"/>
              </a:xfrm>
              <a:prstGeom prst="star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677" name="Group 139"/>
              <p:cNvGrpSpPr>
                <a:grpSpLocks/>
              </p:cNvGrpSpPr>
              <p:nvPr/>
            </p:nvGrpSpPr>
            <p:grpSpPr bwMode="auto">
              <a:xfrm>
                <a:off x="7096153" y="3790979"/>
                <a:ext cx="381004" cy="381003"/>
                <a:chOff x="4152900" y="5105400"/>
                <a:chExt cx="586740" cy="523240"/>
              </a:xfrm>
            </p:grpSpPr>
            <p:sp>
              <p:nvSpPr>
                <p:cNvPr id="225" name="Oval 224"/>
                <p:cNvSpPr/>
                <p:nvPr/>
              </p:nvSpPr>
              <p:spPr>
                <a:xfrm>
                  <a:off x="4419333" y="5257971"/>
                  <a:ext cx="90454"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a:off x="4407108" y="5537030"/>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a:off x="4570906" y="5181666"/>
                  <a:ext cx="92900"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a:off x="4152857" y="5334277"/>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p:nvPr/>
              </p:nvSpPr>
              <p:spPr>
                <a:xfrm>
                  <a:off x="4255535" y="5155504"/>
                  <a:ext cx="90456" cy="9156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p:nvPr/>
              </p:nvSpPr>
              <p:spPr>
                <a:xfrm>
                  <a:off x="4649137" y="5334277"/>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p:nvPr/>
              </p:nvSpPr>
              <p:spPr>
                <a:xfrm>
                  <a:off x="4419333" y="5105360"/>
                  <a:ext cx="90454"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4240867" y="5537030"/>
                  <a:ext cx="92900" cy="9156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4546458" y="5434563"/>
                  <a:ext cx="90454"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4319098" y="5347357"/>
                  <a:ext cx="90456" cy="9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35" name="Oval 234"/>
            <p:cNvSpPr/>
            <p:nvPr/>
          </p:nvSpPr>
          <p:spPr>
            <a:xfrm>
              <a:off x="6854825" y="2259013"/>
              <a:ext cx="60325"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Oval 235"/>
            <p:cNvSpPr/>
            <p:nvPr/>
          </p:nvSpPr>
          <p:spPr>
            <a:xfrm>
              <a:off x="6762750" y="2376488"/>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Oval 236"/>
            <p:cNvSpPr/>
            <p:nvPr/>
          </p:nvSpPr>
          <p:spPr>
            <a:xfrm>
              <a:off x="6629400" y="2286000"/>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a:off x="6838950" y="2057400"/>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p:nvPr/>
          </p:nvSpPr>
          <p:spPr>
            <a:xfrm>
              <a:off x="6477000" y="2057400"/>
              <a:ext cx="58738" cy="666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a:off x="6615113" y="2100263"/>
              <a:ext cx="58737" cy="666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a:off x="6705600" y="2209800"/>
              <a:ext cx="58738" cy="666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a:off x="6477000" y="2286000"/>
              <a:ext cx="58738" cy="666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a:off x="6629400" y="1981200"/>
              <a:ext cx="58738" cy="666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a:off x="6477000" y="2133600"/>
              <a:ext cx="58738" cy="666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a:off x="6553200" y="2286000"/>
              <a:ext cx="58738" cy="666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35"/>
          <p:cNvGrpSpPr/>
          <p:nvPr/>
        </p:nvGrpSpPr>
        <p:grpSpPr>
          <a:xfrm>
            <a:off x="1981200" y="3937000"/>
            <a:ext cx="5105400" cy="1982232"/>
            <a:chOff x="1981200" y="4203700"/>
            <a:chExt cx="5105400" cy="1982232"/>
          </a:xfrm>
          <a:noFill/>
        </p:grpSpPr>
        <p:sp>
          <p:nvSpPr>
            <p:cNvPr id="23" name="Oval 22"/>
            <p:cNvSpPr/>
            <p:nvPr/>
          </p:nvSpPr>
          <p:spPr bwMode="auto">
            <a:xfrm>
              <a:off x="5257800" y="4203700"/>
              <a:ext cx="1828800" cy="1676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bwMode="auto">
            <a:xfrm>
              <a:off x="1981200" y="4737100"/>
              <a:ext cx="1219200" cy="1143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bwMode="auto">
            <a:xfrm>
              <a:off x="3886200" y="5127487"/>
              <a:ext cx="746449" cy="75261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p:cNvSpPr txBox="1"/>
            <p:nvPr/>
          </p:nvSpPr>
          <p:spPr>
            <a:xfrm>
              <a:off x="6019800" y="5816600"/>
              <a:ext cx="304800" cy="369332"/>
            </a:xfrm>
            <a:prstGeom prst="rect">
              <a:avLst/>
            </a:prstGeom>
            <a:grpFill/>
          </p:spPr>
          <p:txBody>
            <a:bodyPr>
              <a:spAutoFit/>
            </a:bodyPr>
            <a:lstStyle/>
            <a:p>
              <a:pPr>
                <a:defRPr/>
              </a:pPr>
              <a:r>
                <a:rPr lang="en-US" dirty="0">
                  <a:ea typeface="+mn-ea"/>
                </a:rPr>
                <a:t>3</a:t>
              </a:r>
            </a:p>
          </p:txBody>
        </p:sp>
        <p:sp>
          <p:nvSpPr>
            <p:cNvPr id="30" name="TextBox 29"/>
            <p:cNvSpPr txBox="1"/>
            <p:nvPr/>
          </p:nvSpPr>
          <p:spPr>
            <a:xfrm>
              <a:off x="4107024" y="5816600"/>
              <a:ext cx="304800" cy="369332"/>
            </a:xfrm>
            <a:prstGeom prst="rect">
              <a:avLst/>
            </a:prstGeom>
            <a:grpFill/>
          </p:spPr>
          <p:txBody>
            <a:bodyPr>
              <a:spAutoFit/>
            </a:bodyPr>
            <a:lstStyle/>
            <a:p>
              <a:pPr>
                <a:defRPr/>
              </a:pPr>
              <a:r>
                <a:rPr lang="en-US" dirty="0">
                  <a:ea typeface="+mn-ea"/>
                </a:rPr>
                <a:t>2</a:t>
              </a:r>
            </a:p>
          </p:txBody>
        </p:sp>
        <p:sp>
          <p:nvSpPr>
            <p:cNvPr id="32" name="TextBox 31"/>
            <p:cNvSpPr txBox="1"/>
            <p:nvPr/>
          </p:nvSpPr>
          <p:spPr>
            <a:xfrm>
              <a:off x="2438400" y="5816600"/>
              <a:ext cx="304800" cy="369332"/>
            </a:xfrm>
            <a:prstGeom prst="rect">
              <a:avLst/>
            </a:prstGeom>
            <a:grpFill/>
          </p:spPr>
          <p:txBody>
            <a:bodyPr>
              <a:spAutoFit/>
            </a:bodyPr>
            <a:lstStyle/>
            <a:p>
              <a:pPr>
                <a:defRPr/>
              </a:pPr>
              <a:r>
                <a:rPr lang="en-US" dirty="0">
                  <a:ea typeface="+mn-ea"/>
                </a:rPr>
                <a:t>1</a:t>
              </a:r>
            </a:p>
          </p:txBody>
        </p:sp>
      </p:grpSp>
      <p:sp>
        <p:nvSpPr>
          <p:cNvPr id="24582" name="Rectangle 2"/>
          <p:cNvSpPr>
            <a:spLocks noGrp="1" noChangeArrowheads="1"/>
          </p:cNvSpPr>
          <p:nvPr>
            <p:ph type="title"/>
          </p:nvPr>
        </p:nvSpPr>
        <p:spPr/>
        <p:txBody>
          <a:bodyPr/>
          <a:lstStyle/>
          <a:p>
            <a:pPr eaLnBrk="1" hangingPunct="1"/>
            <a:r>
              <a:rPr lang="en-US" sz="4000">
                <a:latin typeface="Arial" charset="0"/>
              </a:rPr>
              <a:t>Re-sampling Statistics</a:t>
            </a:r>
          </a:p>
        </p:txBody>
      </p:sp>
      <p:sp>
        <p:nvSpPr>
          <p:cNvPr id="24583" name="Rectangle 3"/>
          <p:cNvSpPr>
            <a:spLocks noGrp="1" noChangeArrowheads="1"/>
          </p:cNvSpPr>
          <p:nvPr>
            <p:ph type="body" idx="1"/>
          </p:nvPr>
        </p:nvSpPr>
        <p:spPr>
          <a:xfrm>
            <a:off x="381000" y="1485900"/>
            <a:ext cx="5181600" cy="1409700"/>
          </a:xfrm>
        </p:spPr>
        <p:txBody>
          <a:bodyPr>
            <a:normAutofit fontScale="92500" lnSpcReduction="10000"/>
          </a:bodyPr>
          <a:lstStyle/>
          <a:p>
            <a:pPr eaLnBrk="1" hangingPunct="1">
              <a:lnSpc>
                <a:spcPct val="90000"/>
              </a:lnSpc>
            </a:pPr>
            <a:r>
              <a:rPr lang="en-US" sz="2400">
                <a:latin typeface="Arial" charset="0"/>
              </a:rPr>
              <a:t>Jeff Klomp (unpublished)</a:t>
            </a:r>
          </a:p>
          <a:p>
            <a:pPr eaLnBrk="1" hangingPunct="1">
              <a:lnSpc>
                <a:spcPct val="90000"/>
              </a:lnSpc>
            </a:pPr>
            <a:r>
              <a:rPr lang="en-US" sz="2400">
                <a:latin typeface="Arial" charset="0"/>
              </a:rPr>
              <a:t>Replacement</a:t>
            </a:r>
          </a:p>
          <a:p>
            <a:pPr eaLnBrk="1" hangingPunct="1">
              <a:lnSpc>
                <a:spcPct val="90000"/>
              </a:lnSpc>
            </a:pPr>
            <a:r>
              <a:rPr lang="en-US" sz="2400">
                <a:latin typeface="Arial" charset="0"/>
              </a:rPr>
              <a:t>Multiple Iterations</a:t>
            </a:r>
          </a:p>
        </p:txBody>
      </p:sp>
      <p:sp>
        <p:nvSpPr>
          <p:cNvPr id="24584" name="TextBox 34"/>
          <p:cNvSpPr txBox="1">
            <a:spLocks noChangeArrowheads="1"/>
          </p:cNvSpPr>
          <p:nvPr/>
        </p:nvSpPr>
        <p:spPr bwMode="auto">
          <a:xfrm>
            <a:off x="3657600" y="5943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Population</a:t>
            </a:r>
          </a:p>
        </p:txBody>
      </p:sp>
      <p:sp>
        <p:nvSpPr>
          <p:cNvPr id="24585" name="TextBox 37"/>
          <p:cNvSpPr txBox="1">
            <a:spLocks noChangeArrowheads="1"/>
          </p:cNvSpPr>
          <p:nvPr/>
        </p:nvSpPr>
        <p:spPr bwMode="auto">
          <a:xfrm>
            <a:off x="3581400" y="3403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Sample Size</a:t>
            </a:r>
          </a:p>
        </p:txBody>
      </p:sp>
      <p:sp>
        <p:nvSpPr>
          <p:cNvPr id="34" name="Oval 33"/>
          <p:cNvSpPr/>
          <p:nvPr/>
        </p:nvSpPr>
        <p:spPr>
          <a:xfrm>
            <a:off x="4267200" y="50927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254500" y="53721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4419600" y="50165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000500" y="51689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102100" y="4991100"/>
            <a:ext cx="101600" cy="1047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4495800" y="5168900"/>
            <a:ext cx="101600" cy="1047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a:off x="4267200" y="4940300"/>
            <a:ext cx="101600" cy="1047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4089400" y="5372100"/>
            <a:ext cx="101600" cy="1047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a:off x="4394200" y="5270500"/>
            <a:ext cx="101600" cy="1047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p:nvPr/>
        </p:nvSpPr>
        <p:spPr>
          <a:xfrm>
            <a:off x="4165600" y="5181600"/>
            <a:ext cx="101600" cy="1047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6019800" y="4114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6019800" y="4648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6248400" y="4038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410200" y="4495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5664200" y="4165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a:off x="6057900" y="4343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5829300" y="4114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a:off x="5562600" y="4343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a:off x="5867400" y="44196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5727700" y="43561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2667000" y="5257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2768600" y="5384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2667000" y="5105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2286000" y="5334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2743200" y="4953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2895600" y="51816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2971800" y="48006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2514600" y="54102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2971800" y="5029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2438400" y="51816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2438400" y="4953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2286000" y="5105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2590800" y="4572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2133600" y="4876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2235200" y="46990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2819400" y="46482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2400300" y="46482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2057400" y="5105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2590800" y="48006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2298700" y="48895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6438900" y="5029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6400800" y="5410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6705600" y="5029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6172200" y="52578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a:off x="6273800" y="4927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p:nvPr/>
        </p:nvSpPr>
        <p:spPr>
          <a:xfrm>
            <a:off x="6858000" y="4876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6553200" y="4876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a:off x="6019800" y="54864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a:off x="6565900" y="52070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a:off x="6096000" y="5029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p:nvPr/>
        </p:nvSpPr>
        <p:spPr>
          <a:xfrm rot="16002770">
            <a:off x="5718175" y="48799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p:nvPr/>
        </p:nvSpPr>
        <p:spPr>
          <a:xfrm rot="16002770">
            <a:off x="5949156" y="4922044"/>
            <a:ext cx="92075"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p:nvPr/>
        </p:nvSpPr>
        <p:spPr>
          <a:xfrm rot="16002770">
            <a:off x="5337175" y="48037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a:xfrm rot="16002770">
            <a:off x="5794375" y="53371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a:xfrm rot="16002770">
            <a:off x="5565775" y="5184775"/>
            <a:ext cx="90488" cy="90488"/>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a:xfrm rot="16002770">
            <a:off x="5565775" y="4651375"/>
            <a:ext cx="90488" cy="904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a:xfrm rot="16002770">
            <a:off x="5489575" y="4956175"/>
            <a:ext cx="90488" cy="904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a:xfrm rot="16002770">
            <a:off x="5946775" y="5260975"/>
            <a:ext cx="90488" cy="9048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p:nvPr/>
        </p:nvSpPr>
        <p:spPr>
          <a:xfrm rot="16002770">
            <a:off x="5794375" y="4727575"/>
            <a:ext cx="90488" cy="904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p:nvPr/>
        </p:nvSpPr>
        <p:spPr>
          <a:xfrm rot="16002770">
            <a:off x="5764213" y="5021263"/>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p:nvPr/>
        </p:nvSpPr>
        <p:spPr>
          <a:xfrm>
            <a:off x="6553200" y="44196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a:xfrm>
            <a:off x="6934200" y="4724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a:xfrm>
            <a:off x="6743700" y="4343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a:xfrm>
            <a:off x="6172200" y="47244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a:xfrm>
            <a:off x="6248400" y="4267200"/>
            <a:ext cx="92075" cy="92075"/>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a:xfrm>
            <a:off x="6819900" y="4495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a:xfrm>
            <a:off x="6477000" y="4114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a:xfrm>
            <a:off x="6413500" y="46990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a:xfrm>
            <a:off x="6629400" y="4648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a:xfrm>
            <a:off x="6248400" y="44958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56" name="TextBox 115"/>
          <p:cNvSpPr txBox="1">
            <a:spLocks noChangeArrowheads="1"/>
          </p:cNvSpPr>
          <p:nvPr/>
        </p:nvSpPr>
        <p:spPr bwMode="auto">
          <a:xfrm>
            <a:off x="2390775" y="416242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20</a:t>
            </a:r>
          </a:p>
        </p:txBody>
      </p:sp>
      <p:sp>
        <p:nvSpPr>
          <p:cNvPr id="24657" name="TextBox 116"/>
          <p:cNvSpPr txBox="1">
            <a:spLocks noChangeArrowheads="1"/>
          </p:cNvSpPr>
          <p:nvPr/>
        </p:nvSpPr>
        <p:spPr bwMode="auto">
          <a:xfrm>
            <a:off x="4048125" y="455295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10</a:t>
            </a:r>
          </a:p>
        </p:txBody>
      </p:sp>
      <p:sp>
        <p:nvSpPr>
          <p:cNvPr id="24658" name="TextBox 117"/>
          <p:cNvSpPr txBox="1">
            <a:spLocks noChangeArrowheads="1"/>
          </p:cNvSpPr>
          <p:nvPr/>
        </p:nvSpPr>
        <p:spPr bwMode="auto">
          <a:xfrm>
            <a:off x="5943600" y="362902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40</a:t>
            </a:r>
          </a:p>
        </p:txBody>
      </p:sp>
      <p:sp>
        <p:nvSpPr>
          <p:cNvPr id="125" name="Oval 124"/>
          <p:cNvSpPr/>
          <p:nvPr/>
        </p:nvSpPr>
        <p:spPr>
          <a:xfrm>
            <a:off x="4495800" y="51816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p:nvPr/>
        </p:nvSpPr>
        <p:spPr>
          <a:xfrm>
            <a:off x="4267200" y="49530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p:nvPr/>
        </p:nvSpPr>
        <p:spPr>
          <a:xfrm>
            <a:off x="4089400" y="5384800"/>
            <a:ext cx="92075" cy="920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p:nvPr/>
        </p:nvSpPr>
        <p:spPr>
          <a:xfrm>
            <a:off x="4394200" y="52832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p:nvPr/>
        </p:nvSpPr>
        <p:spPr>
          <a:xfrm>
            <a:off x="4165600" y="5194300"/>
            <a:ext cx="92075" cy="92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7634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33333E-6 1.48148E-6 C 0.03819 -0.02083 0.07639 -0.04144 0.10555 -0.04097 C 0.13472 -0.04028 0.15486 -0.01829 0.175 0.00393 " pathEditMode="relative" rAng="0" ptsTypes="aaA">
                                      <p:cBhvr>
                                        <p:cTn id="8" dur="1000" fill="hold"/>
                                        <p:tgtEl>
                                          <p:spTgt spid="2"/>
                                        </p:tgtEl>
                                        <p:attrNameLst>
                                          <p:attrName>ppt_x</p:attrName>
                                          <p:attrName>ppt_y</p:attrName>
                                        </p:attrNameLst>
                                      </p:cBhvr>
                                      <p:rCtr x="8750" y="-1875"/>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0.00417 1.11111E-6 C 0.03021 0.03518 0.05643 0.0706 0.08473 0.07407 C 0.11302 0.07778 0.14323 0.04954 0.17361 0.02153 " pathEditMode="relative" rAng="0" ptsTypes="aaA">
                                      <p:cBhvr>
                                        <p:cTn id="14" dur="1000" fill="hold"/>
                                        <p:tgtEl>
                                          <p:spTgt spid="4"/>
                                        </p:tgtEl>
                                        <p:attrNameLst>
                                          <p:attrName>ppt_x</p:attrName>
                                          <p:attrName>ppt_y</p:attrName>
                                        </p:attrNameLst>
                                      </p:cBhvr>
                                      <p:rCtr x="8472" y="3889"/>
                                    </p:animMotion>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Methods</a:t>
            </a:r>
          </a:p>
          <a:p>
            <a:r>
              <a:rPr lang="en-US" dirty="0" smtClean="0"/>
              <a:t>Results</a:t>
            </a:r>
            <a:endParaRPr lang="en-US" dirty="0"/>
          </a:p>
          <a:p>
            <a:r>
              <a:rPr lang="en-US" dirty="0" smtClean="0"/>
              <a:t>Discussion</a:t>
            </a:r>
            <a:endParaRPr lang="en-US" dirty="0"/>
          </a:p>
        </p:txBody>
      </p:sp>
    </p:spTree>
    <p:extLst>
      <p:ext uri="{BB962C8B-B14F-4D97-AF65-F5344CB8AC3E}">
        <p14:creationId xmlns:p14="http://schemas.microsoft.com/office/powerpoint/2010/main" val="8758161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Introduction = </a:t>
            </a:r>
            <a:r>
              <a:rPr lang="en-US" dirty="0" smtClean="0"/>
              <a:t>What others have done</a:t>
            </a:r>
          </a:p>
          <a:p>
            <a:r>
              <a:rPr lang="en-US" dirty="0" smtClean="0"/>
              <a:t>Objects = What I intend to do</a:t>
            </a:r>
          </a:p>
          <a:p>
            <a:r>
              <a:rPr lang="en-US" dirty="0" smtClean="0"/>
              <a:t>Methods = How I did it</a:t>
            </a:r>
          </a:p>
          <a:p>
            <a:r>
              <a:rPr lang="en-US" dirty="0" smtClean="0"/>
              <a:t>Results = What I found</a:t>
            </a:r>
            <a:endParaRPr lang="en-US" dirty="0"/>
          </a:p>
          <a:p>
            <a:r>
              <a:rPr lang="en-US" dirty="0" smtClean="0"/>
              <a:t>Discussion = What it means relative to the first two.</a:t>
            </a:r>
            <a:endParaRPr lang="en-US" dirty="0"/>
          </a:p>
        </p:txBody>
      </p:sp>
    </p:spTree>
    <p:extLst>
      <p:ext uri="{BB962C8B-B14F-4D97-AF65-F5344CB8AC3E}">
        <p14:creationId xmlns:p14="http://schemas.microsoft.com/office/powerpoint/2010/main" val="7610640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1200" dirty="0" smtClean="0"/>
              <a:t>Giving a talk is an important method for conveying your information to other scientists because what you have to say is very important and earth-shattering.  Everyone should be very excited about your work so you need to make sure that you convey all of the information that has every been learned about your subject and how smart you are so that everyone will trust you implicitly.  Such as important things like how many angels can dance on the head of a pin, or if a tree falls in the forest with nobody around does it make a sound, or what is the sound of one hand clapping, or most interesting, what came first the chicken or the egg?  Well, the ultimate example is not really a very good one because we all ready know the answer to that one don’t we?  Now in dramatic contrast, the penultimate question is obviously a much more interesting philosophical question, although, when one actually knows the definition of the word clapping, it readily becomes an antinomy because clapping is defined in Webster’s dictionary as “brining one’s hands together to make a sound”, which self-evidently precludes the eventuality of clapping with only on hand.  Similarly, a simple basic barebones background in physics elucidates the obvious implication that any thing traversing a great distance, as compiled by the laws of gravitational attraction requisitely will have some of its kinetic energy transmogrified into sound waves, which by definition indicates that sound is a by-product of the after affect of the large piece of secondary xylem plummeting to the Earths Surface.   </a:t>
            </a:r>
          </a:p>
        </p:txBody>
      </p:sp>
    </p:spTree>
    <p:extLst>
      <p:ext uri="{BB962C8B-B14F-4D97-AF65-F5344CB8AC3E}">
        <p14:creationId xmlns:p14="http://schemas.microsoft.com/office/powerpoint/2010/main" val="37906343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sz="1200" dirty="0" smtClean="0"/>
              <a:t>Giving a talk is an important method for conveying your information to other scientists because what you have to say is very important and earth-shattering.  Everyone should be very excited about your work so you need to make sure that you convey all of the information that has every been learned about your subject and how smart you are so that everyone will trust you implicitly.  Such as important things like how many </a:t>
            </a:r>
            <a:r>
              <a:rPr lang="en-US" sz="1200" dirty="0" smtClean="0">
                <a:solidFill>
                  <a:srgbClr val="FF0000"/>
                </a:solidFill>
              </a:rPr>
              <a:t>angles</a:t>
            </a:r>
            <a:r>
              <a:rPr lang="en-US" sz="1200" dirty="0" smtClean="0"/>
              <a:t> can dance on the head of a pin, or if a tree falls in the forest with nobody around does it make a sound, or what is the sound of one hand clapping, or most interesting, what came first the chicken or the egg?  Well, the ultimate example is not really a very good one because </a:t>
            </a:r>
            <a:r>
              <a:rPr lang="en-US" sz="1200" dirty="0" smtClean="0">
                <a:solidFill>
                  <a:srgbClr val="FF0000"/>
                </a:solidFill>
              </a:rPr>
              <a:t>we all ready know the answer to that one don’t we</a:t>
            </a:r>
            <a:r>
              <a:rPr lang="en-US" sz="1200" dirty="0" smtClean="0"/>
              <a:t>?  </a:t>
            </a:r>
            <a:r>
              <a:rPr lang="en-US" sz="1200" dirty="0"/>
              <a:t>A</a:t>
            </a:r>
            <a:r>
              <a:rPr lang="en-US" sz="1200" dirty="0" smtClean="0"/>
              <a:t> </a:t>
            </a:r>
            <a:r>
              <a:rPr lang="en-US" sz="1200" dirty="0"/>
              <a:t>simple basic barebones background in physics elucidates the obvious implication that any thing traversing a great distance, as compiled by the laws of gravitational attraction requisitely will have some of its kinetic energy transmogrified into sound waves, which by definition indicates that sound is a by-product of the after affect of the large piece of secondary xylem plummeting to the Earths Surface. </a:t>
            </a:r>
            <a:r>
              <a:rPr lang="en-US" sz="1200" dirty="0" smtClean="0"/>
              <a:t>Now in dramatic contrast, the penultimate question is obviously a much more interesting philosophical question, although, when one actually knows the definition of the word clapping, it readily becomes an antinomy because clapping is defined in Webster’s dictionary as “brining one’s hands together to make a sound”, which self-evidently precludes the eventuality of clapping with only </a:t>
            </a:r>
            <a:r>
              <a:rPr lang="en-US" sz="1200" dirty="0" smtClean="0">
                <a:solidFill>
                  <a:srgbClr val="FF0000"/>
                </a:solidFill>
              </a:rPr>
              <a:t>on</a:t>
            </a:r>
            <a:r>
              <a:rPr lang="en-US" sz="1200" dirty="0" smtClean="0"/>
              <a:t> hand.</a:t>
            </a:r>
          </a:p>
        </p:txBody>
      </p:sp>
    </p:spTree>
    <p:extLst>
      <p:ext uri="{BB962C8B-B14F-4D97-AF65-F5344CB8AC3E}">
        <p14:creationId xmlns:p14="http://schemas.microsoft.com/office/powerpoint/2010/main" val="15994128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lots of words</a:t>
            </a:r>
            <a:endParaRPr lang="en-US" dirty="0"/>
          </a:p>
        </p:txBody>
      </p:sp>
      <p:sp>
        <p:nvSpPr>
          <p:cNvPr id="3" name="Content Placeholder 2"/>
          <p:cNvSpPr>
            <a:spLocks noGrp="1"/>
          </p:cNvSpPr>
          <p:nvPr>
            <p:ph idx="1"/>
          </p:nvPr>
        </p:nvSpPr>
        <p:spPr>
          <a:xfrm>
            <a:off x="156569" y="2595562"/>
            <a:ext cx="3200944" cy="3670767"/>
          </a:xfrm>
        </p:spPr>
        <p:txBody>
          <a:bodyPr/>
          <a:lstStyle/>
          <a:p>
            <a:r>
              <a:rPr lang="en-US" dirty="0" smtClean="0"/>
              <a:t>A good presentation has significantly more words per slide in it than a bad </a:t>
            </a:r>
            <a:r>
              <a:rPr lang="en-US" dirty="0" err="1" smtClean="0"/>
              <a:t>presetion</a:t>
            </a:r>
            <a:endParaRPr lang="en-US" dirty="0" smtClean="0"/>
          </a:p>
          <a:p>
            <a:endParaRPr lang="en-US" dirty="0" smtClean="0"/>
          </a:p>
        </p:txBody>
      </p:sp>
      <p:graphicFrame>
        <p:nvGraphicFramePr>
          <p:cNvPr id="5" name="Chart 4"/>
          <p:cNvGraphicFramePr/>
          <p:nvPr>
            <p:extLst>
              <p:ext uri="{D42A27DB-BD31-4B8C-83A1-F6EECF244321}">
                <p14:modId xmlns:p14="http://schemas.microsoft.com/office/powerpoint/2010/main" val="333038034"/>
              </p:ext>
            </p:extLst>
          </p:nvPr>
        </p:nvGraphicFramePr>
        <p:xfrm>
          <a:off x="3357512" y="2038256"/>
          <a:ext cx="5786487" cy="4573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08046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Methods</a:t>
            </a:r>
            <a:endParaRPr lang="en-US" dirty="0"/>
          </a:p>
        </p:txBody>
      </p:sp>
      <p:sp>
        <p:nvSpPr>
          <p:cNvPr id="3" name="Content Placeholder 2"/>
          <p:cNvSpPr>
            <a:spLocks noGrp="1"/>
          </p:cNvSpPr>
          <p:nvPr>
            <p:ph idx="1"/>
          </p:nvPr>
        </p:nvSpPr>
        <p:spPr/>
        <p:txBody>
          <a:bodyPr/>
          <a:lstStyle/>
          <a:p>
            <a:r>
              <a:rPr lang="en-US" dirty="0" smtClean="0"/>
              <a:t>In order to find out what makes a good presentation I used the following things</a:t>
            </a:r>
          </a:p>
          <a:p>
            <a:pPr lvl="1"/>
            <a:r>
              <a:rPr lang="en-US" dirty="0" smtClean="0"/>
              <a:t>Desk and Chair</a:t>
            </a:r>
          </a:p>
          <a:p>
            <a:pPr lvl="1"/>
            <a:r>
              <a:rPr lang="en-US" dirty="0" smtClean="0"/>
              <a:t>Computer</a:t>
            </a:r>
          </a:p>
          <a:p>
            <a:pPr lvl="1"/>
            <a:r>
              <a:rPr lang="en-US" dirty="0" smtClean="0"/>
              <a:t>Internet</a:t>
            </a:r>
          </a:p>
          <a:p>
            <a:pPr lvl="1"/>
            <a:r>
              <a:rPr lang="en-US" dirty="0" smtClean="0"/>
              <a:t>Library</a:t>
            </a:r>
          </a:p>
          <a:p>
            <a:pPr lvl="1"/>
            <a:r>
              <a:rPr lang="en-US" dirty="0" smtClean="0"/>
              <a:t>Search engine</a:t>
            </a:r>
          </a:p>
          <a:p>
            <a:pPr lvl="1"/>
            <a:r>
              <a:rPr lang="en-US" dirty="0" smtClean="0"/>
              <a:t>My stupendous intellect</a:t>
            </a:r>
            <a:endParaRPr lang="en-US" dirty="0"/>
          </a:p>
        </p:txBody>
      </p:sp>
    </p:spTree>
    <p:extLst>
      <p:ext uri="{BB962C8B-B14F-4D97-AF65-F5344CB8AC3E}">
        <p14:creationId xmlns:p14="http://schemas.microsoft.com/office/powerpoint/2010/main" val="2533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2.xml><?xml version="1.0" encoding="utf-8"?>
<a:themeOverride xmlns:a="http://schemas.openxmlformats.org/drawingml/2006/main">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ppt/theme/themeOverride3.xml><?xml version="1.0" encoding="utf-8"?>
<a:themeOverride xmlns:a="http://schemas.openxmlformats.org/drawingml/2006/main">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Override>
</file>

<file path=docProps/app.xml><?xml version="1.0" encoding="utf-8"?>
<Properties xmlns="http://schemas.openxmlformats.org/officeDocument/2006/extended-properties" xmlns:vt="http://schemas.openxmlformats.org/officeDocument/2006/docPropsVTypes">
  <Template>Perception.thmx</Template>
  <TotalTime>8898</TotalTime>
  <Words>4404</Words>
  <Application>Microsoft Office PowerPoint</Application>
  <PresentationFormat>On-screen Show (4:3)</PresentationFormat>
  <Paragraphs>290</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Perception</vt:lpstr>
      <vt:lpstr>How to not give a presenation</vt:lpstr>
      <vt:lpstr>How to not give a presenation</vt:lpstr>
      <vt:lpstr>How to not give a presenation</vt:lpstr>
      <vt:lpstr>Outline</vt:lpstr>
      <vt:lpstr>Outline</vt:lpstr>
      <vt:lpstr>Introduction</vt:lpstr>
      <vt:lpstr>Introduction</vt:lpstr>
      <vt:lpstr>Use lots of words</vt:lpstr>
      <vt:lpstr>Material and Methods</vt:lpstr>
      <vt:lpstr>Material and Methods</vt:lpstr>
      <vt:lpstr>DNA Sampling</vt:lpstr>
      <vt:lpstr>DNA Sampling</vt:lpstr>
      <vt:lpstr>Objectives</vt:lpstr>
      <vt:lpstr>Objectives</vt:lpstr>
      <vt:lpstr>Comparison of number of pictures in a presentation</vt:lpstr>
      <vt:lpstr>Lots of hands make easy work</vt:lpstr>
      <vt:lpstr>Even kittens are horrible little beasts</vt:lpstr>
      <vt:lpstr>Even kittens are horrible little beasts</vt:lpstr>
      <vt:lpstr>Results</vt:lpstr>
      <vt:lpstr>Results</vt:lpstr>
      <vt:lpstr>Results</vt:lpstr>
      <vt:lpstr>Results</vt:lpstr>
      <vt:lpstr>Recolonization</vt:lpstr>
      <vt:lpstr>Doh Assignment Test</vt:lpstr>
      <vt:lpstr>Doh Assignment Test</vt:lpstr>
      <vt:lpstr>Re-sampling Statistics</vt:lpstr>
      <vt:lpstr>Re-sampling Statistics</vt:lpstr>
      <vt:lpstr>Discussion </vt:lpstr>
      <vt:lpstr>Re-sampling Statistics</vt:lpstr>
      <vt:lpstr>Re-sampling Statistics</vt:lpstr>
      <vt:lpstr>Re-sampling Statistics</vt:lpstr>
    </vt:vector>
  </TitlesOfParts>
  <Company>Central Michigan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not give a presenation</dc:title>
  <dc:creator>Bradley Swanson</dc:creator>
  <cp:lastModifiedBy>Ed Director</cp:lastModifiedBy>
  <cp:revision>22</cp:revision>
  <dcterms:created xsi:type="dcterms:W3CDTF">2012-06-11T22:10:22Z</dcterms:created>
  <dcterms:modified xsi:type="dcterms:W3CDTF">2014-05-28T14:42:28Z</dcterms:modified>
</cp:coreProperties>
</file>