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9" r:id="rId19"/>
    <p:sldId id="272" r:id="rId20"/>
    <p:sldId id="273" r:id="rId21"/>
    <p:sldId id="275" r:id="rId22"/>
    <p:sldId id="277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56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45C4-3BD7-4114-A5A7-02FDDB155BDA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DCF6-CA76-47BA-8D7C-A8D3819CA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45C4-3BD7-4114-A5A7-02FDDB155BDA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DCF6-CA76-47BA-8D7C-A8D3819CA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45C4-3BD7-4114-A5A7-02FDDB155BDA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DCF6-CA76-47BA-8D7C-A8D3819CAB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45C4-3BD7-4114-A5A7-02FDDB155BDA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DCF6-CA76-47BA-8D7C-A8D3819CAB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45C4-3BD7-4114-A5A7-02FDDB155BDA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DCF6-CA76-47BA-8D7C-A8D3819CA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45C4-3BD7-4114-A5A7-02FDDB155BDA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DCF6-CA76-47BA-8D7C-A8D3819CAB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45C4-3BD7-4114-A5A7-02FDDB155BDA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DCF6-CA76-47BA-8D7C-A8D3819CA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45C4-3BD7-4114-A5A7-02FDDB155BDA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DCF6-CA76-47BA-8D7C-A8D3819CA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45C4-3BD7-4114-A5A7-02FDDB155BDA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DCF6-CA76-47BA-8D7C-A8D3819CA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45C4-3BD7-4114-A5A7-02FDDB155BDA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DCF6-CA76-47BA-8D7C-A8D3819CAB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45C4-3BD7-4114-A5A7-02FDDB155BDA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DCF6-CA76-47BA-8D7C-A8D3819CAB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CBB45C4-3BD7-4114-A5A7-02FDDB155BDA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6B8DCF6-CA76-47BA-8D7C-A8D3819CAB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KBS Water PD Session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Marcia Angle, Becky Drayton, and Sara Syswerda</a:t>
            </a:r>
          </a:p>
          <a:p>
            <a:r>
              <a:rPr lang="en-US" dirty="0" smtClean="0"/>
              <a:t>June 28,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Pathways Tool Features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1" y="2209800"/>
            <a:ext cx="8305800" cy="4191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Emphasizes…</a:t>
            </a:r>
          </a:p>
          <a:p>
            <a:r>
              <a:rPr lang="en-US" dirty="0">
                <a:latin typeface="+mj-lt"/>
              </a:rPr>
              <a:t>M</a:t>
            </a:r>
            <a:r>
              <a:rPr lang="en-US" dirty="0" smtClean="0">
                <a:latin typeface="+mj-lt"/>
              </a:rPr>
              <a:t>ultiple pathways (not just evap., cond., prec.)</a:t>
            </a:r>
          </a:p>
          <a:p>
            <a:r>
              <a:rPr lang="en-US" dirty="0" smtClean="0">
                <a:latin typeface="+mj-lt"/>
              </a:rPr>
              <a:t>Conservation of matter --- water must come from somewhere and go somewhere</a:t>
            </a:r>
          </a:p>
          <a:p>
            <a:r>
              <a:rPr lang="en-US" dirty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nvisible pathways</a:t>
            </a:r>
          </a:p>
          <a:p>
            <a:r>
              <a:rPr lang="en-US" dirty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onnections between systems (atmosphere, surface water and groundwater)</a:t>
            </a: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Scaffolds…</a:t>
            </a:r>
          </a:p>
          <a:p>
            <a:r>
              <a:rPr lang="en-US" dirty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hinking across spans of time and space</a:t>
            </a:r>
          </a:p>
          <a:p>
            <a:r>
              <a:rPr lang="en-US" dirty="0" smtClean="0">
                <a:latin typeface="+mj-lt"/>
              </a:rPr>
              <a:t>Social construction of understanding</a:t>
            </a:r>
          </a:p>
          <a:p>
            <a:r>
              <a:rPr lang="en-US" dirty="0">
                <a:latin typeface="+mj-lt"/>
              </a:rPr>
              <a:t>O</a:t>
            </a:r>
            <a:r>
              <a:rPr lang="en-US" dirty="0" smtClean="0">
                <a:latin typeface="+mj-lt"/>
              </a:rPr>
              <a:t>pportunities for scientific argumentation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08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8"/>
            <a:ext cx="8229600" cy="1143000"/>
          </a:xfrm>
        </p:spPr>
        <p:txBody>
          <a:bodyPr/>
          <a:lstStyle/>
          <a:p>
            <a:r>
              <a:rPr lang="en-US" dirty="0" smtClean="0"/>
              <a:t>Pathways Tool Example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82880" y="685800"/>
            <a:ext cx="8746168" cy="5257800"/>
            <a:chOff x="182880" y="990600"/>
            <a:chExt cx="8746168" cy="5257800"/>
          </a:xfrm>
        </p:grpSpPr>
        <p:sp>
          <p:nvSpPr>
            <p:cNvPr id="20" name="Rounded Rectangle 19"/>
            <p:cNvSpPr/>
            <p:nvPr/>
          </p:nvSpPr>
          <p:spPr>
            <a:xfrm>
              <a:off x="3769056" y="2895600"/>
              <a:ext cx="1600200" cy="1447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361296" y="2286000"/>
              <a:ext cx="1188720" cy="2590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After</a:t>
              </a: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In Clark Fork River by Frenchtown</a:t>
              </a: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In the atmosphere</a:t>
              </a: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In Missoula Aquifer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48424" y="1676400"/>
              <a:ext cx="1188720" cy="3810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After</a:t>
              </a: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In Clark Fork River near Superior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In a fish in the Clark Fork</a:t>
              </a:r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In a Mountain Water Well in Missoula</a:t>
              </a: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In a cloud  above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Turah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740328" y="990600"/>
              <a:ext cx="1188720" cy="5257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After</a:t>
              </a: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In a Mountain Water pipe heading to my house</a:t>
              </a: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In my belly (I caught and ate the fish, but this is not  very likely)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572376" y="2286000"/>
              <a:ext cx="1188720" cy="2590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Before</a:t>
              </a:r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Falling as rain in E. Missoula</a:t>
              </a:r>
            </a:p>
            <a:p>
              <a:pPr algn="ctr"/>
              <a:endParaRPr lang="en-US" sz="6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In groundwater near Milltown</a:t>
              </a:r>
            </a:p>
            <a:p>
              <a:pPr algn="ctr"/>
              <a:endParaRPr lang="en-US" sz="6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Running off over the ground in Clinton</a:t>
              </a:r>
            </a:p>
            <a:p>
              <a:pPr algn="ctr"/>
              <a:endParaRPr lang="en-US" sz="6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In Rattlesnake Creek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374784" y="1676400"/>
              <a:ext cx="1188720" cy="3810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Before</a:t>
              </a: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In a cloud above  Idaho</a:t>
              </a:r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In the groundwater </a:t>
              </a:r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Snow on ground in Anaconda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Running off over the ground near Blackfoot River</a:t>
              </a: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82880" y="990600"/>
              <a:ext cx="1188720" cy="5257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Before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385">
            <a:off x="3824287" y="2671762"/>
            <a:ext cx="1495425" cy="15144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558352" y="5748525"/>
            <a:ext cx="450944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Instructional Context: </a:t>
            </a:r>
            <a:r>
              <a:rPr lang="en-US" sz="2000" dirty="0" smtClean="0"/>
              <a:t>Exploration (with maps handy) of where water in the river in our town comes from and goes to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385">
            <a:off x="3807995" y="2663961"/>
            <a:ext cx="14954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3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93"/>
            <a:ext cx="8229600" cy="876772"/>
          </a:xfrm>
        </p:spPr>
        <p:txBody>
          <a:bodyPr/>
          <a:lstStyle/>
          <a:p>
            <a:r>
              <a:rPr lang="en-US" dirty="0" smtClean="0"/>
              <a:t>Drivers And Constraints Tool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891965"/>
            <a:ext cx="8458200" cy="5770601"/>
            <a:chOff x="228600" y="630199"/>
            <a:chExt cx="8686800" cy="6075401"/>
          </a:xfrm>
        </p:grpSpPr>
        <p:grpSp>
          <p:nvGrpSpPr>
            <p:cNvPr id="5" name="Group 4"/>
            <p:cNvGrpSpPr/>
            <p:nvPr/>
          </p:nvGrpSpPr>
          <p:grpSpPr>
            <a:xfrm>
              <a:off x="228600" y="1295400"/>
              <a:ext cx="8686800" cy="1676400"/>
              <a:chOff x="228600" y="1295400"/>
              <a:chExt cx="8686800" cy="16764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28600" y="1295400"/>
                <a:ext cx="8686800" cy="1676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065896" y="1386840"/>
                <a:ext cx="1752600" cy="15087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916304" y="1386840"/>
                <a:ext cx="2895600" cy="15087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209800" y="1385248"/>
                <a:ext cx="1752600" cy="15087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32096" y="1385248"/>
                <a:ext cx="1752600" cy="15087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320" y="1447800"/>
                <a:ext cx="553080" cy="531808"/>
              </a:xfrm>
              <a:prstGeom prst="rect">
                <a:avLst/>
              </a:prstGeom>
            </p:spPr>
          </p:pic>
          <p:sp>
            <p:nvSpPr>
              <p:cNvPr id="38" name="Rectangle 37"/>
              <p:cNvSpPr/>
              <p:nvPr/>
            </p:nvSpPr>
            <p:spPr>
              <a:xfrm>
                <a:off x="2209800" y="2438400"/>
                <a:ext cx="17526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0" y="1459409"/>
                <a:ext cx="381000" cy="293191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4800" y="1447800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6463" y="1461448"/>
                <a:ext cx="642937" cy="166826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361320" y="802957"/>
              <a:ext cx="17233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Where does the</a:t>
              </a:r>
            </a:p>
            <a:p>
              <a:pPr algn="ctr"/>
              <a:r>
                <a:rPr lang="en-US" sz="1300" dirty="0" smtClean="0"/>
                <a:t>water </a:t>
              </a:r>
              <a:r>
                <a:rPr lang="en-US" sz="1300" b="1" dirty="0" smtClean="0"/>
                <a:t>start</a:t>
              </a:r>
              <a:r>
                <a:rPr lang="en-US" sz="1300" dirty="0" smtClean="0"/>
                <a:t>?</a:t>
              </a:r>
              <a:endParaRPr lang="en-US" sz="13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25376" y="630199"/>
              <a:ext cx="1723376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Where can the water </a:t>
              </a:r>
              <a:r>
                <a:rPr lang="en-US" sz="1300" b="1" dirty="0" smtClean="0"/>
                <a:t>go</a:t>
              </a:r>
              <a:r>
                <a:rPr lang="en-US" sz="1300" dirty="0" smtClean="0"/>
                <a:t>? What is the </a:t>
              </a:r>
              <a:r>
                <a:rPr lang="en-US" sz="1300" b="1" dirty="0" smtClean="0"/>
                <a:t>process</a:t>
              </a:r>
              <a:r>
                <a:rPr lang="en-US" sz="1300" dirty="0" smtClean="0"/>
                <a:t>?</a:t>
              </a:r>
              <a:endParaRPr lang="en-US" sz="13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81472" y="668836"/>
              <a:ext cx="17233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What </a:t>
              </a:r>
              <a:r>
                <a:rPr lang="en-US" sz="1300" b="1" dirty="0" smtClean="0"/>
                <a:t>drives or moves </a:t>
              </a:r>
              <a:r>
                <a:rPr lang="en-US" sz="1300" dirty="0" smtClean="0"/>
                <a:t>the water? How?</a:t>
              </a:r>
              <a:endParaRPr lang="en-US" sz="13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72824" y="802957"/>
              <a:ext cx="27139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What are the </a:t>
              </a:r>
              <a:r>
                <a:rPr lang="en-US" sz="1300" b="1" dirty="0" smtClean="0"/>
                <a:t>constraining factors</a:t>
              </a:r>
              <a:r>
                <a:rPr lang="en-US" sz="1300" dirty="0" smtClean="0"/>
                <a:t>, and how do they work?</a:t>
              </a:r>
              <a:endParaRPr lang="en-US" sz="1300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28600" y="3165144"/>
              <a:ext cx="8686800" cy="1676400"/>
              <a:chOff x="228600" y="1295400"/>
              <a:chExt cx="8686800" cy="16764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228600" y="1295400"/>
                <a:ext cx="8686800" cy="1676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065896" y="1386840"/>
                <a:ext cx="1752600" cy="15087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916304" y="1386840"/>
                <a:ext cx="2895600" cy="15087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209800" y="1385248"/>
                <a:ext cx="1752600" cy="15087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32096" y="1385248"/>
                <a:ext cx="1752600" cy="15087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320" y="1447800"/>
                <a:ext cx="553080" cy="531808"/>
              </a:xfrm>
              <a:prstGeom prst="rect">
                <a:avLst/>
              </a:prstGeom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2209800" y="2438400"/>
                <a:ext cx="17526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0" y="1459409"/>
                <a:ext cx="381000" cy="293191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4800" y="1447800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6463" y="1461448"/>
                <a:ext cx="642937" cy="166826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228600" y="5029200"/>
              <a:ext cx="8686800" cy="1676400"/>
              <a:chOff x="228600" y="1295400"/>
              <a:chExt cx="8686800" cy="16764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28600" y="1295400"/>
                <a:ext cx="8686800" cy="1676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065896" y="1386840"/>
                <a:ext cx="1752600" cy="15087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916304" y="1386840"/>
                <a:ext cx="2895600" cy="15087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209800" y="1385248"/>
                <a:ext cx="1752600" cy="15087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32096" y="1385248"/>
                <a:ext cx="1752600" cy="15087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320" y="1447800"/>
                <a:ext cx="553080" cy="531808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2209800" y="2438400"/>
                <a:ext cx="17526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0" y="1459409"/>
                <a:ext cx="381000" cy="293191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4800" y="1447800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6463" y="1461448"/>
                <a:ext cx="642937" cy="1668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491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Drivers &amp; Constraints Tool Affordances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63205"/>
            <a:ext cx="8229600" cy="45259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Focuses students on scientific explanations for pathways, especially driving forces and constraining variables</a:t>
            </a:r>
          </a:p>
          <a:p>
            <a:r>
              <a:rPr lang="en-US" smtClean="0"/>
              <a:t>Supports developing awareness of system structures, pathways, and processes</a:t>
            </a:r>
          </a:p>
          <a:p>
            <a:r>
              <a:rPr lang="en-US" smtClean="0"/>
              <a:t>Scaffolds social construction of understanding</a:t>
            </a:r>
          </a:p>
          <a:p>
            <a:r>
              <a:rPr lang="en-US" smtClean="0"/>
              <a:t>Scaffolds students in scientific argumentation (e.g., debating processes/likelihoods of possible pathways)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1008149"/>
            <a:ext cx="8458200" cy="5770601"/>
            <a:chOff x="228600" y="630199"/>
            <a:chExt cx="8686800" cy="6075401"/>
          </a:xfrm>
        </p:grpSpPr>
        <p:grpSp>
          <p:nvGrpSpPr>
            <p:cNvPr id="5" name="Group 4"/>
            <p:cNvGrpSpPr/>
            <p:nvPr/>
          </p:nvGrpSpPr>
          <p:grpSpPr>
            <a:xfrm>
              <a:off x="228600" y="1295400"/>
              <a:ext cx="8686800" cy="1676400"/>
              <a:chOff x="228600" y="1295400"/>
              <a:chExt cx="8686800" cy="16764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28600" y="1295400"/>
                <a:ext cx="8686800" cy="1676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065896" y="1386840"/>
                <a:ext cx="1752600" cy="15087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916304" y="1386840"/>
                <a:ext cx="2895600" cy="15087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209800" y="1385248"/>
                <a:ext cx="1752600" cy="15087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32096" y="1385248"/>
                <a:ext cx="1752600" cy="15087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320" y="1447800"/>
                <a:ext cx="553080" cy="531808"/>
              </a:xfrm>
              <a:prstGeom prst="rect">
                <a:avLst/>
              </a:prstGeom>
            </p:spPr>
          </p:pic>
          <p:sp>
            <p:nvSpPr>
              <p:cNvPr id="38" name="Rectangle 37"/>
              <p:cNvSpPr/>
              <p:nvPr/>
            </p:nvSpPr>
            <p:spPr>
              <a:xfrm>
                <a:off x="2209800" y="2438400"/>
                <a:ext cx="17526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0" y="1459409"/>
                <a:ext cx="381000" cy="293191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4800" y="1447800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6463" y="1461448"/>
                <a:ext cx="642937" cy="166826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361320" y="802957"/>
              <a:ext cx="17233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Where does the</a:t>
              </a:r>
            </a:p>
            <a:p>
              <a:pPr algn="ctr"/>
              <a:r>
                <a:rPr lang="en-US" sz="1300" dirty="0" smtClean="0"/>
                <a:t>water </a:t>
              </a:r>
              <a:r>
                <a:rPr lang="en-US" sz="1300" b="1" dirty="0" smtClean="0"/>
                <a:t>start</a:t>
              </a:r>
              <a:r>
                <a:rPr lang="en-US" sz="1300" dirty="0" smtClean="0"/>
                <a:t>?</a:t>
              </a:r>
              <a:endParaRPr lang="en-US" sz="13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25376" y="630199"/>
              <a:ext cx="1723376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Where can the water </a:t>
              </a:r>
              <a:r>
                <a:rPr lang="en-US" sz="1300" b="1" dirty="0" smtClean="0"/>
                <a:t>go</a:t>
              </a:r>
              <a:r>
                <a:rPr lang="en-US" sz="1300" dirty="0" smtClean="0"/>
                <a:t>? What is the </a:t>
              </a:r>
              <a:r>
                <a:rPr lang="en-US" sz="1300" b="1" dirty="0" smtClean="0"/>
                <a:t>process</a:t>
              </a:r>
              <a:r>
                <a:rPr lang="en-US" sz="1300" dirty="0" smtClean="0"/>
                <a:t>?</a:t>
              </a:r>
              <a:endParaRPr lang="en-US" sz="13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81472" y="706399"/>
              <a:ext cx="17233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What </a:t>
              </a:r>
              <a:r>
                <a:rPr lang="en-US" sz="1300" b="1" dirty="0" smtClean="0"/>
                <a:t>drives or moves </a:t>
              </a:r>
              <a:r>
                <a:rPr lang="en-US" sz="1300" dirty="0" smtClean="0"/>
                <a:t>the water? How?</a:t>
              </a:r>
              <a:endParaRPr lang="en-US" sz="13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72824" y="802957"/>
              <a:ext cx="27139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/>
                <a:t>What are the </a:t>
              </a:r>
              <a:r>
                <a:rPr lang="en-US" sz="1300" b="1" dirty="0" smtClean="0"/>
                <a:t>constraining factors</a:t>
              </a:r>
              <a:r>
                <a:rPr lang="en-US" sz="1300" dirty="0" smtClean="0"/>
                <a:t>, and how do they work?</a:t>
              </a:r>
              <a:endParaRPr lang="en-US" sz="1300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28600" y="3165144"/>
              <a:ext cx="8686800" cy="1676400"/>
              <a:chOff x="228600" y="1295400"/>
              <a:chExt cx="8686800" cy="16764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228600" y="1295400"/>
                <a:ext cx="8686800" cy="1676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065896" y="1386840"/>
                <a:ext cx="1752600" cy="15087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916304" y="1386840"/>
                <a:ext cx="2895600" cy="15087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209800" y="1385248"/>
                <a:ext cx="1752600" cy="15087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32096" y="1385248"/>
                <a:ext cx="1752600" cy="15087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320" y="1447800"/>
                <a:ext cx="553080" cy="531808"/>
              </a:xfrm>
              <a:prstGeom prst="rect">
                <a:avLst/>
              </a:prstGeom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2209800" y="2438400"/>
                <a:ext cx="17526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0" y="1459409"/>
                <a:ext cx="381000" cy="293191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4800" y="1447800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6463" y="1461448"/>
                <a:ext cx="642937" cy="166826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228600" y="5029200"/>
              <a:ext cx="8686800" cy="1676400"/>
              <a:chOff x="228600" y="1295400"/>
              <a:chExt cx="8686800" cy="16764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28600" y="1295400"/>
                <a:ext cx="8686800" cy="1676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065896" y="1386840"/>
                <a:ext cx="1752600" cy="15087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916304" y="1386840"/>
                <a:ext cx="2895600" cy="15087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209800" y="1385248"/>
                <a:ext cx="1752600" cy="15087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32096" y="1385248"/>
                <a:ext cx="1752600" cy="15087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320" y="1447800"/>
                <a:ext cx="553080" cy="531808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2209800" y="2438400"/>
                <a:ext cx="17526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0" y="1459409"/>
                <a:ext cx="381000" cy="293191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4800" y="1447800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6463" y="1461448"/>
                <a:ext cx="642937" cy="166826"/>
              </a:xfrm>
              <a:prstGeom prst="rect">
                <a:avLst/>
              </a:prstGeom>
            </p:spPr>
          </p:pic>
        </p:grpSp>
      </p:grpSp>
      <p:sp>
        <p:nvSpPr>
          <p:cNvPr id="51" name="Title 50"/>
          <p:cNvSpPr>
            <a:spLocks noGrp="1"/>
          </p:cNvSpPr>
          <p:nvPr>
            <p:ph type="title"/>
          </p:nvPr>
        </p:nvSpPr>
        <p:spPr>
          <a:xfrm>
            <a:off x="457200" y="56158"/>
            <a:ext cx="8229600" cy="1143000"/>
          </a:xfrm>
        </p:spPr>
        <p:txBody>
          <a:bodyPr/>
          <a:lstStyle/>
          <a:p>
            <a:r>
              <a:rPr lang="en-US" dirty="0" smtClean="0"/>
              <a:t>Drivers &amp; Constraints Example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686300" y="5696100"/>
            <a:ext cx="43815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Instructional Context: </a:t>
            </a:r>
            <a:r>
              <a:rPr lang="en-US" sz="2000" dirty="0" smtClean="0"/>
              <a:t>It hasn’t rained in Missoula in over a month. Why is there still water in the Clark Fork River?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13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381000" y="1008149"/>
            <a:ext cx="8458200" cy="5770601"/>
            <a:chOff x="381000" y="325399"/>
            <a:chExt cx="8458200" cy="5770601"/>
          </a:xfrm>
        </p:grpSpPr>
        <p:grpSp>
          <p:nvGrpSpPr>
            <p:cNvPr id="4" name="Group 3"/>
            <p:cNvGrpSpPr/>
            <p:nvPr/>
          </p:nvGrpSpPr>
          <p:grpSpPr>
            <a:xfrm>
              <a:off x="381000" y="325399"/>
              <a:ext cx="8458200" cy="5770601"/>
              <a:chOff x="228600" y="630199"/>
              <a:chExt cx="8686800" cy="6075401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28600" y="1295400"/>
                <a:ext cx="8686800" cy="1676400"/>
                <a:chOff x="228600" y="1295400"/>
                <a:chExt cx="8686800" cy="1676400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228600" y="1295400"/>
                  <a:ext cx="8686800" cy="1676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4065896" y="1386840"/>
                  <a:ext cx="1752600" cy="150876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Gravity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5916304" y="1386840"/>
                  <a:ext cx="2895600" cy="150876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700" dirty="0" smtClean="0">
                      <a:solidFill>
                        <a:schemeClr val="tx1"/>
                      </a:solidFill>
                    </a:rPr>
                    <a:t>Topography/elevation - water flows to lower areas.</a:t>
                  </a:r>
                </a:p>
                <a:p>
                  <a:pPr algn="ctr"/>
                  <a:r>
                    <a:rPr lang="en-US" sz="1700" dirty="0" smtClean="0">
                      <a:solidFill>
                        <a:schemeClr val="tx1"/>
                      </a:solidFill>
                    </a:rPr>
                    <a:t>Floodgates --- opened or closed to manage flow</a:t>
                  </a:r>
                  <a:endParaRPr lang="en-US" sz="1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2209800" y="1385248"/>
                  <a:ext cx="1752600" cy="150876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332096" y="1385248"/>
                  <a:ext cx="1752600" cy="150876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1320" y="1447800"/>
                  <a:ext cx="553080" cy="531808"/>
                </a:xfrm>
                <a:prstGeom prst="rect">
                  <a:avLst/>
                </a:prstGeom>
              </p:spPr>
            </p:pic>
            <p:sp>
              <p:nvSpPr>
                <p:cNvPr id="38" name="Rectangle 37"/>
                <p:cNvSpPr/>
                <p:nvPr/>
              </p:nvSpPr>
              <p:spPr>
                <a:xfrm>
                  <a:off x="2209800" y="2438400"/>
                  <a:ext cx="1752600" cy="4572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Discharge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86000" y="1459409"/>
                  <a:ext cx="381000" cy="293191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1447800"/>
                  <a:ext cx="304800" cy="304800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86463" y="1461448"/>
                  <a:ext cx="642937" cy="166826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61320" y="802957"/>
                <a:ext cx="172337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/>
                  <a:t>Where does the</a:t>
                </a:r>
              </a:p>
              <a:p>
                <a:pPr algn="ctr"/>
                <a:r>
                  <a:rPr lang="en-US" sz="1300" dirty="0" smtClean="0"/>
                  <a:t>water </a:t>
                </a:r>
                <a:r>
                  <a:rPr lang="en-US" sz="1300" b="1" dirty="0" smtClean="0"/>
                  <a:t>start</a:t>
                </a:r>
                <a:r>
                  <a:rPr lang="en-US" sz="1300" dirty="0" smtClean="0"/>
                  <a:t>?</a:t>
                </a:r>
                <a:endParaRPr lang="en-US" sz="13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225376" y="630199"/>
                <a:ext cx="1723376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/>
                  <a:t>Where can the water </a:t>
                </a:r>
                <a:r>
                  <a:rPr lang="en-US" sz="1300" b="1" dirty="0" smtClean="0"/>
                  <a:t>go</a:t>
                </a:r>
                <a:r>
                  <a:rPr lang="en-US" sz="1300" dirty="0" smtClean="0"/>
                  <a:t>? What is the </a:t>
                </a:r>
                <a:r>
                  <a:rPr lang="en-US" sz="1300" b="1" dirty="0" smtClean="0"/>
                  <a:t>process</a:t>
                </a:r>
                <a:r>
                  <a:rPr lang="en-US" sz="1300" dirty="0" smtClean="0"/>
                  <a:t>?</a:t>
                </a:r>
                <a:endParaRPr lang="en-US" sz="13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081472" y="706399"/>
                <a:ext cx="172337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/>
                  <a:t>What </a:t>
                </a:r>
                <a:r>
                  <a:rPr lang="en-US" sz="1300" b="1" dirty="0" smtClean="0"/>
                  <a:t>drives or moves </a:t>
                </a:r>
                <a:r>
                  <a:rPr lang="en-US" sz="1300" dirty="0" smtClean="0"/>
                  <a:t>the water? How?</a:t>
                </a:r>
                <a:endParaRPr lang="en-US" sz="13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972824" y="802957"/>
                <a:ext cx="271397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/>
                  <a:t>What are the </a:t>
                </a:r>
                <a:r>
                  <a:rPr lang="en-US" sz="1300" b="1" dirty="0" smtClean="0"/>
                  <a:t>constraining factors</a:t>
                </a:r>
                <a:r>
                  <a:rPr lang="en-US" sz="1300" dirty="0" smtClean="0"/>
                  <a:t>, and how do they work?</a:t>
                </a:r>
                <a:endParaRPr lang="en-US" sz="1300" dirty="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228600" y="3165144"/>
                <a:ext cx="8686800" cy="1676400"/>
                <a:chOff x="228600" y="1295400"/>
                <a:chExt cx="8686800" cy="1676400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228600" y="1295400"/>
                  <a:ext cx="8686800" cy="1676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065896" y="1386840"/>
                  <a:ext cx="1752600" cy="150876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Gravity</a:t>
                  </a: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5916304" y="1386840"/>
                  <a:ext cx="2895600" cy="150876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Topography and permeability – GW flow follows topography of impermeable layer. In river, water table is above ground</a:t>
                  </a:r>
                  <a:r>
                    <a:rPr lang="en-US" dirty="0" smtClean="0">
                      <a:solidFill>
                        <a:schemeClr val="tx1"/>
                      </a:solidFill>
                    </a:rPr>
                    <a:t>.</a:t>
                  </a: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2209800" y="1385248"/>
                  <a:ext cx="1752600" cy="150876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332096" y="1385248"/>
                  <a:ext cx="1752600" cy="150876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1320" y="1447800"/>
                  <a:ext cx="553080" cy="531808"/>
                </a:xfrm>
                <a:prstGeom prst="rect">
                  <a:avLst/>
                </a:prstGeom>
              </p:spPr>
            </p:pic>
            <p:sp>
              <p:nvSpPr>
                <p:cNvPr id="28" name="Rectangle 27"/>
                <p:cNvSpPr/>
                <p:nvPr/>
              </p:nvSpPr>
              <p:spPr>
                <a:xfrm>
                  <a:off x="2209800" y="2438400"/>
                  <a:ext cx="1752600" cy="4572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GW Discharge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86000" y="1459409"/>
                  <a:ext cx="381000" cy="293191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1447800"/>
                  <a:ext cx="304800" cy="304800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86463" y="1461448"/>
                  <a:ext cx="642937" cy="166826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10"/>
              <p:cNvGrpSpPr/>
              <p:nvPr/>
            </p:nvGrpSpPr>
            <p:grpSpPr>
              <a:xfrm>
                <a:off x="228600" y="5029200"/>
                <a:ext cx="8686800" cy="1676400"/>
                <a:chOff x="228600" y="1295400"/>
                <a:chExt cx="8686800" cy="1676400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228600" y="1295400"/>
                  <a:ext cx="8686800" cy="1676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4065896" y="1386840"/>
                  <a:ext cx="1752600" cy="150876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Gravity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5916304" y="1386840"/>
                  <a:ext cx="2895600" cy="150876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700" dirty="0" smtClean="0">
                      <a:solidFill>
                        <a:schemeClr val="tx1"/>
                      </a:solidFill>
                    </a:rPr>
                    <a:t>Temperature --- Water won’t runoff unless it first melts at temperature above 32°F.</a:t>
                  </a:r>
                </a:p>
                <a:p>
                  <a:pPr algn="ctr"/>
                  <a:r>
                    <a:rPr lang="en-US" sz="1700" dirty="0" smtClean="0">
                      <a:solidFill>
                        <a:schemeClr val="tx1"/>
                      </a:solidFill>
                    </a:rPr>
                    <a:t>Topography – see above.</a:t>
                  </a:r>
                  <a:endParaRPr lang="en-US" sz="1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2209800" y="1385248"/>
                  <a:ext cx="1752600" cy="150876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32096" y="1385248"/>
                  <a:ext cx="1752600" cy="150876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1320" y="1447800"/>
                  <a:ext cx="553080" cy="531808"/>
                </a:xfrm>
                <a:prstGeom prst="rect">
                  <a:avLst/>
                </a:prstGeom>
              </p:spPr>
            </p:pic>
            <p:sp>
              <p:nvSpPr>
                <p:cNvPr id="18" name="Rectangle 17"/>
                <p:cNvSpPr/>
                <p:nvPr/>
              </p:nvSpPr>
              <p:spPr>
                <a:xfrm>
                  <a:off x="2209800" y="2438400"/>
                  <a:ext cx="1752600" cy="4572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Runoff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86000" y="1459409"/>
                  <a:ext cx="381000" cy="293191"/>
                </a:xfrm>
                <a:prstGeom prst="rect">
                  <a:avLst/>
                </a:prstGeom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1447800"/>
                  <a:ext cx="304800" cy="304800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86463" y="1461448"/>
                  <a:ext cx="642937" cy="166826"/>
                </a:xfrm>
                <a:prstGeom prst="rect">
                  <a:avLst/>
                </a:prstGeom>
              </p:spPr>
            </p:pic>
          </p:grp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8381">
              <a:off x="914400" y="1300084"/>
              <a:ext cx="1183683" cy="106211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2666">
              <a:off x="2971800" y="1096305"/>
              <a:ext cx="1024971" cy="103802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4558">
              <a:off x="914400" y="2982991"/>
              <a:ext cx="1217751" cy="118498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19">
              <a:off x="2785029" y="2819400"/>
              <a:ext cx="1024971" cy="103802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9531">
              <a:off x="927017" y="4724400"/>
              <a:ext cx="1171065" cy="118627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7590">
              <a:off x="2895600" y="4600772"/>
              <a:ext cx="1024971" cy="1038028"/>
            </a:xfrm>
            <a:prstGeom prst="rect">
              <a:avLst/>
            </a:prstGeom>
          </p:spPr>
        </p:pic>
      </p:grpSp>
      <p:sp>
        <p:nvSpPr>
          <p:cNvPr id="51" name="Title 50"/>
          <p:cNvSpPr>
            <a:spLocks noGrp="1"/>
          </p:cNvSpPr>
          <p:nvPr>
            <p:ph type="title"/>
          </p:nvPr>
        </p:nvSpPr>
        <p:spPr>
          <a:xfrm>
            <a:off x="457200" y="56158"/>
            <a:ext cx="8229600" cy="1143000"/>
          </a:xfrm>
        </p:spPr>
        <p:txBody>
          <a:bodyPr/>
          <a:lstStyle/>
          <a:p>
            <a:r>
              <a:rPr lang="en-US" dirty="0" smtClean="0"/>
              <a:t>Drivers &amp; Constraints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2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use the tools?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1"/>
            <a:ext cx="8153399" cy="3962400"/>
          </a:xfrm>
        </p:spPr>
        <p:txBody>
          <a:bodyPr/>
          <a:lstStyle/>
          <a:p>
            <a:r>
              <a:rPr lang="en-US" dirty="0" smtClean="0"/>
              <a:t>For eliciting and responding to students’ ideas</a:t>
            </a:r>
          </a:p>
          <a:p>
            <a:r>
              <a:rPr lang="en-US" dirty="0" smtClean="0"/>
              <a:t>For supporting student-centered discussion and argumentation about water systems</a:t>
            </a:r>
          </a:p>
          <a:p>
            <a:r>
              <a:rPr lang="en-US" dirty="0" smtClean="0"/>
              <a:t>Drivers &amp; Constraints Tool helps focus lessons on causal explanations (how &amp; why)</a:t>
            </a:r>
          </a:p>
          <a:p>
            <a:r>
              <a:rPr lang="en-US" dirty="0" smtClean="0"/>
              <a:t>Helps students to apply prior knowledge and use that knowledge to make predictions.</a:t>
            </a:r>
          </a:p>
        </p:txBody>
      </p:sp>
    </p:spTree>
    <p:extLst>
      <p:ext uri="{BB962C8B-B14F-4D97-AF65-F5344CB8AC3E}">
        <p14:creationId xmlns:p14="http://schemas.microsoft.com/office/powerpoint/2010/main" val="24833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put this into action? </a:t>
            </a:r>
          </a:p>
          <a:p>
            <a:r>
              <a:rPr lang="en-US" dirty="0" smtClean="0"/>
              <a:t>Can we tag-team formative assessments of students understandings/thinking with the teaching tools to possibly change how we might teach a lesson depending on where our students start from?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now what?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/>
              <a:t>Let’s head outside to the beach…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5732"/>
            <a:ext cx="9144000" cy="515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638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look at an activity we just did. </a:t>
            </a:r>
          </a:p>
          <a:p>
            <a:r>
              <a:rPr lang="en-US" dirty="0" smtClean="0"/>
              <a:t>Fill out the Pathways and Drivers &amp; Constraints tools the way you think your students would at before the activity. </a:t>
            </a:r>
          </a:p>
          <a:p>
            <a:r>
              <a:rPr lang="en-US" dirty="0" smtClean="0"/>
              <a:t>Fill out the Pathways and Drivers &amp; Constraints tools the way you hope your students would fill them out after the activity (our goal!).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this…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9539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Explore </a:t>
            </a:r>
            <a:r>
              <a:rPr lang="en-US" dirty="0"/>
              <a:t>how learning progression-based formative assessments and tools for reasoning can help teachers:</a:t>
            </a:r>
          </a:p>
          <a:p>
            <a:pPr lvl="0"/>
            <a:r>
              <a:rPr lang="en-US" dirty="0"/>
              <a:t>Elicit and interpret students’ ideas</a:t>
            </a:r>
          </a:p>
          <a:p>
            <a:pPr lvl="0"/>
            <a:r>
              <a:rPr lang="en-US" dirty="0"/>
              <a:t>Consider how students at different learning progression levels are likely to understand and respond to lessons and activities</a:t>
            </a:r>
          </a:p>
          <a:p>
            <a:pPr lvl="0"/>
            <a:r>
              <a:rPr lang="en-US" dirty="0"/>
              <a:t>Refine lessons and activities to be sensitive to the particular informal ideas that students may hold (as shown by formative assessments)</a:t>
            </a:r>
          </a:p>
          <a:p>
            <a:pPr lvl="0"/>
            <a:r>
              <a:rPr lang="en-US" dirty="0"/>
              <a:t>Refine lessons and activities to help students reach higher levels of achievement on the learning progression (including through integration of tools for reasoning)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Workshop </a:t>
            </a:r>
            <a:r>
              <a:rPr lang="en-US" b="1" dirty="0" smtClean="0"/>
              <a:t>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83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the activity, and based on where you think your students are starting from: </a:t>
            </a:r>
          </a:p>
          <a:p>
            <a:pPr lvl="1"/>
            <a:r>
              <a:rPr lang="en-US" dirty="0" smtClean="0"/>
              <a:t>What strengths would your students bring to the table?</a:t>
            </a:r>
          </a:p>
          <a:p>
            <a:pPr lvl="1"/>
            <a:r>
              <a:rPr lang="en-US" dirty="0" smtClean="0"/>
              <a:t>What challenges might they encounter while engaging in the activity?</a:t>
            </a:r>
          </a:p>
          <a:p>
            <a:r>
              <a:rPr lang="en-US" dirty="0" smtClean="0"/>
              <a:t>Use the blank activity description table to describe what the refined activity would look like and how that would support student learning.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would you have to adapt this activity for your students?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5105400"/>
            <a:ext cx="7408333" cy="1447800"/>
          </a:xfrm>
        </p:spPr>
        <p:txBody>
          <a:bodyPr/>
          <a:lstStyle/>
          <a:p>
            <a:r>
              <a:rPr lang="en-US" dirty="0" smtClean="0"/>
              <a:t>Can pollution in the River get from point B to C?</a:t>
            </a:r>
          </a:p>
          <a:p>
            <a:r>
              <a:rPr lang="en-US" dirty="0" smtClean="0"/>
              <a:t>Why or why not?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ibis-live.nrel.colostate.edu/UserUploads_MSP/TestImages/2011-12_River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6966"/>
            <a:ext cx="8686800" cy="406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4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296400" cy="941715"/>
          </a:xfrm>
        </p:spPr>
        <p:txBody>
          <a:bodyPr>
            <a:normAutofit/>
          </a:bodyPr>
          <a:lstStyle/>
          <a:p>
            <a:r>
              <a:rPr lang="en-US" dirty="0" smtClean="0"/>
              <a:t>Kalamazoo River Watershed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1547"/>
            <a:ext cx="8915400" cy="590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82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915400" cy="590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47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want your students to know about watersheds?</a:t>
            </a:r>
          </a:p>
          <a:p>
            <a:endParaRPr lang="en-US" dirty="0" smtClean="0"/>
          </a:p>
          <a:p>
            <a:r>
              <a:rPr lang="en-US" dirty="0" smtClean="0"/>
              <a:t>Let’s look at the water learning progression framework and start thinking about what students really need to understand before they can “get” watersheds…page 7.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</a:t>
            </a:r>
            <a:br>
              <a:rPr lang="en-US" dirty="0" smtClean="0"/>
            </a:br>
            <a:r>
              <a:rPr lang="en-US" dirty="0" smtClean="0"/>
              <a:t>big ideas in watersheds?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3684693" cy="3450696"/>
          </a:xfrm>
        </p:spPr>
        <p:txBody>
          <a:bodyPr/>
          <a:lstStyle/>
          <a:p>
            <a:r>
              <a:rPr lang="en-US" dirty="0" smtClean="0"/>
              <a:t>School map formative assessment.</a:t>
            </a:r>
          </a:p>
          <a:p>
            <a:r>
              <a:rPr lang="en-US" dirty="0" smtClean="0"/>
              <a:t>How did you answer this question?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look at a couple questions: </a:t>
            </a:r>
            <a:endParaRPr lang="en-US" dirty="0"/>
          </a:p>
        </p:txBody>
      </p:sp>
      <p:pic>
        <p:nvPicPr>
          <p:cNvPr id="4" name="Picture 3" descr="School Campus Map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6760" y="3428999"/>
            <a:ext cx="4337050" cy="320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1084" y="2209800"/>
            <a:ext cx="5458691" cy="4060296"/>
          </a:xfrm>
        </p:spPr>
        <p:txBody>
          <a:bodyPr/>
          <a:lstStyle/>
          <a:p>
            <a:r>
              <a:rPr lang="en-US" dirty="0" smtClean="0"/>
              <a:t>How would your students have answered the school map question?</a:t>
            </a:r>
          </a:p>
          <a:p>
            <a:r>
              <a:rPr lang="en-US" dirty="0" smtClean="0"/>
              <a:t>Let’s look at some real answers to see what students said…page 8 and 9.</a:t>
            </a:r>
          </a:p>
          <a:p>
            <a:r>
              <a:rPr lang="en-US" dirty="0" smtClean="0"/>
              <a:t>In small groups, pick out what you think are the most sophisticated 3 responses and least sophisticated 3 student responses.</a:t>
            </a:r>
          </a:p>
          <a:p>
            <a:r>
              <a:rPr lang="en-US" dirty="0" smtClean="0"/>
              <a:t>Share thoughts!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WWSD?</a:t>
            </a:r>
            <a:br>
              <a:rPr lang="en-US" dirty="0" smtClean="0"/>
            </a:br>
            <a:r>
              <a:rPr lang="en-US" dirty="0"/>
              <a:t>(</a:t>
            </a:r>
            <a:r>
              <a:rPr lang="en-US" dirty="0" smtClean="0"/>
              <a:t>What would your students do?)</a:t>
            </a:r>
            <a:endParaRPr lang="en-US" dirty="0"/>
          </a:p>
        </p:txBody>
      </p:sp>
      <p:pic>
        <p:nvPicPr>
          <p:cNvPr id="4" name="Picture 3" descr="School Campus Map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2667000"/>
            <a:ext cx="3352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now we know where our students are…now what?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Water Tools for Reasoning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7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Tools For Reasoning Help Us Accomplish With Our Students?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8015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Make links and connections through graphic organizer.</a:t>
            </a:r>
          </a:p>
          <a:p>
            <a:r>
              <a:rPr lang="en-US" dirty="0" smtClean="0"/>
              <a:t>Intended to scaffold development of scientific accounts.</a:t>
            </a:r>
          </a:p>
          <a:p>
            <a:r>
              <a:rPr lang="en-US" dirty="0"/>
              <a:t>A</a:t>
            </a:r>
            <a:r>
              <a:rPr lang="en-US" dirty="0" smtClean="0"/>
              <a:t>ddress specific LP-related challenges;  students encounter, e.g. …</a:t>
            </a:r>
          </a:p>
          <a:p>
            <a:pPr lvl="1"/>
            <a:r>
              <a:rPr lang="en-US" dirty="0" smtClean="0"/>
              <a:t>Considering likelihood of multiple/diverse pathways of water</a:t>
            </a:r>
          </a:p>
          <a:p>
            <a:pPr lvl="1"/>
            <a:r>
              <a:rPr lang="en-US" dirty="0" smtClean="0"/>
              <a:t>Attending to driving forces and constraining factors for moving water</a:t>
            </a:r>
          </a:p>
          <a:p>
            <a:pPr marL="393192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1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8"/>
            <a:ext cx="8229600" cy="1143000"/>
          </a:xfrm>
        </p:spPr>
        <p:txBody>
          <a:bodyPr/>
          <a:lstStyle/>
          <a:p>
            <a:r>
              <a:rPr lang="en-US" dirty="0" smtClean="0"/>
              <a:t>Pathways Tool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82880" y="685800"/>
            <a:ext cx="8746168" cy="5257800"/>
            <a:chOff x="182880" y="990600"/>
            <a:chExt cx="8746168" cy="5257800"/>
          </a:xfrm>
        </p:grpSpPr>
        <p:sp>
          <p:nvSpPr>
            <p:cNvPr id="13" name="Rounded Rectangle 12"/>
            <p:cNvSpPr/>
            <p:nvPr/>
          </p:nvSpPr>
          <p:spPr>
            <a:xfrm>
              <a:off x="3769056" y="2895600"/>
              <a:ext cx="1600200" cy="1447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361296" y="2286000"/>
              <a:ext cx="1188720" cy="2590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After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548424" y="1676400"/>
              <a:ext cx="1188720" cy="3810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After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740328" y="990600"/>
              <a:ext cx="1188720" cy="5257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After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572376" y="2286000"/>
              <a:ext cx="1188720" cy="2590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Before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374784" y="1676400"/>
              <a:ext cx="1188720" cy="3810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Before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82880" y="990600"/>
              <a:ext cx="1188720" cy="5257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Before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 descr="guan-sunse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2667000"/>
            <a:ext cx="1524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1533</TotalTime>
  <Words>1006</Words>
  <Application>Microsoft Office PowerPoint</Application>
  <PresentationFormat>On-screen Show (4:3)</PresentationFormat>
  <Paragraphs>149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Waveform</vt:lpstr>
      <vt:lpstr>KBS Water PD Session</vt:lpstr>
      <vt:lpstr>Workshop Goals</vt:lpstr>
      <vt:lpstr>What are the  big ideas in watersheds?</vt:lpstr>
      <vt:lpstr>Let’s look at a couple questions: </vt:lpstr>
      <vt:lpstr>WWSD? (What would your students do?)</vt:lpstr>
      <vt:lpstr>So now we know where our students are…now what?</vt:lpstr>
      <vt:lpstr>Introduction to Water Tools for Reasoning</vt:lpstr>
      <vt:lpstr>What Do Tools For Reasoning Help Us Accomplish With Our Students?</vt:lpstr>
      <vt:lpstr>Pathways Tool</vt:lpstr>
      <vt:lpstr>Pathways Tool Features</vt:lpstr>
      <vt:lpstr>Pathways Tool Example</vt:lpstr>
      <vt:lpstr>Drivers And Constraints Tool</vt:lpstr>
      <vt:lpstr>Drivers &amp; Constraints Tool Affordances</vt:lpstr>
      <vt:lpstr>Drivers &amp; Constraints Example</vt:lpstr>
      <vt:lpstr>Drivers &amp; Constraints Example</vt:lpstr>
      <vt:lpstr>How can you use the tools?</vt:lpstr>
      <vt:lpstr>So now what? </vt:lpstr>
      <vt:lpstr>Let’s head outside to the beach…</vt:lpstr>
      <vt:lpstr>Let’s try this…</vt:lpstr>
      <vt:lpstr>How would you have to adapt this activity for your students?</vt:lpstr>
      <vt:lpstr>PowerPoint Presentation</vt:lpstr>
      <vt:lpstr>Kalamazoo River Watershed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KBS Water PD Session</dc:title>
  <dc:creator>Tim</dc:creator>
  <cp:lastModifiedBy>Tim</cp:lastModifiedBy>
  <cp:revision>13</cp:revision>
  <dcterms:created xsi:type="dcterms:W3CDTF">2012-05-07T19:57:24Z</dcterms:created>
  <dcterms:modified xsi:type="dcterms:W3CDTF">2012-06-22T03:12:22Z</dcterms:modified>
</cp:coreProperties>
</file>