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62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4065" autoAdjust="0"/>
  </p:normalViewPr>
  <p:slideViewPr>
    <p:cSldViewPr>
      <p:cViewPr>
        <p:scale>
          <a:sx n="70" d="100"/>
          <a:sy n="7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RRW%20project\Bar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RRW%20project\Bar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RRW%20project\Ba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title>
      <c:tx>
        <c:rich>
          <a:bodyPr/>
          <a:lstStyle/>
          <a:p>
            <a:pPr>
              <a:defRPr/>
            </a:pPr>
            <a:r>
              <a:rPr lang="en-US"/>
              <a:t>Material found in fecal Samples in Barry County</a:t>
            </a:r>
          </a:p>
        </c:rich>
      </c:tx>
      <c:layout>
        <c:manualLayout>
          <c:xMode val="edge"/>
          <c:yMode val="edge"/>
          <c:x val="0.19181279902021919"/>
          <c:y val="1.7243205367299608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'Total-percent'!$B$17</c:f>
              <c:strCache>
                <c:ptCount val="1"/>
                <c:pt idx="0">
                  <c:v># of samples 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'Total-percent'!$A$18:$A$24</c:f>
              <c:strCache>
                <c:ptCount val="7"/>
                <c:pt idx="0">
                  <c:v>RRW</c:v>
                </c:pt>
                <c:pt idx="1">
                  <c:v>Monocystis</c:v>
                </c:pt>
                <c:pt idx="2">
                  <c:v>unidentified roundworm</c:v>
                </c:pt>
                <c:pt idx="3">
                  <c:v>pollen</c:v>
                </c:pt>
                <c:pt idx="4">
                  <c:v>spores</c:v>
                </c:pt>
                <c:pt idx="5">
                  <c:v>soil nematodes</c:v>
                </c:pt>
                <c:pt idx="6">
                  <c:v>pseduparasites</c:v>
                </c:pt>
              </c:strCache>
            </c:strRef>
          </c:cat>
          <c:val>
            <c:numRef>
              <c:f>'Total-percent'!$B$18:$B$24</c:f>
              <c:numCache>
                <c:formatCode>General</c:formatCode>
                <c:ptCount val="7"/>
                <c:pt idx="0">
                  <c:v>4</c:v>
                </c:pt>
                <c:pt idx="1">
                  <c:v>55</c:v>
                </c:pt>
                <c:pt idx="2">
                  <c:v>24</c:v>
                </c:pt>
                <c:pt idx="3">
                  <c:v>52</c:v>
                </c:pt>
                <c:pt idx="4">
                  <c:v>37</c:v>
                </c:pt>
                <c:pt idx="5">
                  <c:v>44</c:v>
                </c:pt>
                <c:pt idx="6">
                  <c:v>33</c:v>
                </c:pt>
              </c:numCache>
            </c:numRef>
          </c:val>
        </c:ser>
        <c:axId val="62780544"/>
        <c:axId val="62782080"/>
      </c:barChart>
      <c:catAx>
        <c:axId val="62780544"/>
        <c:scaling>
          <c:orientation val="minMax"/>
        </c:scaling>
        <c:axPos val="l"/>
        <c:tickLblPos val="nextTo"/>
        <c:crossAx val="62782080"/>
        <c:crosses val="autoZero"/>
        <c:auto val="1"/>
        <c:lblAlgn val="ctr"/>
        <c:lblOffset val="100"/>
      </c:catAx>
      <c:valAx>
        <c:axId val="627820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Samples</a:t>
                </a:r>
              </a:p>
            </c:rich>
          </c:tx>
          <c:layout/>
        </c:title>
        <c:numFmt formatCode="General" sourceLinked="1"/>
        <c:tickLblPos val="nextTo"/>
        <c:crossAx val="627805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title>
      <c:tx>
        <c:rich>
          <a:bodyPr/>
          <a:lstStyle/>
          <a:p>
            <a:pPr>
              <a:defRPr/>
            </a:pPr>
            <a:r>
              <a:rPr lang="en-US"/>
              <a:t>Material found in fecal Samples</a:t>
            </a:r>
            <a:r>
              <a:rPr lang="en-US" baseline="0"/>
              <a:t> at PCCI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'Total-percent'!$B$2</c:f>
              <c:strCache>
                <c:ptCount val="1"/>
                <c:pt idx="0">
                  <c:v># of samples </c:v>
                </c:pt>
              </c:strCache>
            </c:strRef>
          </c:tx>
          <c:cat>
            <c:strRef>
              <c:f>'Total-percent'!$A$3:$A$8</c:f>
              <c:strCache>
                <c:ptCount val="6"/>
                <c:pt idx="0">
                  <c:v>RRW</c:v>
                </c:pt>
                <c:pt idx="1">
                  <c:v>Monocystis</c:v>
                </c:pt>
                <c:pt idx="2">
                  <c:v>other parasites</c:v>
                </c:pt>
                <c:pt idx="3">
                  <c:v>pollen</c:v>
                </c:pt>
                <c:pt idx="4">
                  <c:v>spores</c:v>
                </c:pt>
                <c:pt idx="5">
                  <c:v>Soil nematodes</c:v>
                </c:pt>
              </c:strCache>
            </c:strRef>
          </c:cat>
          <c:val>
            <c:numRef>
              <c:f>'Total-percent'!$B$3:$B$8</c:f>
              <c:numCache>
                <c:formatCode>General</c:formatCode>
                <c:ptCount val="6"/>
                <c:pt idx="0">
                  <c:v>1</c:v>
                </c:pt>
                <c:pt idx="1">
                  <c:v>45</c:v>
                </c:pt>
                <c:pt idx="2">
                  <c:v>19</c:v>
                </c:pt>
                <c:pt idx="3">
                  <c:v>43</c:v>
                </c:pt>
                <c:pt idx="4">
                  <c:v>30</c:v>
                </c:pt>
                <c:pt idx="5">
                  <c:v>36</c:v>
                </c:pt>
              </c:numCache>
            </c:numRef>
          </c:val>
        </c:ser>
        <c:axId val="69217664"/>
        <c:axId val="69269376"/>
      </c:barChart>
      <c:catAx>
        <c:axId val="69217664"/>
        <c:scaling>
          <c:orientation val="minMax"/>
        </c:scaling>
        <c:axPos val="l"/>
        <c:tickLblPos val="nextTo"/>
        <c:crossAx val="69269376"/>
        <c:crosses val="autoZero"/>
        <c:auto val="1"/>
        <c:lblAlgn val="ctr"/>
        <c:lblOffset val="100"/>
      </c:catAx>
      <c:valAx>
        <c:axId val="692693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Samples</a:t>
                </a:r>
              </a:p>
            </c:rich>
          </c:tx>
          <c:layout/>
        </c:title>
        <c:numFmt formatCode="General" sourceLinked="1"/>
        <c:tickLblPos val="nextTo"/>
        <c:crossAx val="692176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title>
      <c:tx>
        <c:rich>
          <a:bodyPr/>
          <a:lstStyle/>
          <a:p>
            <a:pPr>
              <a:defRPr/>
            </a:pPr>
            <a:r>
              <a:rPr lang="en-US"/>
              <a:t>Material found in fecal Samples at CP</a:t>
            </a:r>
          </a:p>
        </c:rich>
      </c:tx>
      <c:layout>
        <c:manualLayout>
          <c:xMode val="edge"/>
          <c:yMode val="edge"/>
          <c:x val="0.11354351054955342"/>
          <c:y val="2.6993804457828363E-3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'Total-percent'!$H$2</c:f>
              <c:strCache>
                <c:ptCount val="1"/>
                <c:pt idx="0">
                  <c:v># of samples </c:v>
                </c:pt>
              </c:strCache>
            </c:strRef>
          </c:tx>
          <c:dPt>
            <c:idx val="6"/>
            <c:spPr>
              <a:solidFill>
                <a:schemeClr val="accent2"/>
              </a:solidFill>
            </c:spPr>
          </c:dPt>
          <c:cat>
            <c:strRef>
              <c:f>'Total-percent'!$G$3:$G$8</c:f>
              <c:strCache>
                <c:ptCount val="6"/>
                <c:pt idx="0">
                  <c:v>RRW</c:v>
                </c:pt>
                <c:pt idx="1">
                  <c:v>Monocystis</c:v>
                </c:pt>
                <c:pt idx="2">
                  <c:v>other parasites</c:v>
                </c:pt>
                <c:pt idx="3">
                  <c:v>pollen</c:v>
                </c:pt>
                <c:pt idx="4">
                  <c:v>spores</c:v>
                </c:pt>
                <c:pt idx="5">
                  <c:v>soil nematodes</c:v>
                </c:pt>
              </c:strCache>
            </c:strRef>
          </c:cat>
          <c:val>
            <c:numRef>
              <c:f>'Total-percent'!$H$3:$H$8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axId val="46938368"/>
        <c:axId val="46974080"/>
      </c:barChart>
      <c:catAx>
        <c:axId val="46938368"/>
        <c:scaling>
          <c:orientation val="minMax"/>
        </c:scaling>
        <c:axPos val="r"/>
        <c:tickLblPos val="nextTo"/>
        <c:crossAx val="46974080"/>
        <c:crosses val="autoZero"/>
        <c:auto val="1"/>
        <c:lblAlgn val="ctr"/>
        <c:lblOffset val="100"/>
      </c:catAx>
      <c:valAx>
        <c:axId val="46974080"/>
        <c:scaling>
          <c:orientation val="maxMin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Samples</a:t>
                </a:r>
              </a:p>
            </c:rich>
          </c:tx>
          <c:layout/>
        </c:title>
        <c:numFmt formatCode="General" sourceLinked="1"/>
        <c:tickLblPos val="nextTo"/>
        <c:crossAx val="469383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C461-3E72-46BF-9997-052824A908D7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0550-4C5B-486F-8B8F-475F6FD26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68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07C3CB-02F3-4657-BEE5-ADB4DA20D050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129CB-42BF-46C5-BB1A-246234699EE2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27FD2-AF27-4B33-A737-B6B6AB4CADB3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81501-EA38-43C4-8E31-E17A5DB89024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C682-E6B8-4D30-AB50-FE9517131364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479C1-D203-416A-BAFC-D7483830583B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AAEE9-5BDF-4AA2-8D69-D279D597F0B1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23002-673E-435C-9138-0A633D62A2D4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E816F-D05A-46B8-98D3-B32782FC02E4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F8D421-DCA1-498F-AEC0-600D471B3842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BF85E7-D757-4A3A-B846-7686D9B31483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6897E5-4B11-4358-980E-45A72A561F8F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2F192A-DD7A-4404-8985-EF730F83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tree+squirrel&amp;source=images&amp;cd=&amp;cad=rja&amp;docid=89lWSBa4WXvrUM&amp;tbnid=JUt3Hy-67xiT9M:&amp;ved=0CAUQjRw&amp;url=http://fineartamerica.com/featured/walnut-squirrel-up-the-tree-krista-kulas.html&amp;ei=J1XKUZu2JsfQyAGQ9oHoDg&amp;psig=AFQjCNFxz4L9qnRuzuh7VXgUZk7qChg3Yw&amp;ust=13723009198497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ationalpetpharmacy.com/CMSImages/PMD%20Images/dog%20roundworms.jpg"/>
          <p:cNvPicPr>
            <a:picLocks noChangeAspect="1" noChangeArrowheads="1"/>
          </p:cNvPicPr>
          <p:nvPr/>
        </p:nvPicPr>
        <p:blipFill>
          <a:blip r:embed="rId2" cstate="print">
            <a:lum bright="51000" contrast="-53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820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  <a:latin typeface="Franklin Gothic Heavy" pitchFamily="34" charset="0"/>
              </a:rPr>
              <a:t>Distribution and Prevalence of Raccoon Roundworm (</a:t>
            </a:r>
            <a:r>
              <a:rPr lang="en-US" sz="3600" i="1" dirty="0" err="1" smtClean="0">
                <a:solidFill>
                  <a:schemeClr val="tx1"/>
                </a:solidFill>
                <a:latin typeface="Franklin Gothic Heavy" pitchFamily="34" charset="0"/>
              </a:rPr>
              <a:t>Baylisascaris</a:t>
            </a:r>
            <a:r>
              <a:rPr lang="en-US" sz="3600" i="1" dirty="0" smtClean="0">
                <a:solidFill>
                  <a:schemeClr val="tx1"/>
                </a:solidFill>
                <a:latin typeface="Franklin Gothic Heavy" pitchFamily="34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Franklin Gothic Heavy" pitchFamily="34" charset="0"/>
              </a:rPr>
              <a:t>procyonis</a:t>
            </a:r>
            <a:r>
              <a:rPr lang="en-US" sz="3600" dirty="0" smtClean="0">
                <a:solidFill>
                  <a:schemeClr val="tx1"/>
                </a:solidFill>
                <a:latin typeface="Franklin Gothic Heavy" pitchFamily="34" charset="0"/>
              </a:rPr>
              <a:t>) in </a:t>
            </a:r>
            <a:r>
              <a:rPr lang="en-US" sz="3600" dirty="0">
                <a:solidFill>
                  <a:schemeClr val="tx1"/>
                </a:solidFill>
                <a:latin typeface="Franklin Gothic Heavy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Franklin Gothic Heavy" pitchFamily="34" charset="0"/>
              </a:rPr>
              <a:t>llegan and Barry Counties</a:t>
            </a:r>
            <a:endParaRPr lang="en-US" sz="360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400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Sara Leonard and Jessica </a:t>
            </a:r>
            <a:r>
              <a:rPr lang="en-US" dirty="0" err="1" smtClean="0">
                <a:solidFill>
                  <a:srgbClr val="002060"/>
                </a:solidFill>
              </a:rPr>
              <a:t>Meppelink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Grand Valley State University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5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Heavy" pitchFamily="34" charset="0"/>
              </a:rPr>
              <a:t>Got Worms?</a:t>
            </a:r>
            <a:endParaRPr lang="en-US" sz="48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accoon with hand rais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197444" cy="49582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0"/>
            <a:ext cx="441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6172200"/>
            <a:ext cx="10005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vunzooke.com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899" y="2753669"/>
            <a:ext cx="4714061" cy="41251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86200" y="2850572"/>
            <a:ext cx="1752599" cy="125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97"/>
          <a:stretch/>
        </p:blipFill>
        <p:spPr>
          <a:xfrm>
            <a:off x="4419600" y="1049482"/>
            <a:ext cx="4595034" cy="4800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6482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Determine the prevalence and distribution of raccoon roundworm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6123" y="2057399"/>
            <a:ext cx="4786832" cy="158634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Determine the population densities of intermediate hosts near latrines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050646" cy="84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58000" y="3831667"/>
            <a:ext cx="1752600" cy="930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 rot="12755784">
            <a:off x="5861388" y="3511846"/>
            <a:ext cx="1219200" cy="11828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4816225"/>
            <a:ext cx="2286000" cy="204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24994" y="5609388"/>
            <a:ext cx="609600" cy="106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21085" y="4410387"/>
            <a:ext cx="1143000" cy="51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1" y="4103266"/>
            <a:ext cx="1523999" cy="17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2499" y="4970189"/>
            <a:ext cx="571501" cy="59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48249" y="4103266"/>
            <a:ext cx="590550" cy="307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1" y="762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www.michigan.gov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1" y="792777"/>
            <a:ext cx="1884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extension.entm.purdue.edu </a:t>
            </a:r>
          </a:p>
        </p:txBody>
      </p:sp>
    </p:spTree>
    <p:extLst>
      <p:ext uri="{BB962C8B-B14F-4D97-AF65-F5344CB8AC3E}">
        <p14:creationId xmlns:p14="http://schemas.microsoft.com/office/powerpoint/2010/main" xmlns="" val="40060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" grpId="0" build="p"/>
      <p:bldP spid="2" grpId="1" build="p"/>
      <p:bldP spid="5" grpId="0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8" grpId="0"/>
      <p:bldP spid="8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086" y="1289300"/>
            <a:ext cx="4722943" cy="47088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4495800" y="31242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095164" y="3390900"/>
            <a:ext cx="304800" cy="2528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91400" y="3124200"/>
            <a:ext cx="304800" cy="266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442559" y="4221707"/>
            <a:ext cx="229329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172199" y="2917673"/>
            <a:ext cx="270359" cy="273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95800" y="33909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7064" y="35433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878" y="308583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6723" y="433600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7531" y="300035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369" y="1804937"/>
            <a:ext cx="5756018" cy="39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0272" y="2057400"/>
            <a:ext cx="3512128" cy="158634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Counties</a:t>
            </a:r>
          </a:p>
          <a:p>
            <a:pPr marL="109728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- 5 Sample locations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each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943600" y="2917673"/>
            <a:ext cx="228599" cy="2065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6497878" y="4221707"/>
            <a:ext cx="249845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295014" y="4597617"/>
            <a:ext cx="202863" cy="2029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557224" y="3652510"/>
            <a:ext cx="300776" cy="3061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807157" y="2514600"/>
            <a:ext cx="273929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84618" y="2685155"/>
            <a:ext cx="28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9423" y="306598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2495" y="3642753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888" y="4151341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2559" y="4544135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5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3933" y="762000"/>
            <a:ext cx="3365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Barry County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0733" y="761999"/>
            <a:ext cx="3791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Allegan County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3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/>
      <p:bldP spid="15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5" grpId="0"/>
      <p:bldP spid="2" grpId="0" animBg="1"/>
      <p:bldP spid="4" grpId="0" animBg="1"/>
      <p:bldP spid="6" grpId="0" animBg="1"/>
      <p:bldP spid="8" grpId="0" animBg="1"/>
      <p:bldP spid="13" grpId="0" animBg="1"/>
      <p:bldP spid="14" grpId="0"/>
      <p:bldP spid="17" grpId="0"/>
      <p:bldP spid="18" grpId="0"/>
      <p:bldP spid="19" grpId="0"/>
      <p:bldP spid="20" grpId="0"/>
      <p:bldP spid="21" grpId="0"/>
      <p:bldP spid="21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Fecal Floats</a:t>
            </a:r>
          </a:p>
          <a:p>
            <a:pPr lvl="1"/>
            <a:r>
              <a:rPr lang="en-US" dirty="0" smtClean="0"/>
              <a:t>Centrifuge technique</a:t>
            </a:r>
          </a:p>
          <a:p>
            <a:pPr lvl="1"/>
            <a:r>
              <a:rPr lang="en-US" dirty="0" smtClean="0"/>
              <a:t>Microscope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Picture 4" descr="DSCF0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74320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667000" y="27432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Under  the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Microscope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Sample 20A-pollen grains-02.JPG"/>
          <p:cNvPicPr>
            <a:picLocks noChangeAspect="1"/>
          </p:cNvPicPr>
          <p:nvPr/>
        </p:nvPicPr>
        <p:blipFill>
          <a:blip r:embed="rId2" cstate="print"/>
          <a:srcRect l="20000" t="42222" r="30833"/>
          <a:stretch>
            <a:fillRect/>
          </a:stretch>
        </p:blipFill>
        <p:spPr>
          <a:xfrm>
            <a:off x="6400800" y="0"/>
            <a:ext cx="2763714" cy="2435815"/>
          </a:xfrm>
          <a:prstGeom prst="rect">
            <a:avLst/>
          </a:prstGeom>
        </p:spPr>
      </p:pic>
      <p:pic>
        <p:nvPicPr>
          <p:cNvPr id="11" name="Picture 10" descr="DSCF0771.JPG"/>
          <p:cNvPicPr>
            <a:picLocks noChangeAspect="1"/>
          </p:cNvPicPr>
          <p:nvPr/>
        </p:nvPicPr>
        <p:blipFill>
          <a:blip r:embed="rId3" cstate="print"/>
          <a:srcRect l="32500" t="16667" r="32500" b="34444"/>
          <a:stretch>
            <a:fillRect/>
          </a:stretch>
        </p:blipFill>
        <p:spPr>
          <a:xfrm rot="5400000">
            <a:off x="228599" y="3820885"/>
            <a:ext cx="2677885" cy="3265714"/>
          </a:xfrm>
          <a:prstGeom prst="rect">
            <a:avLst/>
          </a:prstGeom>
        </p:spPr>
      </p:pic>
      <p:pic>
        <p:nvPicPr>
          <p:cNvPr id="13" name="Picture 12" descr="Sample 21A-monocystis.JPG"/>
          <p:cNvPicPr>
            <a:picLocks noChangeAspect="1"/>
          </p:cNvPicPr>
          <p:nvPr/>
        </p:nvPicPr>
        <p:blipFill>
          <a:blip r:embed="rId4" cstate="print"/>
          <a:srcRect l="29167" t="48889" r="33333" b="5556"/>
          <a:stretch>
            <a:fillRect/>
          </a:stretch>
        </p:blipFill>
        <p:spPr>
          <a:xfrm>
            <a:off x="5943600" y="3942080"/>
            <a:ext cx="3200400" cy="2915920"/>
          </a:xfrm>
          <a:prstGeom prst="rect">
            <a:avLst/>
          </a:prstGeom>
        </p:spPr>
      </p:pic>
      <p:pic>
        <p:nvPicPr>
          <p:cNvPr id="14" name="Picture 13" descr="Sample 16-Spore-05.JPG"/>
          <p:cNvPicPr>
            <a:picLocks noChangeAspect="1"/>
          </p:cNvPicPr>
          <p:nvPr/>
        </p:nvPicPr>
        <p:blipFill>
          <a:blip r:embed="rId5" cstate="print"/>
          <a:srcRect l="25833" t="48889" r="40000" b="16667"/>
          <a:stretch>
            <a:fillRect/>
          </a:stretch>
        </p:blipFill>
        <p:spPr>
          <a:xfrm>
            <a:off x="3124200" y="0"/>
            <a:ext cx="3352800" cy="2362200"/>
          </a:xfrm>
          <a:prstGeom prst="rect">
            <a:avLst/>
          </a:prstGeom>
        </p:spPr>
      </p:pic>
      <p:pic>
        <p:nvPicPr>
          <p:cNvPr id="16" name="Picture 15" descr="Sample 18-pollen grain-01.JPG"/>
          <p:cNvPicPr>
            <a:picLocks noChangeAspect="1"/>
          </p:cNvPicPr>
          <p:nvPr/>
        </p:nvPicPr>
        <p:blipFill>
          <a:blip r:embed="rId6" cstate="print"/>
          <a:srcRect l="18333" t="22222" r="42500" b="26667"/>
          <a:stretch>
            <a:fillRect/>
          </a:stretch>
        </p:blipFill>
        <p:spPr>
          <a:xfrm>
            <a:off x="0" y="2362200"/>
            <a:ext cx="2514600" cy="2286000"/>
          </a:xfrm>
          <a:prstGeom prst="rect">
            <a:avLst/>
          </a:prstGeom>
        </p:spPr>
      </p:pic>
      <p:pic>
        <p:nvPicPr>
          <p:cNvPr id="17" name="Picture 16" descr="DSCF0575.JPG"/>
          <p:cNvPicPr>
            <a:picLocks noChangeAspect="1"/>
          </p:cNvPicPr>
          <p:nvPr/>
        </p:nvPicPr>
        <p:blipFill>
          <a:blip r:embed="rId7" cstate="print"/>
          <a:srcRect l="20833" t="42222" r="35000" b="10000"/>
          <a:stretch>
            <a:fillRect/>
          </a:stretch>
        </p:blipFill>
        <p:spPr>
          <a:xfrm>
            <a:off x="0" y="0"/>
            <a:ext cx="3124200" cy="2411083"/>
          </a:xfrm>
          <a:prstGeom prst="rect">
            <a:avLst/>
          </a:prstGeom>
        </p:spPr>
      </p:pic>
      <p:sp>
        <p:nvSpPr>
          <p:cNvPr id="1026" name="AutoShape 2" descr="https://mail-attachment.googleusercontent.com/attachment/u/0/?ui=2&amp;ik=573905cd81&amp;view=att&amp;th=13f80d2adfac7859&amp;attid=0.2&amp;disp=inline&amp;realattid=f_hielnr3o1&amp;safe=1&amp;zw&amp;saduie=AG9B_P8-IRBtAYCQafmBsKEQHYHn&amp;sadet=1372256137662&amp;sads=m5D9IUgLRfybN9u_dBC55NJnVe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Sample 1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Sample 14-4 (1).JPG"/>
          <p:cNvPicPr>
            <a:picLocks noChangeAspect="1"/>
          </p:cNvPicPr>
          <p:nvPr/>
        </p:nvPicPr>
        <p:blipFill>
          <a:blip r:embed="rId8" cstate="print"/>
          <a:srcRect l="49063" t="43750" r="20937" b="15000"/>
          <a:stretch>
            <a:fillRect/>
          </a:stretch>
        </p:blipFill>
        <p:spPr>
          <a:xfrm rot="5400000">
            <a:off x="3486150" y="4248150"/>
            <a:ext cx="2247900" cy="2971800"/>
          </a:xfrm>
          <a:prstGeom prst="rect">
            <a:avLst/>
          </a:prstGeom>
        </p:spPr>
      </p:pic>
      <p:pic>
        <p:nvPicPr>
          <p:cNvPr id="7" name="Picture 6" descr="Sample 22-10.JPG"/>
          <p:cNvPicPr>
            <a:picLocks noChangeAspect="1"/>
          </p:cNvPicPr>
          <p:nvPr/>
        </p:nvPicPr>
        <p:blipFill>
          <a:blip r:embed="rId9" cstate="print"/>
          <a:srcRect l="6618" t="5882" r="18382" b="8824"/>
          <a:stretch>
            <a:fillRect/>
          </a:stretch>
        </p:blipFill>
        <p:spPr>
          <a:xfrm>
            <a:off x="6553200" y="2057400"/>
            <a:ext cx="2590800" cy="2209800"/>
          </a:xfrm>
          <a:prstGeom prst="rect">
            <a:avLst/>
          </a:prstGeom>
        </p:spPr>
      </p:pic>
      <p:pic>
        <p:nvPicPr>
          <p:cNvPr id="10" name="Picture 9" descr="Sample 3A 01-RRW.JPG"/>
          <p:cNvPicPr>
            <a:picLocks noChangeAspect="1"/>
          </p:cNvPicPr>
          <p:nvPr/>
        </p:nvPicPr>
        <p:blipFill>
          <a:blip r:embed="rId10" cstate="print"/>
          <a:srcRect l="45000" t="18888" r="3333" b="25556"/>
          <a:stretch>
            <a:fillRect/>
          </a:stretch>
        </p:blipFill>
        <p:spPr>
          <a:xfrm>
            <a:off x="2133600" y="1676400"/>
            <a:ext cx="4724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0272" y="2057400"/>
            <a:ext cx="3816928" cy="15863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Necropsies</a:t>
            </a:r>
          </a:p>
          <a:p>
            <a:pPr marL="109728" indent="0">
              <a:buNone/>
            </a:pPr>
            <a:r>
              <a:rPr lang="en-US" sz="2400" dirty="0" smtClean="0"/>
              <a:t>  - Fresh road kill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0272" y="3642608"/>
            <a:ext cx="4350328" cy="2377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Prevalence measured as the proportion of: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1) Infected fecal samples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2) Infected individuals</a:t>
            </a:r>
          </a:p>
        </p:txBody>
      </p:sp>
      <p:pic>
        <p:nvPicPr>
          <p:cNvPr id="1026" name="Picture 2" descr="C:\Users\Owner\Pictures\Raccoon Roundworm Research\Necropsy\DSC_02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306" y="609600"/>
            <a:ext cx="4456953" cy="295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22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s.fineartamerica.com/images-medium-large/walnut-squirrel-up-the-tree-krista-kul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937729"/>
            <a:ext cx="2382276" cy="281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putproducts.com/images/white-footed-m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64" y="2691244"/>
            <a:ext cx="3049735" cy="203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0272" y="2057400"/>
            <a:ext cx="3816928" cy="15863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/>
              <a:t>Track plates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- 10 positive latrines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- 10 negative latrines</a:t>
            </a:r>
          </a:p>
        </p:txBody>
      </p:sp>
      <p:pic>
        <p:nvPicPr>
          <p:cNvPr id="1026" name="Picture 2" descr="http://naturallycuriouswithmaryholland.files.wordpress.com/2011/03/3-11-10-eastern-chipmunk-img_4960-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666" y="777298"/>
            <a:ext cx="2743128" cy="219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2531" y="248124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www.kaputproducts.com</a:t>
            </a:r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646493"/>
            <a:ext cx="3238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naturallycuriouswithmaryholland.wordpress.com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0" y="3752992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fineartamerica.com</a:t>
            </a:r>
            <a:r>
              <a:rPr lang="en-US" dirty="0"/>
              <a:t> 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2547" y="3707822"/>
            <a:ext cx="3816928" cy="15863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/>
              <a:t>Wildlife cameras</a:t>
            </a:r>
          </a:p>
        </p:txBody>
      </p:sp>
    </p:spTree>
    <p:extLst>
      <p:ext uri="{BB962C8B-B14F-4D97-AF65-F5344CB8AC3E}">
        <p14:creationId xmlns:p14="http://schemas.microsoft.com/office/powerpoint/2010/main" xmlns="" val="13672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192A-DD7A-4404-8985-EF730F836B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Collected: Fecal freeloaders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143000" y="1447800"/>
          <a:ext cx="6477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1295400"/>
          <a:ext cx="4657726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29100" y="3819525"/>
          <a:ext cx="49149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309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  <p:bldGraphic spid="7" grpId="1">
        <p:bldAsOne/>
      </p:bldGraphic>
      <p:bldGraphic spid="10" grpId="0">
        <p:bldAsOne/>
      </p:bldGraphic>
      <p:bldGraphic spid="10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www.bear-tracker.com/dsquirel.gif"/>
          <p:cNvPicPr>
            <a:picLocks noChangeAspect="1" noChangeArrowheads="1"/>
          </p:cNvPicPr>
          <p:nvPr/>
        </p:nvPicPr>
        <p:blipFill>
          <a:blip r:embed="rId2" cstate="print"/>
          <a:srcRect l="70229" t="1758" b="8571"/>
          <a:stretch>
            <a:fillRect/>
          </a:stretch>
        </p:blipFill>
        <p:spPr bwMode="auto">
          <a:xfrm>
            <a:off x="-228600" y="1371600"/>
            <a:ext cx="1452282" cy="4114800"/>
          </a:xfrm>
          <a:prstGeom prst="rect">
            <a:avLst/>
          </a:prstGeom>
          <a:noFill/>
        </p:spPr>
      </p:pic>
      <p:pic>
        <p:nvPicPr>
          <p:cNvPr id="22532" name="Picture 4" descr="https://encrypted-tbn3.gstatic.com/images?q=tbn:ANd9GcTNhzpNHj0j6-8bT5vPcCyy27iQ5Y_ELjNjgoWhZUIZRcJuV2zu"/>
          <p:cNvPicPr>
            <a:picLocks noChangeAspect="1" noChangeArrowheads="1"/>
          </p:cNvPicPr>
          <p:nvPr/>
        </p:nvPicPr>
        <p:blipFill>
          <a:blip r:embed="rId3" cstate="print"/>
          <a:srcRect l="65700" t="9836" b="14754"/>
          <a:stretch>
            <a:fillRect/>
          </a:stretch>
        </p:blipFill>
        <p:spPr bwMode="auto">
          <a:xfrm rot="1890798">
            <a:off x="2660553" y="2315474"/>
            <a:ext cx="1504337" cy="389856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4724400" cy="576072"/>
          </a:xfrm>
        </p:spPr>
        <p:txBody>
          <a:bodyPr/>
          <a:lstStyle/>
          <a:p>
            <a:r>
              <a:rPr lang="en-US" dirty="0" smtClean="0"/>
              <a:t>Sample Allegan County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Endeavers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514600"/>
            <a:ext cx="47244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Place Track Plates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smtClean="0"/>
              <a:t>Set up wildlife cameras</a:t>
            </a:r>
            <a:endParaRPr lang="en-US" dirty="0" smtClean="0"/>
          </a:p>
        </p:txBody>
      </p:sp>
      <p:pic>
        <p:nvPicPr>
          <p:cNvPr id="22530" name="Picture 2" descr="http://img4.wfrcdn.com/lf/45/hash/18264/5922845/1/Security+Box+for+Scouting+Cam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3124200" cy="3124202"/>
          </a:xfrm>
          <a:prstGeom prst="rect">
            <a:avLst/>
          </a:prstGeom>
          <a:noFill/>
        </p:spPr>
      </p:pic>
      <p:pic>
        <p:nvPicPr>
          <p:cNvPr id="22534" name="Picture 6" descr="http://www.arthursclipart.org/animaltracks/tracks/field%20mouse%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88864">
            <a:off x="6230167" y="13737"/>
            <a:ext cx="773819" cy="36274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391400" y="2971800"/>
            <a:ext cx="1468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www.arthursclipart.org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2286000" y="6019800"/>
            <a:ext cx="14654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www.bear-tracker.com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6627168"/>
            <a:ext cx="11592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www.wayfair.com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0" y="5486400"/>
            <a:ext cx="14654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www.bear-tracker.com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1654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177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   Distribution and Prevalence of Raccoon Roundworm (Baylisascaris procyonis) in Allegan and Barry Counties</vt:lpstr>
      <vt:lpstr>Study Objectives</vt:lpstr>
      <vt:lpstr>Methods</vt:lpstr>
      <vt:lpstr>Methods</vt:lpstr>
      <vt:lpstr>Slide 5</vt:lpstr>
      <vt:lpstr>Methods</vt:lpstr>
      <vt:lpstr>Methods</vt:lpstr>
      <vt:lpstr>Data Collected: Fecal freeloaders</vt:lpstr>
      <vt:lpstr>Future Endeavers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Worms? Prevalence and Distribution of Raccoon Roundworm (Baylisascaris procyonis) in Allegan and Barry Counties</dc:title>
  <dc:creator>Jessica</dc:creator>
  <cp:lastModifiedBy>Sara</cp:lastModifiedBy>
  <cp:revision>50</cp:revision>
  <dcterms:created xsi:type="dcterms:W3CDTF">2013-06-24T13:29:34Z</dcterms:created>
  <dcterms:modified xsi:type="dcterms:W3CDTF">2013-06-26T15:53:48Z</dcterms:modified>
</cp:coreProperties>
</file>